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png" ContentType="image/png"/>
  <Default Extension="bmp" ContentType="image/bmp"/>
  <Default Extension="emf" ContentType="image/x-emf"/>
  <Default Extension="wmf" ContentType="image/x-wmf"/>
  <Default Extension="tiff" ContentType="image/tiff"/>
  <Default Extension="jpg" ContentType="application/octet-stream"/>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5"/>
  </p:notesMasterIdLst>
  <p:sldIdLst xmlns:a="http://schemas.openxmlformats.org/drawingml/2006/main" xmlns:r="http://schemas.openxmlformats.org/officeDocument/2006/relationships" xmlns:p="http://schemas.openxmlformats.org/presentationml/2006/main">
    <p:sldId id="256" r:id="rId2"/>
    <p:sldId id="263" r:id="rId3"/>
    <p:sldId id="289" r:id="rId4"/>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5" d="100"/>
          <a:sy n="125" d="100"/>
        </p:scale>
        <p:origin x="87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
<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tableStyles" Target="tableStyles.xml"/>
<Relationship Id="rId10" Type="http://schemas.openxmlformats.org/officeDocument/2006/relationships/slide" Target="slides/slide4.xml"/>
<Relationship Id="rId11" Type="http://schemas.openxmlformats.org/officeDocument/2006/relationships/slide" Target="slides/slide5.xml"/>
<Relationship Id="rId12" Type="http://schemas.openxmlformats.org/officeDocument/2006/relationships/slide" Target="slides/slide6.xml"/>
<Relationship Id="rId13" Type="http://schemas.openxmlformats.org/officeDocument/2006/relationships/slide" Target="slides/slide7.xml"/>
<Relationship Id="rId14" Type="http://schemas.openxmlformats.org/officeDocument/2006/relationships/slide" Target="slides/slide8.xml"/>
<Relationship Id="rId15" Type="http://schemas.openxmlformats.org/officeDocument/2006/relationships/slide" Target="slides/slide9.xml"/>
<Relationship Id="rId16" Type="http://schemas.openxmlformats.org/officeDocument/2006/relationships/slide" Target="slides/slide10.xml"/>
<Relationship Id="rId17" Type="http://schemas.openxmlformats.org/officeDocument/2006/relationships/slide" Target="slides/slide11.xml"/>
<Relationship Id="rId18" Type="http://schemas.openxmlformats.org/officeDocument/2006/relationships/slide" Target="slides/slide12.xml"/>
<Relationship Id="rId19" Type="http://schemas.openxmlformats.org/officeDocument/2006/relationships/slide" Target="slides/slide13.xml"/>
<Relationship Id="rId20" Type="http://schemas.openxmlformats.org/officeDocument/2006/relationships/slide" Target="slides/slide14.xml"/>
<Relationship Id="rId21" Type="http://schemas.openxmlformats.org/officeDocument/2006/relationships/slide" Target="slides/slide15.xml"/>
<Relationship Id="rId22" Type="http://schemas.openxmlformats.org/officeDocument/2006/relationships/slide" Target="slides/slide16.xml"/>
<Relationship Id="rId23" Type="http://schemas.openxmlformats.org/officeDocument/2006/relationships/slide" Target="slides/slide17.xml"/>
<Relationship Id="rId24" Type="http://schemas.openxmlformats.org/officeDocument/2006/relationships/slide" Target="slides/slide18.xml"/>
<Relationship Id="rId25" Type="http://schemas.openxmlformats.org/officeDocument/2006/relationships/slide" Target="slides/slide19.xml"/>
<Relationship Id="rId26" Type="http://schemas.openxmlformats.org/officeDocument/2006/relationships/slide" Target="slides/slide20.xml"/>
<Relationship Id="rId27" Type="http://schemas.openxmlformats.org/officeDocument/2006/relationships/slide" Target="slides/slide21.xml"/>
<Relationship Id="rId28" Type="http://schemas.openxmlformats.org/officeDocument/2006/relationships/slide" Target="slides/slide22.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51092A66-43DA-44E4-B80A-8147303D8BE1}" type="datetimeFigureOut">
              <a:rPr lang="en-US" smtClean="0"/>
              <a:pPr/>
              <a:t>5/2/2022</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83365A7E-781F-4FFB-B1B3-3CB933873F34}" type="slidenum">
              <a:rPr lang="en-US" smtClean="0"/>
              <a:pPr/>
              <a:t>‹#›</a:t>
            </a:fld>
            <a:endParaRPr lang="en-US"/>
          </a:p>
        </p:txBody>
      </p:sp>
    </p:spTree>
    <p:extLst>
      <p:ext uri="{BB962C8B-B14F-4D97-AF65-F5344CB8AC3E}">
        <p14:creationId xmlns:p14="http://schemas.microsoft.com/office/powerpoint/2010/main" val="2584285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365A7E-781F-4FFB-B1B3-3CB933873F34}" type="slidenum">
              <a:rPr lang="en-US" smtClean="0"/>
              <a:pPr/>
              <a:t>1</a:t>
            </a:fld>
            <a:endParaRPr lang="en-US"/>
          </a:p>
        </p:txBody>
      </p:sp>
    </p:spTree>
    <p:extLst>
      <p:ext uri="{BB962C8B-B14F-4D97-AF65-F5344CB8AC3E}">
        <p14:creationId xmlns:p14="http://schemas.microsoft.com/office/powerpoint/2010/main" val="2861051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365A7E-781F-4FFB-B1B3-3CB933873F34}" type="slidenum">
              <a:rPr lang="en-US" smtClean="0"/>
              <a:pPr/>
              <a:t>2</a:t>
            </a:fld>
            <a:endParaRPr lang="en-US"/>
          </a:p>
        </p:txBody>
      </p:sp>
    </p:spTree>
    <p:extLst>
      <p:ext uri="{BB962C8B-B14F-4D97-AF65-F5344CB8AC3E}">
        <p14:creationId xmlns:p14="http://schemas.microsoft.com/office/powerpoint/2010/main" val="3479943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8D7AA961-FCD9-43B2-9B0F-F66B4F5CF161}" type="datetime1">
              <a:rPr lang="en-US" smtClean="0"/>
              <a:t>5/2/2022</a:t>
            </a:fld>
            <a:endParaRPr lang="en-US"/>
          </a:p>
        </p:txBody>
      </p:sp>
      <p:sp>
        <p:nvSpPr>
          <p:cNvPr id="5" name="Footer Placeholder 4"/>
          <p:cNvSpPr>
            <a:spLocks noGrp="1"/>
          </p:cNvSpPr>
          <p:nvPr>
            <p:ph type="ftr" sz="quarter" idx="11"/>
          </p:nvPr>
        </p:nvSpPr>
        <p:spPr>
          <a:xfrm>
            <a:off x="3623733" y="6117336"/>
            <a:ext cx="3609438" cy="365125"/>
          </a:xfrm>
        </p:spPr>
        <p:txBody>
          <a:bodyPr/>
          <a:lstStyle/>
          <a:p>
            <a:r>
              <a:rPr lang="en-US"/>
              <a:t>Dennis Crabtree</a:t>
            </a:r>
          </a:p>
        </p:txBody>
      </p:sp>
      <p:sp>
        <p:nvSpPr>
          <p:cNvPr id="6" name="Slide Number Placeholder 5"/>
          <p:cNvSpPr>
            <a:spLocks noGrp="1"/>
          </p:cNvSpPr>
          <p:nvPr>
            <p:ph type="sldNum" sz="quarter" idx="12"/>
          </p:nvPr>
        </p:nvSpPr>
        <p:spPr>
          <a:xfrm>
            <a:off x="8275320" y="6117336"/>
            <a:ext cx="411480" cy="365125"/>
          </a:xfrm>
        </p:spPr>
        <p:txBody>
          <a:bodyPr/>
          <a:lstStyle/>
          <a:p>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409896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56603E-C3CD-44A6-B228-92B137D73749}" type="datetime1">
              <a:rPr lang="en-US" smtClean="0"/>
              <a:t>5/2/2022</a:t>
            </a:fld>
            <a:endParaRPr lang="en-US"/>
          </a:p>
        </p:txBody>
      </p:sp>
      <p:sp>
        <p:nvSpPr>
          <p:cNvPr id="6" name="Footer Placeholder 5"/>
          <p:cNvSpPr>
            <a:spLocks noGrp="1"/>
          </p:cNvSpPr>
          <p:nvPr>
            <p:ph type="ftr" sz="quarter" idx="11"/>
          </p:nvPr>
        </p:nvSpPr>
        <p:spPr/>
        <p:txBody>
          <a:bodyPr/>
          <a:lstStyle/>
          <a:p>
            <a:r>
              <a:rPr lang="en-US"/>
              <a:t>Dennis Crabtree</a:t>
            </a:r>
          </a:p>
        </p:txBody>
      </p:sp>
      <p:sp>
        <p:nvSpPr>
          <p:cNvPr id="7" name="Slide Number Placeholder 6"/>
          <p:cNvSpPr>
            <a:spLocks noGrp="1"/>
          </p:cNvSpPr>
          <p:nvPr>
            <p:ph type="sldNum" sz="quarter" idx="12"/>
          </p:nvPr>
        </p:nvSpPr>
        <p:spPr/>
        <p:txBody>
          <a:bodyPr/>
          <a:lstStyle/>
          <a:p>
            <a:r>
              <a:rPr lang="en-US"/>
              <a:t>Dennis Crabtree</a:t>
            </a:r>
            <a:endParaRPr lang="en-US" dirty="0"/>
          </a:p>
        </p:txBody>
      </p:sp>
    </p:spTree>
    <p:extLst>
      <p:ext uri="{BB962C8B-B14F-4D97-AF65-F5344CB8AC3E}">
        <p14:creationId xmlns:p14="http://schemas.microsoft.com/office/powerpoint/2010/main" val="321859315"/>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56603E-C3CD-44A6-B228-92B137D73749}" type="datetime1">
              <a:rPr lang="en-US" smtClean="0"/>
              <a:t>5/2/2022</a:t>
            </a:fld>
            <a:endParaRPr lang="en-US"/>
          </a:p>
        </p:txBody>
      </p:sp>
      <p:sp>
        <p:nvSpPr>
          <p:cNvPr id="5" name="Footer Placeholder 4"/>
          <p:cNvSpPr>
            <a:spLocks noGrp="1"/>
          </p:cNvSpPr>
          <p:nvPr>
            <p:ph type="ftr" sz="quarter" idx="11"/>
          </p:nvPr>
        </p:nvSpPr>
        <p:spPr/>
        <p:txBody>
          <a:bodyPr/>
          <a:lstStyle/>
          <a:p>
            <a:r>
              <a:rPr lang="en-US"/>
              <a:t>Dennis Crabtree</a:t>
            </a:r>
          </a:p>
        </p:txBody>
      </p:sp>
      <p:sp>
        <p:nvSpPr>
          <p:cNvPr id="6" name="Slide Number Placeholder 5"/>
          <p:cNvSpPr>
            <a:spLocks noGrp="1"/>
          </p:cNvSpPr>
          <p:nvPr>
            <p:ph type="sldNum" sz="quarter" idx="12"/>
          </p:nvPr>
        </p:nvSpPr>
        <p:spPr/>
        <p:txBody>
          <a:bodyPr/>
          <a:lstStyle/>
          <a:p>
            <a:r>
              <a:rPr lang="en-US"/>
              <a:t>Dennis Crabtree</a:t>
            </a:r>
            <a:endParaRPr lang="en-US" dirty="0"/>
          </a:p>
        </p:txBody>
      </p:sp>
    </p:spTree>
    <p:extLst>
      <p:ext uri="{BB962C8B-B14F-4D97-AF65-F5344CB8AC3E}">
        <p14:creationId xmlns:p14="http://schemas.microsoft.com/office/powerpoint/2010/main" val="318070089"/>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56603E-C3CD-44A6-B228-92B137D73749}" type="datetime1">
              <a:rPr lang="en-US" smtClean="0"/>
              <a:t>5/2/2022</a:t>
            </a:fld>
            <a:endParaRPr lang="en-US"/>
          </a:p>
        </p:txBody>
      </p:sp>
      <p:sp>
        <p:nvSpPr>
          <p:cNvPr id="5" name="Footer Placeholder 4"/>
          <p:cNvSpPr>
            <a:spLocks noGrp="1"/>
          </p:cNvSpPr>
          <p:nvPr>
            <p:ph type="ftr" sz="quarter" idx="11"/>
          </p:nvPr>
        </p:nvSpPr>
        <p:spPr/>
        <p:txBody>
          <a:bodyPr/>
          <a:lstStyle/>
          <a:p>
            <a:r>
              <a:rPr lang="en-US"/>
              <a:t>Dennis Crabtree</a:t>
            </a:r>
          </a:p>
        </p:txBody>
      </p:sp>
      <p:sp>
        <p:nvSpPr>
          <p:cNvPr id="6" name="Slide Number Placeholder 5"/>
          <p:cNvSpPr>
            <a:spLocks noGrp="1"/>
          </p:cNvSpPr>
          <p:nvPr>
            <p:ph type="sldNum" sz="quarter" idx="12"/>
          </p:nvPr>
        </p:nvSpPr>
        <p:spPr/>
        <p:txBody>
          <a:bodyPr/>
          <a:lstStyle/>
          <a:p>
            <a:r>
              <a:rPr lang="en-US"/>
              <a:t>Dennis Crabtree</a:t>
            </a:r>
            <a:endParaRPr lang="en-US" dirty="0"/>
          </a:p>
        </p:txBody>
      </p:sp>
    </p:spTree>
    <p:extLst>
      <p:ext uri="{BB962C8B-B14F-4D97-AF65-F5344CB8AC3E}">
        <p14:creationId xmlns:p14="http://schemas.microsoft.com/office/powerpoint/2010/main" val="3747382894"/>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56603E-C3CD-44A6-B228-92B137D73749}" type="datetime1">
              <a:rPr lang="en-US" smtClean="0"/>
              <a:t>5/2/2022</a:t>
            </a:fld>
            <a:endParaRPr lang="en-US"/>
          </a:p>
        </p:txBody>
      </p:sp>
      <p:sp>
        <p:nvSpPr>
          <p:cNvPr id="5" name="Footer Placeholder 4"/>
          <p:cNvSpPr>
            <a:spLocks noGrp="1"/>
          </p:cNvSpPr>
          <p:nvPr>
            <p:ph type="ftr" sz="quarter" idx="11"/>
          </p:nvPr>
        </p:nvSpPr>
        <p:spPr/>
        <p:txBody>
          <a:bodyPr/>
          <a:lstStyle/>
          <a:p>
            <a:r>
              <a:rPr lang="en-US"/>
              <a:t>Dennis Crabtree</a:t>
            </a:r>
          </a:p>
        </p:txBody>
      </p:sp>
      <p:sp>
        <p:nvSpPr>
          <p:cNvPr id="6" name="Slide Number Placeholder 5"/>
          <p:cNvSpPr>
            <a:spLocks noGrp="1"/>
          </p:cNvSpPr>
          <p:nvPr>
            <p:ph type="sldNum" sz="quarter" idx="12"/>
          </p:nvPr>
        </p:nvSpPr>
        <p:spPr/>
        <p:txBody>
          <a:bodyPr/>
          <a:lstStyle/>
          <a:p>
            <a:r>
              <a:rPr lang="en-US"/>
              <a:t>Dennis Crabtree</a:t>
            </a:r>
            <a:endParaRPr lang="en-US" dirty="0"/>
          </a:p>
        </p:txBody>
      </p:sp>
    </p:spTree>
    <p:extLst>
      <p:ext uri="{BB962C8B-B14F-4D97-AF65-F5344CB8AC3E}">
        <p14:creationId xmlns:p14="http://schemas.microsoft.com/office/powerpoint/2010/main" val="2571604044"/>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56603E-C3CD-44A6-B228-92B137D73749}" type="datetime1">
              <a:rPr lang="en-US" smtClean="0"/>
              <a:t>5/2/2022</a:t>
            </a:fld>
            <a:endParaRPr lang="en-US"/>
          </a:p>
        </p:txBody>
      </p:sp>
      <p:sp>
        <p:nvSpPr>
          <p:cNvPr id="5" name="Footer Placeholder 4"/>
          <p:cNvSpPr>
            <a:spLocks noGrp="1"/>
          </p:cNvSpPr>
          <p:nvPr>
            <p:ph type="ftr" sz="quarter" idx="11"/>
          </p:nvPr>
        </p:nvSpPr>
        <p:spPr/>
        <p:txBody>
          <a:bodyPr/>
          <a:lstStyle/>
          <a:p>
            <a:r>
              <a:rPr lang="en-US"/>
              <a:t>Dennis Crabtree</a:t>
            </a:r>
          </a:p>
        </p:txBody>
      </p:sp>
      <p:sp>
        <p:nvSpPr>
          <p:cNvPr id="6" name="Slide Number Placeholder 5"/>
          <p:cNvSpPr>
            <a:spLocks noGrp="1"/>
          </p:cNvSpPr>
          <p:nvPr>
            <p:ph type="sldNum" sz="quarter" idx="12"/>
          </p:nvPr>
        </p:nvSpPr>
        <p:spPr/>
        <p:txBody>
          <a:bodyPr/>
          <a:lstStyle/>
          <a:p>
            <a:r>
              <a:rPr lang="en-US"/>
              <a:t>Dennis Crabtree</a:t>
            </a:r>
            <a:endParaRPr lang="en-US" dirty="0"/>
          </a:p>
        </p:txBody>
      </p:sp>
    </p:spTree>
    <p:extLst>
      <p:ext uri="{BB962C8B-B14F-4D97-AF65-F5344CB8AC3E}">
        <p14:creationId xmlns:p14="http://schemas.microsoft.com/office/powerpoint/2010/main" val="3794805129"/>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56603E-C3CD-44A6-B228-92B137D73749}" type="datetime1">
              <a:rPr lang="en-US" smtClean="0"/>
              <a:t>5/2/2022</a:t>
            </a:fld>
            <a:endParaRPr lang="en-US"/>
          </a:p>
        </p:txBody>
      </p:sp>
      <p:sp>
        <p:nvSpPr>
          <p:cNvPr id="5" name="Footer Placeholder 4"/>
          <p:cNvSpPr>
            <a:spLocks noGrp="1"/>
          </p:cNvSpPr>
          <p:nvPr>
            <p:ph type="ftr" sz="quarter" idx="11"/>
          </p:nvPr>
        </p:nvSpPr>
        <p:spPr/>
        <p:txBody>
          <a:bodyPr/>
          <a:lstStyle/>
          <a:p>
            <a:r>
              <a:rPr lang="en-US"/>
              <a:t>Dennis Crabtree</a:t>
            </a:r>
          </a:p>
        </p:txBody>
      </p:sp>
      <p:sp>
        <p:nvSpPr>
          <p:cNvPr id="6" name="Slide Number Placeholder 5"/>
          <p:cNvSpPr>
            <a:spLocks noGrp="1"/>
          </p:cNvSpPr>
          <p:nvPr>
            <p:ph type="sldNum" sz="quarter" idx="12"/>
          </p:nvPr>
        </p:nvSpPr>
        <p:spPr/>
        <p:txBody>
          <a:bodyPr/>
          <a:lstStyle/>
          <a:p>
            <a:r>
              <a:rPr lang="en-US"/>
              <a:t>Dennis Crabtree</a:t>
            </a:r>
            <a:endParaRPr lang="en-US" dirty="0"/>
          </a:p>
        </p:txBody>
      </p:sp>
    </p:spTree>
    <p:extLst>
      <p:ext uri="{BB962C8B-B14F-4D97-AF65-F5344CB8AC3E}">
        <p14:creationId xmlns:p14="http://schemas.microsoft.com/office/powerpoint/2010/main" val="1405519347"/>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F985DA-60E4-43AE-983F-190967E4B040}" type="datetime1">
              <a:rPr lang="en-US" smtClean="0"/>
              <a:t>5/2/2022</a:t>
            </a:fld>
            <a:endParaRPr lang="en-US"/>
          </a:p>
        </p:txBody>
      </p:sp>
      <p:sp>
        <p:nvSpPr>
          <p:cNvPr id="5" name="Footer Placeholder 4"/>
          <p:cNvSpPr>
            <a:spLocks noGrp="1"/>
          </p:cNvSpPr>
          <p:nvPr>
            <p:ph type="ftr" sz="quarter" idx="11"/>
          </p:nvPr>
        </p:nvSpPr>
        <p:spPr/>
        <p:txBody>
          <a:bodyPr/>
          <a:lstStyle/>
          <a:p>
            <a:r>
              <a:rPr lang="en-US"/>
              <a:t>Dennis Crabtree</a:t>
            </a:r>
          </a:p>
        </p:txBody>
      </p:sp>
      <p:sp>
        <p:nvSpPr>
          <p:cNvPr id="6" name="Slide Number Placeholder 5"/>
          <p:cNvSpPr>
            <a:spLocks noGrp="1"/>
          </p:cNvSpPr>
          <p:nvPr>
            <p:ph type="sldNum" sz="quarter" idx="12"/>
          </p:nvPr>
        </p:nvSpPr>
        <p:spPr/>
        <p:txBody>
          <a:bodyPr/>
          <a:lstStyle/>
          <a:p>
            <a:fld id="{F8C11D5B-49FF-4208-AD4E-1FDC42D5C6D3}" type="slidenum">
              <a:rPr lang="en-US" smtClean="0"/>
              <a:pPr/>
              <a:t>‹#›</a:t>
            </a:fld>
            <a:endParaRPr lang="en-US"/>
          </a:p>
        </p:txBody>
      </p:sp>
    </p:spTree>
    <p:extLst>
      <p:ext uri="{BB962C8B-B14F-4D97-AF65-F5344CB8AC3E}">
        <p14:creationId xmlns:p14="http://schemas.microsoft.com/office/powerpoint/2010/main" val="2380702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BE400-BB1F-421E-822B-80A7C6CEA9B0}" type="datetime1">
              <a:rPr lang="en-US" smtClean="0"/>
              <a:t>5/2/2022</a:t>
            </a:fld>
            <a:endParaRPr lang="en-US"/>
          </a:p>
        </p:txBody>
      </p:sp>
      <p:sp>
        <p:nvSpPr>
          <p:cNvPr id="5" name="Footer Placeholder 4"/>
          <p:cNvSpPr>
            <a:spLocks noGrp="1"/>
          </p:cNvSpPr>
          <p:nvPr>
            <p:ph type="ftr" sz="quarter" idx="11"/>
          </p:nvPr>
        </p:nvSpPr>
        <p:spPr/>
        <p:txBody>
          <a:bodyPr/>
          <a:lstStyle/>
          <a:p>
            <a:r>
              <a:rPr lang="en-US"/>
              <a:t>Dennis Crabtree</a:t>
            </a:r>
          </a:p>
        </p:txBody>
      </p:sp>
      <p:sp>
        <p:nvSpPr>
          <p:cNvPr id="6" name="Slide Number Placeholder 5"/>
          <p:cNvSpPr>
            <a:spLocks noGrp="1"/>
          </p:cNvSpPr>
          <p:nvPr>
            <p:ph type="sldNum" sz="quarter" idx="12"/>
          </p:nvPr>
        </p:nvSpPr>
        <p:spPr/>
        <p:txBody>
          <a:bodyPr/>
          <a:lstStyle/>
          <a:p>
            <a:fld id="{F8C11D5B-49FF-4208-AD4E-1FDC42D5C6D3}" type="slidenum">
              <a:rPr lang="en-US" smtClean="0"/>
              <a:pPr/>
              <a:t>‹#›</a:t>
            </a:fld>
            <a:endParaRPr lang="en-US"/>
          </a:p>
        </p:txBody>
      </p:sp>
    </p:spTree>
    <p:extLst>
      <p:ext uri="{BB962C8B-B14F-4D97-AF65-F5344CB8AC3E}">
        <p14:creationId xmlns:p14="http://schemas.microsoft.com/office/powerpoint/2010/main" val="25543082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28304705-2E24-45BC-B430-6CF991802CA5}" type="datetime1">
              <a:rPr lang="en-US" smtClean="0"/>
              <a:t>5/2/2022</a:t>
            </a:fld>
            <a:endParaRPr lang="en-US"/>
          </a:p>
        </p:txBody>
      </p:sp>
      <p:sp>
        <p:nvSpPr>
          <p:cNvPr id="8" name="Footer Placeholder 7"/>
          <p:cNvSpPr>
            <a:spLocks noGrp="1"/>
          </p:cNvSpPr>
          <p:nvPr>
            <p:ph type="ftr" sz="quarter" idx="12"/>
          </p:nvPr>
        </p:nvSpPr>
        <p:spPr/>
        <p:txBody>
          <a:bodyPr/>
          <a:lstStyle/>
          <a:p>
            <a:r>
              <a:rPr lang="en-US"/>
              <a:t>Dennis Crabtree</a:t>
            </a:r>
            <a:endParaRPr lang="en-US" dirty="0"/>
          </a:p>
        </p:txBody>
      </p:sp>
      <p:sp>
        <p:nvSpPr>
          <p:cNvPr id="7" name="Slide Number Placeholder 6"/>
          <p:cNvSpPr>
            <a:spLocks noGrp="1"/>
          </p:cNvSpPr>
          <p:nvPr>
            <p:ph type="sldNum" sz="quarter" idx="11"/>
          </p:nvPr>
        </p:nvSpPr>
        <p:spPr/>
        <p:txBody>
          <a:bodyPr/>
          <a:lstStyle>
            <a:lvl1pPr>
              <a:defRPr baseline="0">
                <a:solidFill>
                  <a:schemeClr val="tx1"/>
                </a:solidFill>
              </a:defRPr>
            </a:lvl1pPr>
          </a:lstStyle>
          <a:p>
            <a:r>
              <a:rPr lang="en-US" dirty="0"/>
              <a:t>Dennis Crabtree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142999"/>
          </a:xfrm>
        </p:spPr>
        <p:txBody>
          <a:bodyPr/>
          <a:lstStyle/>
          <a:p>
            <a:r>
              <a:rPr lang="en-US"/>
              <a:t>Click to edit Master title style</a:t>
            </a:r>
            <a:endParaRPr lang="en-US" dirty="0"/>
          </a:p>
        </p:txBody>
      </p:sp>
      <p:sp>
        <p:nvSpPr>
          <p:cNvPr id="3" name="Content Placeholder 2"/>
          <p:cNvSpPr>
            <a:spLocks noGrp="1"/>
          </p:cNvSpPr>
          <p:nvPr>
            <p:ph idx="1"/>
          </p:nvPr>
        </p:nvSpPr>
        <p:spPr>
          <a:xfrm>
            <a:off x="1010455" y="1905000"/>
            <a:ext cx="7704667" cy="3505200"/>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7344329" y="6108173"/>
            <a:ext cx="857473" cy="365125"/>
          </a:xfrm>
        </p:spPr>
        <p:txBody>
          <a:bodyPr/>
          <a:lstStyle/>
          <a:p>
            <a:fld id="{A92B527F-9477-4CD7-9E0D-CAB69D66259D}" type="datetime1">
              <a:rPr lang="en-US" smtClean="0"/>
              <a:t>5/2/2022</a:t>
            </a:fld>
            <a:endParaRPr lang="en-US"/>
          </a:p>
        </p:txBody>
      </p:sp>
      <p:sp>
        <p:nvSpPr>
          <p:cNvPr id="5" name="Footer Placeholder 4"/>
          <p:cNvSpPr>
            <a:spLocks noGrp="1"/>
          </p:cNvSpPr>
          <p:nvPr>
            <p:ph type="ftr" sz="quarter" idx="11"/>
          </p:nvPr>
        </p:nvSpPr>
        <p:spPr>
          <a:xfrm>
            <a:off x="1972647" y="6108173"/>
            <a:ext cx="5314517" cy="365125"/>
          </a:xfrm>
        </p:spPr>
        <p:txBody>
          <a:bodyPr/>
          <a:lstStyle/>
          <a:p>
            <a:r>
              <a:rPr lang="en-US"/>
              <a:t>Dennis Crabtree</a:t>
            </a:r>
          </a:p>
        </p:txBody>
      </p:sp>
      <p:sp>
        <p:nvSpPr>
          <p:cNvPr id="6" name="Slide Number Placeholder 5"/>
          <p:cNvSpPr>
            <a:spLocks noGrp="1"/>
          </p:cNvSpPr>
          <p:nvPr>
            <p:ph type="sldNum" sz="quarter" idx="12"/>
          </p:nvPr>
        </p:nvSpPr>
        <p:spPr>
          <a:xfrm>
            <a:off x="8258967" y="6108173"/>
            <a:ext cx="427833" cy="365125"/>
          </a:xfrm>
        </p:spPr>
        <p:txBody>
          <a:bodyPr/>
          <a:lstStyle/>
          <a:p>
            <a:fld id="{F8C11D5B-49FF-4208-AD4E-1FDC42D5C6D3}" type="slidenum">
              <a:rPr lang="en-US" smtClean="0"/>
              <a:pPr/>
              <a:t>‹#›</a:t>
            </a:fld>
            <a:endParaRPr lang="en-US"/>
          </a:p>
        </p:txBody>
      </p:sp>
    </p:spTree>
    <p:extLst>
      <p:ext uri="{BB962C8B-B14F-4D97-AF65-F5344CB8AC3E}">
        <p14:creationId xmlns:p14="http://schemas.microsoft.com/office/powerpoint/2010/main" val="3836156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C99EF2-3533-4923-9B60-6AECB385D0C1}" type="datetime1">
              <a:rPr lang="en-US" smtClean="0"/>
              <a:t>5/2/2022</a:t>
            </a:fld>
            <a:endParaRPr lang="en-US"/>
          </a:p>
        </p:txBody>
      </p:sp>
      <p:sp>
        <p:nvSpPr>
          <p:cNvPr id="5" name="Footer Placeholder 4"/>
          <p:cNvSpPr>
            <a:spLocks noGrp="1"/>
          </p:cNvSpPr>
          <p:nvPr>
            <p:ph type="ftr" sz="quarter" idx="11"/>
          </p:nvPr>
        </p:nvSpPr>
        <p:spPr/>
        <p:txBody>
          <a:bodyPr/>
          <a:lstStyle/>
          <a:p>
            <a:r>
              <a:rPr lang="en-US"/>
              <a:t>Dennis Crabtree</a:t>
            </a:r>
          </a:p>
        </p:txBody>
      </p:sp>
      <p:sp>
        <p:nvSpPr>
          <p:cNvPr id="6" name="Slide Number Placeholder 5"/>
          <p:cNvSpPr>
            <a:spLocks noGrp="1"/>
          </p:cNvSpPr>
          <p:nvPr>
            <p:ph type="sldNum" sz="quarter" idx="12"/>
          </p:nvPr>
        </p:nvSpPr>
        <p:spPr>
          <a:xfrm>
            <a:off x="8273317" y="6116070"/>
            <a:ext cx="413483" cy="365125"/>
          </a:xfrm>
        </p:spPr>
        <p:txBody>
          <a:bodyPr/>
          <a:lstStyle/>
          <a:p>
            <a:fld id="{F8C11D5B-49FF-4208-AD4E-1FDC42D5C6D3}" type="slidenum">
              <a:rPr lang="en-US" smtClean="0"/>
              <a:pPr/>
              <a:t>‹#›</a:t>
            </a:fld>
            <a:endParaRPr lang="en-US"/>
          </a:p>
        </p:txBody>
      </p:sp>
    </p:spTree>
    <p:extLst>
      <p:ext uri="{BB962C8B-B14F-4D97-AF65-F5344CB8AC3E}">
        <p14:creationId xmlns:p14="http://schemas.microsoft.com/office/powerpoint/2010/main" val="1097672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92F26A-5CE5-4B13-8BAB-DACCFE2BAE01}" type="datetime1">
              <a:rPr lang="en-US" smtClean="0"/>
              <a:t>5/2/2022</a:t>
            </a:fld>
            <a:endParaRPr lang="en-US"/>
          </a:p>
        </p:txBody>
      </p:sp>
      <p:sp>
        <p:nvSpPr>
          <p:cNvPr id="6" name="Footer Placeholder 5"/>
          <p:cNvSpPr>
            <a:spLocks noGrp="1"/>
          </p:cNvSpPr>
          <p:nvPr>
            <p:ph type="ftr" sz="quarter" idx="11"/>
          </p:nvPr>
        </p:nvSpPr>
        <p:spPr/>
        <p:txBody>
          <a:bodyPr/>
          <a:lstStyle/>
          <a:p>
            <a:r>
              <a:rPr lang="en-US"/>
              <a:t>Dennis Crabtree</a:t>
            </a:r>
          </a:p>
        </p:txBody>
      </p:sp>
      <p:sp>
        <p:nvSpPr>
          <p:cNvPr id="7" name="Slide Number Placeholder 6"/>
          <p:cNvSpPr>
            <a:spLocks noGrp="1"/>
          </p:cNvSpPr>
          <p:nvPr>
            <p:ph type="sldNum" sz="quarter" idx="12"/>
          </p:nvPr>
        </p:nvSpPr>
        <p:spPr/>
        <p:txBody>
          <a:bodyPr/>
          <a:lstStyle/>
          <a:p>
            <a:fld id="{F8C11D5B-49FF-4208-AD4E-1FDC42D5C6D3}" type="slidenum">
              <a:rPr lang="en-US" smtClean="0"/>
              <a:pPr/>
              <a:t>‹#›</a:t>
            </a:fld>
            <a:endParaRPr lang="en-US"/>
          </a:p>
        </p:txBody>
      </p:sp>
    </p:spTree>
    <p:extLst>
      <p:ext uri="{BB962C8B-B14F-4D97-AF65-F5344CB8AC3E}">
        <p14:creationId xmlns:p14="http://schemas.microsoft.com/office/powerpoint/2010/main" val="215876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4751E8-BA76-4464-9614-6EC7FEAF8E65}" type="datetime1">
              <a:rPr lang="en-US" smtClean="0"/>
              <a:t>5/2/2022</a:t>
            </a:fld>
            <a:endParaRPr lang="en-US"/>
          </a:p>
        </p:txBody>
      </p:sp>
      <p:sp>
        <p:nvSpPr>
          <p:cNvPr id="8" name="Footer Placeholder 7"/>
          <p:cNvSpPr>
            <a:spLocks noGrp="1"/>
          </p:cNvSpPr>
          <p:nvPr>
            <p:ph type="ftr" sz="quarter" idx="11"/>
          </p:nvPr>
        </p:nvSpPr>
        <p:spPr/>
        <p:txBody>
          <a:bodyPr/>
          <a:lstStyle/>
          <a:p>
            <a:r>
              <a:rPr lang="en-US"/>
              <a:t>Dennis Crabtree</a:t>
            </a:r>
          </a:p>
        </p:txBody>
      </p:sp>
      <p:sp>
        <p:nvSpPr>
          <p:cNvPr id="9" name="Slide Number Placeholder 8"/>
          <p:cNvSpPr>
            <a:spLocks noGrp="1"/>
          </p:cNvSpPr>
          <p:nvPr>
            <p:ph type="sldNum" sz="quarter" idx="12"/>
          </p:nvPr>
        </p:nvSpPr>
        <p:spPr/>
        <p:txBody>
          <a:bodyPr/>
          <a:lstStyle/>
          <a:p>
            <a:fld id="{F8C11D5B-49FF-4208-AD4E-1FDC42D5C6D3}" type="slidenum">
              <a:rPr lang="en-US" smtClean="0"/>
              <a:pPr/>
              <a:t>‹#›</a:t>
            </a:fld>
            <a:endParaRPr lang="en-US"/>
          </a:p>
        </p:txBody>
      </p:sp>
    </p:spTree>
    <p:extLst>
      <p:ext uri="{BB962C8B-B14F-4D97-AF65-F5344CB8AC3E}">
        <p14:creationId xmlns:p14="http://schemas.microsoft.com/office/powerpoint/2010/main" val="3634076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95399"/>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7F2304-8D38-4F54-B6D1-898CE25D7A52}" type="datetime1">
              <a:rPr lang="en-US" smtClean="0"/>
              <a:t>5/2/2022</a:t>
            </a:fld>
            <a:endParaRPr lang="en-US"/>
          </a:p>
        </p:txBody>
      </p:sp>
      <p:sp>
        <p:nvSpPr>
          <p:cNvPr id="4" name="Footer Placeholder 3"/>
          <p:cNvSpPr>
            <a:spLocks noGrp="1"/>
          </p:cNvSpPr>
          <p:nvPr>
            <p:ph type="ftr" sz="quarter" idx="11"/>
          </p:nvPr>
        </p:nvSpPr>
        <p:spPr/>
        <p:txBody>
          <a:bodyPr/>
          <a:lstStyle/>
          <a:p>
            <a:r>
              <a:rPr lang="en-US"/>
              <a:t>Dennis Crabtree</a:t>
            </a:r>
          </a:p>
        </p:txBody>
      </p:sp>
      <p:sp>
        <p:nvSpPr>
          <p:cNvPr id="5" name="Slide Number Placeholder 4"/>
          <p:cNvSpPr>
            <a:spLocks noGrp="1"/>
          </p:cNvSpPr>
          <p:nvPr>
            <p:ph type="sldNum" sz="quarter" idx="12"/>
          </p:nvPr>
        </p:nvSpPr>
        <p:spPr/>
        <p:txBody>
          <a:bodyPr/>
          <a:lstStyle/>
          <a:p>
            <a:r>
              <a:rPr lang="en-US"/>
              <a:t>Dennis Crabtree</a:t>
            </a:r>
            <a:endParaRPr lang="en-US" dirty="0"/>
          </a:p>
        </p:txBody>
      </p:sp>
    </p:spTree>
    <p:extLst>
      <p:ext uri="{BB962C8B-B14F-4D97-AF65-F5344CB8AC3E}">
        <p14:creationId xmlns:p14="http://schemas.microsoft.com/office/powerpoint/2010/main" val="4231258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2621D-BBCA-47A0-AD76-62FC6B4DDD46}" type="datetime1">
              <a:rPr lang="en-US" smtClean="0"/>
              <a:t>5/2/2022</a:t>
            </a:fld>
            <a:endParaRPr lang="en-US"/>
          </a:p>
        </p:txBody>
      </p:sp>
      <p:sp>
        <p:nvSpPr>
          <p:cNvPr id="3" name="Footer Placeholder 2"/>
          <p:cNvSpPr>
            <a:spLocks noGrp="1"/>
          </p:cNvSpPr>
          <p:nvPr>
            <p:ph type="ftr" sz="quarter" idx="11"/>
          </p:nvPr>
        </p:nvSpPr>
        <p:spPr/>
        <p:txBody>
          <a:bodyPr/>
          <a:lstStyle/>
          <a:p>
            <a:r>
              <a:rPr lang="en-US"/>
              <a:t>Dennis Crabtree</a:t>
            </a:r>
            <a:endParaRPr lang="en-US" dirty="0"/>
          </a:p>
        </p:txBody>
      </p:sp>
      <p:sp>
        <p:nvSpPr>
          <p:cNvPr id="4" name="Slide Number Placeholder 3"/>
          <p:cNvSpPr>
            <a:spLocks noGrp="1"/>
          </p:cNvSpPr>
          <p:nvPr>
            <p:ph type="sldNum" sz="quarter" idx="12"/>
          </p:nvPr>
        </p:nvSpPr>
        <p:spPr/>
        <p:txBody>
          <a:bodyPr/>
          <a:lstStyle/>
          <a:p>
            <a:r>
              <a:rPr lang="en-US"/>
              <a:t>Dennis Crabtree</a:t>
            </a:r>
            <a:endParaRPr lang="en-US" dirty="0"/>
          </a:p>
        </p:txBody>
      </p:sp>
    </p:spTree>
    <p:extLst>
      <p:ext uri="{BB962C8B-B14F-4D97-AF65-F5344CB8AC3E}">
        <p14:creationId xmlns:p14="http://schemas.microsoft.com/office/powerpoint/2010/main" val="2264845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B21431-DA4A-4C06-BD04-3B365CEE8603}" type="datetime1">
              <a:rPr lang="en-US" smtClean="0"/>
              <a:t>5/2/2022</a:t>
            </a:fld>
            <a:endParaRPr lang="en-US"/>
          </a:p>
        </p:txBody>
      </p:sp>
      <p:sp>
        <p:nvSpPr>
          <p:cNvPr id="6" name="Footer Placeholder 5"/>
          <p:cNvSpPr>
            <a:spLocks noGrp="1"/>
          </p:cNvSpPr>
          <p:nvPr>
            <p:ph type="ftr" sz="quarter" idx="11"/>
          </p:nvPr>
        </p:nvSpPr>
        <p:spPr/>
        <p:txBody>
          <a:bodyPr/>
          <a:lstStyle/>
          <a:p>
            <a:r>
              <a:rPr lang="en-US"/>
              <a:t>Dennis Crabtree</a:t>
            </a:r>
          </a:p>
        </p:txBody>
      </p:sp>
      <p:sp>
        <p:nvSpPr>
          <p:cNvPr id="7" name="Slide Number Placeholder 6"/>
          <p:cNvSpPr>
            <a:spLocks noGrp="1"/>
          </p:cNvSpPr>
          <p:nvPr>
            <p:ph type="sldNum" sz="quarter" idx="12"/>
          </p:nvPr>
        </p:nvSpPr>
        <p:spPr/>
        <p:txBody>
          <a:bodyPr/>
          <a:lstStyle/>
          <a:p>
            <a:fld id="{F8C11D5B-49FF-4208-AD4E-1FDC42D5C6D3}" type="slidenum">
              <a:rPr lang="en-US" smtClean="0"/>
              <a:pPr/>
              <a:t>‹#›</a:t>
            </a:fld>
            <a:endParaRPr lang="en-US"/>
          </a:p>
        </p:txBody>
      </p:sp>
    </p:spTree>
    <p:extLst>
      <p:ext uri="{BB962C8B-B14F-4D97-AF65-F5344CB8AC3E}">
        <p14:creationId xmlns:p14="http://schemas.microsoft.com/office/powerpoint/2010/main" val="3911941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A31C6D-7508-4A58-9408-BB17F7F0BB8E}" type="datetime1">
              <a:rPr lang="en-US" smtClean="0"/>
              <a:t>5/2/2022</a:t>
            </a:fld>
            <a:endParaRPr lang="en-US"/>
          </a:p>
        </p:txBody>
      </p:sp>
      <p:sp>
        <p:nvSpPr>
          <p:cNvPr id="6" name="Footer Placeholder 5"/>
          <p:cNvSpPr>
            <a:spLocks noGrp="1"/>
          </p:cNvSpPr>
          <p:nvPr>
            <p:ph type="ftr" sz="quarter" idx="11"/>
          </p:nvPr>
        </p:nvSpPr>
        <p:spPr/>
        <p:txBody>
          <a:bodyPr/>
          <a:lstStyle/>
          <a:p>
            <a:r>
              <a:rPr lang="en-US"/>
              <a:t>Dennis Crabtree</a:t>
            </a:r>
          </a:p>
        </p:txBody>
      </p:sp>
      <p:sp>
        <p:nvSpPr>
          <p:cNvPr id="7" name="Slide Number Placeholder 6"/>
          <p:cNvSpPr>
            <a:spLocks noGrp="1"/>
          </p:cNvSpPr>
          <p:nvPr>
            <p:ph type="sldNum" sz="quarter" idx="12"/>
          </p:nvPr>
        </p:nvSpPr>
        <p:spPr/>
        <p:txBody>
          <a:bodyPr/>
          <a:lstStyle/>
          <a:p>
            <a:fld id="{F8C11D5B-49FF-4208-AD4E-1FDC42D5C6D3}" type="slidenum">
              <a:rPr lang="en-US" smtClean="0"/>
              <a:pPr/>
              <a:t>‹#›</a:t>
            </a:fld>
            <a:endParaRPr lang="en-US"/>
          </a:p>
        </p:txBody>
      </p:sp>
    </p:spTree>
    <p:extLst>
      <p:ext uri="{BB962C8B-B14F-4D97-AF65-F5344CB8AC3E}">
        <p14:creationId xmlns:p14="http://schemas.microsoft.com/office/powerpoint/2010/main" val="3224168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556603E-C3CD-44A6-B228-92B137D73749}" type="datetime1">
              <a:rPr lang="en-US" smtClean="0"/>
              <a:t>5/2/2022</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Dennis Crabtree</a:t>
            </a: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r>
              <a:rPr lang="en-US"/>
              <a:t>Dennis Crabtree</a:t>
            </a:r>
            <a:endParaRPr lang="en-US" dirty="0"/>
          </a:p>
        </p:txBody>
      </p:sp>
    </p:spTree>
    <p:extLst>
      <p:ext uri="{BB962C8B-B14F-4D97-AF65-F5344CB8AC3E}">
        <p14:creationId xmlns:p14="http://schemas.microsoft.com/office/powerpoint/2010/main" val="32381901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55" r:id="rId18"/>
  </p:sldLayoutIdLst>
  <p:hf sldNum="0"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file6acc1b6b177f.pn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file6accd5da4.pn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file6acc4e631a0e.png"/>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file6acc2ec7b41.png"/>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file6acc7e687a53.png"/>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file6acc583c7588.png"/>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
<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file6acc513cd5a.png"/>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file6acc7610ede.png"/>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file6acc43394852.pn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file6acc209b7aa5.pn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file6acc19f76b1.pn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file6acc397775cb.pn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file6acc6d16532e.pn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file6acc1cd518e1.pn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09800"/>
            <a:ext cx="7467600" cy="1828800"/>
          </a:xfrm>
        </p:spPr>
        <p:txBody>
          <a:bodyPr>
            <a:normAutofit fontScale="90000"/>
          </a:bodyPr>
          <a:lstStyle/>
          <a:p>
            <a:r>
              <a:rPr lang="en-US" dirty="0"/>
              <a:t>Observatory </a:t>
            </a:r>
            <a:r>
              <a:rPr lang="en-US"/>
              <a:t>Publications April </a:t>
            </a:r>
            <a:r>
              <a:rPr lang="en-US" dirty="0"/>
              <a:t>2022 Update</a:t>
            </a:r>
            <a:br>
              <a:rPr lang="en-US" dirty="0"/>
            </a:br>
            <a:br>
              <a:rPr lang="en-US" dirty="0"/>
            </a:br>
            <a:r>
              <a:rPr lang="en-US" dirty="0"/>
              <a:t>2016 -2020</a:t>
            </a:r>
          </a:p>
        </p:txBody>
      </p:sp>
      <p:sp>
        <p:nvSpPr>
          <p:cNvPr id="3" name="Subtitle 2"/>
          <p:cNvSpPr>
            <a:spLocks noGrp="1"/>
          </p:cNvSpPr>
          <p:nvPr>
            <p:ph type="subTitle" idx="1"/>
          </p:nvPr>
        </p:nvSpPr>
        <p:spPr>
          <a:xfrm>
            <a:off x="1371600" y="4343400"/>
            <a:ext cx="6400800" cy="1468902"/>
          </a:xfrm>
        </p:spPr>
        <p:txBody>
          <a:bodyPr/>
          <a:lstStyle/>
          <a:p>
            <a:r>
              <a:rPr lang="en-CA" dirty="0"/>
              <a:t>Dennis Crabtree</a:t>
            </a:r>
            <a:br>
              <a:rPr lang="en-CA" dirty="0"/>
            </a:br>
            <a:r>
              <a:rPr lang="en-CA" dirty="0"/>
              <a:t>NRC Herzberg Astronomy &amp; Astrophysics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xmlns:a="http://schemas.openxmlformats.org/drawingml/2006/main" xmlns:r="http://schemas.openxmlformats.org/officeDocument/2006/relationships" xmlns:p="http://schemas.openxmlformats.org/presentationml/2006/main">
        <p:nvSpPr>
          <p:cNvPr id="2" name="Title 1"/>
          <p:cNvSpPr>
            <a:spLocks noGrp="1"/>
          </p:cNvSpPr>
          <p:nvPr>
            <p:ph type="title"/>
          </p:nvPr>
        </p:nvSpPr>
        <p:spPr>
          <a:xfrm>
            <a:off x="982133" y="457201"/>
            <a:ext cx="7704667" cy="1142999"/>
          </a:xfrm>
        </p:spPr>
        <p:txBody>
          <a:bodyPr/>
          <a:lstStyle/>
          <a:p>
            <a:r>
              <a:rPr/>
              <a:t>High Impact Papers</a:t>
            </a:r>
          </a:p>
        </p:txBody>
      </p:sp>
      <p:sp xmlns:a="http://schemas.openxmlformats.org/drawingml/2006/main" xmlns:r="http://schemas.openxmlformats.org/officeDocument/2006/relationships" xmlns:p="http://schemas.openxmlformats.org/presentationml/2006/main">
        <p:nvSpPr>
          <p:cNvPr id="3" name="Content Placeholder 2"/>
          <p:cNvSpPr>
            <a:spLocks noGrp="1"/>
          </p:cNvSpPr>
          <p:nvPr>
            <p:ph idx="1"/>
          </p:nvPr>
        </p:nvSpPr>
        <p:spPr>
          <a:xfrm>
            <a:off x="1010455" y="1905000"/>
            <a:ext cx="7704667" cy="3505200"/>
          </a:xfrm>
        </p:spPr>
        <p:txBody>
          <a:bodyPr/>
          <a:lstStyle/>
          <a:p>
            <a:pPr/>
            <a:r>
              <a:rPr/>
              <a:t>Another performance metric is the number or fraction of high impact papers</a:t>
            </a:r>
          </a:p>
          <a:p>
            <a:pPr/>
            <a:r>
              <a:rPr/>
              <a:t>I define a paper as being high impact if it is in the 90th percentile of the complete distribution of papers</a:t>
            </a:r>
          </a:p>
          <a:p>
            <a:pPr/>
            <a:r>
              <a:rPr/>
              <a:t>The following plot shows the percentage of a telescope’s papers that are high impact for each telescope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xmlns:a="http://schemas.openxmlformats.org/drawingml/2006/main" xmlns:r="http://schemas.openxmlformats.org/officeDocument/2006/relationships" xmlns:p="http://schemas.openxmlformats.org/presentationml/2006/main">
        <p:nvPicPr>
          <p:cNvPr id="2" name="" descr=""/>
          <p:cNvPicPr>
            <a:picLocks noGrp="1"/>
          </p:cNvPicPr>
          <p:nvPr>
            <p:ph/>
          </p:nvPr>
        </p:nvPicPr>
        <p:blipFill>
          <a:blip cstate="print" r:embed="rId2"/>
          <a:stretch>
            <a:fillRect/>
          </a:stretch>
        </p:blipFill>
        <p:spPr>
          <a:xfrm>
            <a:off x="914400" y="914400"/>
            <a:ext cx="8046720" cy="50292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xmlns:a="http://schemas.openxmlformats.org/drawingml/2006/main" xmlns:r="http://schemas.openxmlformats.org/officeDocument/2006/relationships" xmlns:p="http://schemas.openxmlformats.org/presentationml/2006/main">
        <p:nvSpPr>
          <p:cNvPr id="2" name="Title 1"/>
          <p:cNvSpPr>
            <a:spLocks noGrp="1"/>
          </p:cNvSpPr>
          <p:nvPr>
            <p:ph type="title"/>
          </p:nvPr>
        </p:nvSpPr>
        <p:spPr>
          <a:xfrm>
            <a:off x="982133" y="457201"/>
            <a:ext cx="7704667" cy="1142999"/>
          </a:xfrm>
        </p:spPr>
        <p:txBody>
          <a:bodyPr/>
          <a:lstStyle/>
          <a:p>
            <a:r>
              <a:rPr/>
              <a:t>Single Telescope Papers</a:t>
            </a:r>
          </a:p>
        </p:txBody>
      </p:sp>
      <p:sp xmlns:a="http://schemas.openxmlformats.org/drawingml/2006/main" xmlns:r="http://schemas.openxmlformats.org/officeDocument/2006/relationships" xmlns:p="http://schemas.openxmlformats.org/presentationml/2006/main">
        <p:nvSpPr>
          <p:cNvPr id="3" name="Content Placeholder 2"/>
          <p:cNvSpPr>
            <a:spLocks noGrp="1"/>
          </p:cNvSpPr>
          <p:nvPr>
            <p:ph idx="1"/>
          </p:nvPr>
        </p:nvSpPr>
        <p:spPr>
          <a:xfrm>
            <a:off x="1010455" y="1905000"/>
            <a:ext cx="7704667" cy="3505200"/>
          </a:xfrm>
        </p:spPr>
        <p:txBody>
          <a:bodyPr/>
          <a:lstStyle/>
          <a:p>
            <a:pPr/>
            <a:r>
              <a:rPr cap="none" sz="2000" i="0" b="0" u="none">
                <a:solidFill>
                  <a:srgbClr val="000000">
                    <a:alpha val="100000"/>
                  </a:srgbClr>
                </a:solidFill>
                <a:latin typeface="Arial"/>
                <a:cs typeface="Arial"/>
                <a:ea typeface="Arial"/>
                <a:sym typeface="Arial"/>
              </a:rPr>
              <a:t>Single telescope (ST) papers are those that are based on data from a single telescope</a:t>
            </a:r>
          </a:p>
          <a:p>
            <a:pPr/>
            <a:r>
              <a:rPr cap="none" sz="2000" i="0" b="0" u="none">
                <a:solidFill>
                  <a:srgbClr val="000000">
                    <a:alpha val="100000"/>
                  </a:srgbClr>
                </a:solidFill>
                <a:latin typeface="Arial"/>
                <a:cs typeface="Arial"/>
                <a:ea typeface="Arial"/>
                <a:sym typeface="Arial"/>
              </a:rPr>
              <a:t>The plot on the following page compares ST papers to all papers for each telescope</a:t>
            </a:r>
          </a:p>
          <a:p>
            <a:pPr/>
            <a:r>
              <a:rPr cap="none" sz="2000" i="0" b="0" u="none">
                <a:solidFill>
                  <a:srgbClr val="000000">
                    <a:alpha val="100000"/>
                  </a:srgbClr>
                </a:solidFill>
                <a:latin typeface="Arial"/>
                <a:cs typeface="Arial"/>
                <a:ea typeface="Arial"/>
                <a:sym typeface="Arial"/>
              </a:rPr>
              <a:t>The purple line is the % of ST papers. The orange line is the ratio of AIPP for ST papers to AIPP for all papers</a:t>
            </a:r>
          </a:p>
          <a:p>
            <a:pPr/>
            <a:r>
              <a:rPr cap="none" sz="2000" i="0" b="0" u="none">
                <a:solidFill>
                  <a:srgbClr val="000000">
                    <a:alpha val="100000"/>
                  </a:srgbClr>
                </a:solidFill>
                <a:latin typeface="Arial"/>
                <a:cs typeface="Arial"/>
                <a:ea typeface="Arial"/>
                <a:sym typeface="Arial"/>
              </a:rPr>
              <a:t>On average ST papers represent 41% of a telescope’s bibliography and these papers have an impact of 79% that of all papers</a:t>
            </a:r>
          </a:p>
          <a:p>
            <a:pPr/>
            <a:r>
              <a:rPr cap="none" sz="2000" i="0" b="0" u="none">
                <a:solidFill>
                  <a:srgbClr val="000000">
                    <a:alpha val="100000"/>
                  </a:srgbClr>
                </a:solidFill>
                <a:latin typeface="Arial"/>
                <a:cs typeface="Arial"/>
                <a:ea typeface="Arial"/>
                <a:sym typeface="Arial"/>
              </a:rPr>
              <a:t>The bottom two lines show the % of high impact papers for ST(teal) and all papers (green). In general a smaller fraction of ST papers are high impact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xmlns:a="http://schemas.openxmlformats.org/drawingml/2006/main" xmlns:r="http://schemas.openxmlformats.org/officeDocument/2006/relationships" xmlns:p="http://schemas.openxmlformats.org/presentationml/2006/main">
        <p:nvPicPr>
          <p:cNvPr id="2" name="" descr=""/>
          <p:cNvPicPr>
            <a:picLocks noGrp="1"/>
          </p:cNvPicPr>
          <p:nvPr>
            <p:ph/>
          </p:nvPr>
        </p:nvPicPr>
        <p:blipFill>
          <a:blip cstate="print" r:embed="rId2"/>
          <a:stretch>
            <a:fillRect/>
          </a:stretch>
        </p:blipFill>
        <p:spPr>
          <a:xfrm>
            <a:off x="914400" y="914400"/>
            <a:ext cx="8046720" cy="50292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xmlns:a="http://schemas.openxmlformats.org/drawingml/2006/main" xmlns:r="http://schemas.openxmlformats.org/officeDocument/2006/relationships" xmlns:p="http://schemas.openxmlformats.org/presentationml/2006/main">
        <p:nvPicPr>
          <p:cNvPr id="2" name="" descr=""/>
          <p:cNvPicPr>
            <a:picLocks noGrp="1"/>
          </p:cNvPicPr>
          <p:nvPr>
            <p:ph/>
          </p:nvPr>
        </p:nvPicPr>
        <p:blipFill>
          <a:blip cstate="print" r:embed="rId2"/>
          <a:stretch>
            <a:fillRect/>
          </a:stretch>
        </p:blipFill>
        <p:spPr>
          <a:xfrm>
            <a:off x="914400" y="914400"/>
            <a:ext cx="8046720" cy="50292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xmlns:a="http://schemas.openxmlformats.org/drawingml/2006/main" xmlns:r="http://schemas.openxmlformats.org/officeDocument/2006/relationships" xmlns:p="http://schemas.openxmlformats.org/presentationml/2006/main">
        <p:nvSpPr>
          <p:cNvPr id="2" name="Title 1"/>
          <p:cNvSpPr>
            <a:spLocks noGrp="1"/>
          </p:cNvSpPr>
          <p:nvPr>
            <p:ph type="title"/>
          </p:nvPr>
        </p:nvSpPr>
        <p:spPr>
          <a:xfrm>
            <a:off x="982133" y="457201"/>
            <a:ext cx="7704667" cy="1142999"/>
          </a:xfrm>
        </p:spPr>
        <p:txBody>
          <a:bodyPr/>
          <a:lstStyle/>
          <a:p>
            <a:r>
              <a:rPr/>
              <a:t>Number of Authors</a:t>
            </a:r>
          </a:p>
        </p:txBody>
      </p:sp>
      <p:sp xmlns:a="http://schemas.openxmlformats.org/drawingml/2006/main" xmlns:r="http://schemas.openxmlformats.org/officeDocument/2006/relationships" xmlns:p="http://schemas.openxmlformats.org/presentationml/2006/main">
        <p:nvSpPr>
          <p:cNvPr id="3" name="Content Placeholder 2"/>
          <p:cNvSpPr>
            <a:spLocks noGrp="1"/>
          </p:cNvSpPr>
          <p:nvPr>
            <p:ph idx="1"/>
          </p:nvPr>
        </p:nvSpPr>
        <p:spPr>
          <a:xfrm>
            <a:off x="1010455" y="1905000"/>
            <a:ext cx="7704667" cy="3505200"/>
          </a:xfrm>
        </p:spPr>
        <p:txBody>
          <a:bodyPr/>
          <a:lstStyle/>
          <a:p>
            <a:pPr/>
            <a:r>
              <a:rPr/>
              <a:t>The next slide displays the # of paper and the ln(AIPP) vs the # of authors</a:t>
            </a:r>
          </a:p>
          <a:p>
            <a:pPr/>
            <a:r>
              <a:rPr/>
              <a:t>The decline in single author papers continues – there are almost as many papers with 17 authors as single author papers. (For 2013-2017 almost as many papers with 15 authors as single author papers)</a:t>
            </a:r>
          </a:p>
          <a:p>
            <a:pPr/>
            <a:r>
              <a:rPr/>
              <a:t>The distribution of AIPP is close to log-normal. The ln(AIPP) is shown with the standard error of this variable. The mean impact of a paper increases with the number of authors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xmlns:a="http://schemas.openxmlformats.org/drawingml/2006/main" xmlns:r="http://schemas.openxmlformats.org/officeDocument/2006/relationships" xmlns:p="http://schemas.openxmlformats.org/presentationml/2006/main">
        <p:nvPicPr>
          <p:cNvPr id="2" name="" descr=""/>
          <p:cNvPicPr>
            <a:picLocks noGrp="1"/>
          </p:cNvPicPr>
          <p:nvPr>
            <p:ph/>
          </p:nvPr>
        </p:nvPicPr>
        <p:blipFill>
          <a:blip cstate="print" r:embed="rId2"/>
          <a:stretch>
            <a:fillRect/>
          </a:stretch>
        </p:blipFill>
        <p:spPr>
          <a:xfrm>
            <a:off x="914400" y="914400"/>
            <a:ext cx="8046720" cy="50292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xmlns:a="http://schemas.openxmlformats.org/drawingml/2006/main" xmlns:r="http://schemas.openxmlformats.org/officeDocument/2006/relationships" xmlns:p="http://schemas.openxmlformats.org/presentationml/2006/main">
        <p:nvPicPr>
          <p:cNvPr id="2" name="" descr=""/>
          <p:cNvPicPr>
            <a:picLocks noGrp="1"/>
          </p:cNvPicPr>
          <p:nvPr>
            <p:ph/>
          </p:nvPr>
        </p:nvPicPr>
        <p:blipFill>
          <a:blip cstate="print" r:embed="rId2"/>
          <a:stretch>
            <a:fillRect/>
          </a:stretch>
        </p:blipFill>
        <p:spPr>
          <a:xfrm>
            <a:off x="914400" y="914400"/>
            <a:ext cx="8046720" cy="50292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xmlns:a="http://schemas.openxmlformats.org/drawingml/2006/main" xmlns:r="http://schemas.openxmlformats.org/officeDocument/2006/relationships" xmlns:p="http://schemas.openxmlformats.org/presentationml/2006/main">
        <p:nvPicPr>
          <p:cNvPr id="2" name="" descr=""/>
          <p:cNvPicPr>
            <a:picLocks noGrp="1"/>
          </p:cNvPicPr>
          <p:nvPr>
            <p:ph/>
          </p:nvPr>
        </p:nvPicPr>
        <p:blipFill>
          <a:blip cstate="print" r:embed="rId2"/>
          <a:stretch>
            <a:fillRect/>
          </a:stretch>
        </p:blipFill>
        <p:spPr>
          <a:xfrm>
            <a:off x="914400" y="914400"/>
            <a:ext cx="8046720" cy="50292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xmlns:a="http://schemas.openxmlformats.org/drawingml/2006/main" xmlns:r="http://schemas.openxmlformats.org/officeDocument/2006/relationships" xmlns:p="http://schemas.openxmlformats.org/presentationml/2006/main">
        <p:nvSpPr>
          <p:cNvPr id="2" name="Title 1"/>
          <p:cNvSpPr>
            <a:spLocks noGrp="1"/>
          </p:cNvSpPr>
          <p:nvPr>
            <p:ph type="title"/>
          </p:nvPr>
        </p:nvSpPr>
        <p:spPr>
          <a:xfrm>
            <a:off x="982133" y="457201"/>
            <a:ext cx="7704667" cy="1142999"/>
          </a:xfrm>
        </p:spPr>
        <p:txBody>
          <a:bodyPr/>
          <a:lstStyle/>
          <a:p>
            <a:r>
              <a:rPr/>
              <a:t>Altmetrics</a:t>
            </a:r>
          </a:p>
        </p:txBody>
      </p:sp>
      <p:sp xmlns:a="http://schemas.openxmlformats.org/drawingml/2006/main" xmlns:r="http://schemas.openxmlformats.org/officeDocument/2006/relationships" xmlns:p="http://schemas.openxmlformats.org/presentationml/2006/main">
        <p:nvSpPr>
          <p:cNvPr id="3" name="Content Placeholder 2"/>
          <p:cNvSpPr>
            <a:spLocks noGrp="1"/>
          </p:cNvSpPr>
          <p:nvPr>
            <p:ph idx="1"/>
          </p:nvPr>
        </p:nvSpPr>
        <p:spPr>
          <a:xfrm>
            <a:off x="1010455" y="1905000"/>
            <a:ext cx="7704667" cy="3505200"/>
          </a:xfrm>
        </p:spPr>
        <p:txBody>
          <a:bodyPr/>
          <a:lstStyle/>
          <a:p>
            <a:pPr/>
            <a:r>
              <a:rPr cap="none" sz="2000" i="0" b="0" u="none">
                <a:solidFill>
                  <a:srgbClr val="000000">
                    <a:alpha val="100000"/>
                  </a:srgbClr>
                </a:solidFill>
                <a:latin typeface="Arial"/>
                <a:cs typeface="Arial"/>
                <a:ea typeface="Arial"/>
                <a:sym typeface="Arial"/>
              </a:rPr>
              <a:t>Defined as non-standard bibliometrics – measures based on things such as social media, online news media, online reference managers and similar</a:t>
            </a:r>
          </a:p>
          <a:p>
            <a:pPr/>
            <a:r>
              <a:rPr cap="none" sz="2000" i="0" b="0" u="none">
                <a:solidFill>
                  <a:srgbClr val="000000">
                    <a:alpha val="100000"/>
                  </a:srgbClr>
                </a:solidFill>
                <a:latin typeface="Arial"/>
                <a:cs typeface="Arial"/>
                <a:ea typeface="Arial"/>
                <a:sym typeface="Arial"/>
              </a:rPr>
              <a:t>The first plot shows the mean Altmetric score/paper</a:t>
            </a:r>
          </a:p>
          <a:p>
            <a:pPr/>
            <a:r>
              <a:rPr cap="none" sz="2000" i="0" b="0" u="none">
                <a:solidFill>
                  <a:srgbClr val="000000">
                    <a:alpha val="100000"/>
                  </a:srgbClr>
                </a:solidFill>
                <a:latin typeface="Arial"/>
                <a:cs typeface="Arial"/>
                <a:ea typeface="Arial"/>
                <a:sym typeface="Arial"/>
              </a:rPr>
              <a:t>The second plot shows the mean AS vs journal (top 20)</a:t>
            </a:r>
          </a:p>
          <a:p>
            <a:pPr/>
            <a:r>
              <a:rPr cap="none" sz="2000" i="0" b="0" u="none">
                <a:solidFill>
                  <a:srgbClr val="000000">
                    <a:alpha val="100000"/>
                  </a:srgbClr>
                </a:solidFill>
                <a:latin typeface="Arial"/>
                <a:cs typeface="Arial"/>
                <a:ea typeface="Arial"/>
                <a:sym typeface="Arial"/>
              </a:rPr>
              <a:t>Note how Science and Nature journals have much higher mean AS</a:t>
            </a:r>
          </a:p>
          <a:p>
            <a:pPr/>
            <a:r>
              <a:rPr cap="none" sz="2000" i="0" b="0" u="none">
                <a:solidFill>
                  <a:srgbClr val="000000">
                    <a:alpha val="100000"/>
                  </a:srgbClr>
                </a:solidFill>
                <a:latin typeface="Arial"/>
                <a:cs typeface="Arial"/>
                <a:ea typeface="Arial"/>
                <a:sym typeface="Arial"/>
              </a:rPr>
              <a:t>The third plot shows the total AS for each telescope vs the # of Sci/Mat papers</a:t>
            </a:r>
          </a:p>
          <a:p>
            <a:pPr/>
            <a:r>
              <a:rPr cap="none" sz="2000" i="0" b="0" u="none">
                <a:solidFill>
                  <a:srgbClr val="000000">
                    <a:alpha val="100000"/>
                  </a:srgbClr>
                </a:solidFill>
                <a:latin typeface="Arial"/>
                <a:cs typeface="Arial"/>
                <a:ea typeface="Arial"/>
                <a:sym typeface="Arial"/>
              </a:rPr>
              <a:t>The mean AS for a telescope is basically the # of Sci/Nat paper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05" y="-16642"/>
            <a:ext cx="8229600" cy="838200"/>
          </a:xfrm>
        </p:spPr>
        <p:txBody>
          <a:bodyPr/>
          <a:lstStyle/>
          <a:p>
            <a:r>
              <a:rPr lang="en-US"/>
              <a:t>Introduction</a:t>
            </a:r>
            <a:endParaRPr lang="en-US" dirty="0"/>
          </a:p>
        </p:txBody>
      </p:sp>
      <p:sp>
        <p:nvSpPr>
          <p:cNvPr id="3" name="Content Placeholder 2"/>
          <p:cNvSpPr>
            <a:spLocks noGrp="1"/>
          </p:cNvSpPr>
          <p:nvPr>
            <p:ph idx="1"/>
          </p:nvPr>
        </p:nvSpPr>
        <p:spPr>
          <a:xfrm>
            <a:off x="609600" y="866128"/>
            <a:ext cx="8534400" cy="5562600"/>
          </a:xfrm>
        </p:spPr>
        <p:txBody>
          <a:bodyPr>
            <a:normAutofit/>
          </a:bodyPr>
          <a:lstStyle/>
          <a:p>
            <a:r>
              <a:rPr lang="en-US" sz="2800" dirty="0"/>
              <a:t>This </a:t>
            </a:r>
            <a:r>
              <a:rPr lang="en-US" dirty="0"/>
              <a:t>update</a:t>
            </a:r>
            <a:r>
              <a:rPr lang="en-US" sz="2800" dirty="0"/>
              <a:t> includes data for 2016 – 2022 publications</a:t>
            </a:r>
          </a:p>
          <a:p>
            <a:pPr lvl="1"/>
            <a:r>
              <a:rPr lang="en-US" sz="2400" dirty="0"/>
              <a:t>Citations updated March 2022</a:t>
            </a:r>
          </a:p>
          <a:p>
            <a:r>
              <a:rPr lang="en-US" dirty="0"/>
              <a:t>UKIRT data is preliminary</a:t>
            </a:r>
          </a:p>
          <a:p>
            <a:r>
              <a:rPr lang="en-US" dirty="0"/>
              <a:t>Productivity numbers for multi-telescope facilities divided by the # of telescopes to give productivity per telescope.</a:t>
            </a:r>
          </a:p>
          <a:p>
            <a:r>
              <a:rPr lang="en-US" dirty="0" err="1"/>
              <a:t>ApJ</a:t>
            </a:r>
            <a:r>
              <a:rPr lang="en-US" dirty="0"/>
              <a:t> used as the journal used to normalize citations for the “age effect”. </a:t>
            </a:r>
          </a:p>
          <a:p>
            <a:r>
              <a:rPr lang="en-US" dirty="0"/>
              <a:t>The </a:t>
            </a:r>
            <a:r>
              <a:rPr lang="en-US" i="1" dirty="0"/>
              <a:t>impact</a:t>
            </a:r>
            <a:r>
              <a:rPr lang="en-US" dirty="0"/>
              <a:t> of a paper is the ratio of the number of citations that paper has received to the citation count for the median </a:t>
            </a:r>
            <a:r>
              <a:rPr lang="en-US" dirty="0" err="1"/>
              <a:t>ApJ</a:t>
            </a:r>
            <a:r>
              <a:rPr lang="en-US" dirty="0"/>
              <a:t> paper of the </a:t>
            </a:r>
            <a:r>
              <a:rPr lang="en-US" i="1" dirty="0"/>
              <a:t>same </a:t>
            </a:r>
            <a:r>
              <a:rPr lang="en-US" dirty="0"/>
              <a:t>year</a:t>
            </a:r>
          </a:p>
          <a:p>
            <a:r>
              <a:rPr lang="en-CA" dirty="0"/>
              <a:t>AIPP – Average Impact per Paper; MIPP – Median Impact per Paper</a:t>
            </a:r>
          </a:p>
        </p:txBody>
      </p:sp>
      <p:sp>
        <p:nvSpPr>
          <p:cNvPr id="4" name="Footer Placeholder 3"/>
          <p:cNvSpPr>
            <a:spLocks noGrp="1"/>
          </p:cNvSpPr>
          <p:nvPr>
            <p:ph type="ftr" sz="quarter" idx="11"/>
          </p:nvPr>
        </p:nvSpPr>
        <p:spPr/>
        <p:txBody>
          <a:bodyPr/>
          <a:lstStyle/>
          <a:p>
            <a:r>
              <a:rPr lang="en-US"/>
              <a:t>Dennis Crabtree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xmlns:a="http://schemas.openxmlformats.org/drawingml/2006/main" xmlns:r="http://schemas.openxmlformats.org/officeDocument/2006/relationships" xmlns:p="http://schemas.openxmlformats.org/presentationml/2006/main">
        <p:nvPicPr>
          <p:cNvPr id="2" name="" descr=""/>
          <p:cNvPicPr>
            <a:picLocks noGrp="1"/>
          </p:cNvPicPr>
          <p:nvPr>
            <p:ph/>
          </p:nvPr>
        </p:nvPicPr>
        <p:blipFill>
          <a:blip cstate="print" r:embed="rId2"/>
          <a:stretch>
            <a:fillRect/>
          </a:stretch>
        </p:blipFill>
        <p:spPr>
          <a:xfrm>
            <a:off x="914400" y="914400"/>
            <a:ext cx="8046720" cy="50292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xmlns:a="http://schemas.openxmlformats.org/drawingml/2006/main" xmlns:r="http://schemas.openxmlformats.org/officeDocument/2006/relationships" xmlns:p="http://schemas.openxmlformats.org/presentationml/2006/main">
        <p:nvPicPr>
          <p:cNvPr id="2" name="" descr=""/>
          <p:cNvPicPr>
            <a:picLocks noGrp="1"/>
          </p:cNvPicPr>
          <p:nvPr>
            <p:ph/>
          </p:nvPr>
        </p:nvPicPr>
        <p:blipFill>
          <a:blip cstate="print" r:embed="rId2"/>
          <a:stretch>
            <a:fillRect/>
          </a:stretch>
        </p:blipFill>
        <p:spPr>
          <a:xfrm>
            <a:off x="914400" y="914400"/>
            <a:ext cx="8046720" cy="50292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xmlns:a="http://schemas.openxmlformats.org/drawingml/2006/main" xmlns:r="http://schemas.openxmlformats.org/officeDocument/2006/relationships" xmlns:p="http://schemas.openxmlformats.org/presentationml/2006/main">
        <p:nvPicPr>
          <p:cNvPr id="2" name="" descr=""/>
          <p:cNvPicPr>
            <a:picLocks noGrp="1"/>
          </p:cNvPicPr>
          <p:nvPr>
            <p:ph/>
          </p:nvPr>
        </p:nvPicPr>
        <p:blipFill>
          <a:blip cstate="print" r:embed="rId2"/>
          <a:stretch>
            <a:fillRect/>
          </a:stretch>
        </p:blipFill>
        <p:spPr>
          <a:xfrm>
            <a:off x="914400" y="914400"/>
            <a:ext cx="8046720" cy="5029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338C9-20D2-4518-A562-02EEC2CCE851}"/>
              </a:ext>
            </a:extLst>
          </p:cNvPr>
          <p:cNvSpPr>
            <a:spLocks noGrp="1"/>
          </p:cNvSpPr>
          <p:nvPr>
            <p:ph type="title"/>
          </p:nvPr>
        </p:nvSpPr>
        <p:spPr>
          <a:xfrm>
            <a:off x="982133" y="457201"/>
            <a:ext cx="7704667" cy="990599"/>
          </a:xfrm>
        </p:spPr>
        <p:txBody>
          <a:bodyPr/>
          <a:lstStyle/>
          <a:p>
            <a:r>
              <a:rPr lang="en-CA" dirty="0"/>
              <a:t>Productivity</a:t>
            </a:r>
          </a:p>
        </p:txBody>
      </p:sp>
      <p:sp>
        <p:nvSpPr>
          <p:cNvPr id="3" name="Content Placeholder 2">
            <a:extLst>
              <a:ext uri="{FF2B5EF4-FFF2-40B4-BE49-F238E27FC236}">
                <a16:creationId xmlns:a16="http://schemas.microsoft.com/office/drawing/2014/main" id="{A4080323-2578-42D2-AE92-B33A8524DF0F}"/>
              </a:ext>
            </a:extLst>
          </p:cNvPr>
          <p:cNvSpPr>
            <a:spLocks noGrp="1"/>
          </p:cNvSpPr>
          <p:nvPr>
            <p:ph idx="1"/>
          </p:nvPr>
        </p:nvSpPr>
        <p:spPr>
          <a:xfrm>
            <a:off x="982133" y="1413933"/>
            <a:ext cx="7704667" cy="4986866"/>
          </a:xfrm>
        </p:spPr>
        <p:txBody>
          <a:bodyPr/>
          <a:lstStyle/>
          <a:p>
            <a:r>
              <a:rPr lang="en-CA" dirty="0"/>
              <a:t>The following slide shows telescope productivity for the period 2016 – 2020</a:t>
            </a:r>
          </a:p>
          <a:p>
            <a:r>
              <a:rPr lang="en-CA" dirty="0"/>
              <a:t>Productivity is the number of papers per telescope – multi-telescope facilities such as Keck have their numbers normalized</a:t>
            </a:r>
          </a:p>
          <a:p>
            <a:r>
              <a:rPr lang="en-CA" dirty="0"/>
              <a:t>ALMA’s productivity appears to have levelled off </a:t>
            </a:r>
          </a:p>
          <a:p>
            <a:r>
              <a:rPr lang="en-CA" dirty="0"/>
              <a:t>HST continues to be a paper producing machine!</a:t>
            </a:r>
          </a:p>
        </p:txBody>
      </p:sp>
      <p:sp>
        <p:nvSpPr>
          <p:cNvPr id="4" name="Footer Placeholder 3">
            <a:extLst>
              <a:ext uri="{FF2B5EF4-FFF2-40B4-BE49-F238E27FC236}">
                <a16:creationId xmlns:a16="http://schemas.microsoft.com/office/drawing/2014/main" id="{7A8472AA-BADE-4523-B2A1-FB92FA82B8F6}"/>
              </a:ext>
            </a:extLst>
          </p:cNvPr>
          <p:cNvSpPr>
            <a:spLocks noGrp="1"/>
          </p:cNvSpPr>
          <p:nvPr>
            <p:ph type="ftr" sz="quarter" idx="11"/>
          </p:nvPr>
        </p:nvSpPr>
        <p:spPr/>
        <p:txBody>
          <a:bodyPr/>
          <a:lstStyle/>
          <a:p>
            <a:r>
              <a:rPr lang="en-US"/>
              <a:t>Dennis Crabtree</a:t>
            </a:r>
          </a:p>
        </p:txBody>
      </p:sp>
    </p:spTree>
    <p:extLst>
      <p:ext uri="{BB962C8B-B14F-4D97-AF65-F5344CB8AC3E}">
        <p14:creationId xmlns:p14="http://schemas.microsoft.com/office/powerpoint/2010/main" val="1362215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xmlns:a="http://schemas.openxmlformats.org/drawingml/2006/main" xmlns:r="http://schemas.openxmlformats.org/officeDocument/2006/relationships" xmlns:p="http://schemas.openxmlformats.org/presentationml/2006/main">
        <p:nvPicPr>
          <p:cNvPr id="2" name="" descr=""/>
          <p:cNvPicPr>
            <a:picLocks noGrp="1"/>
          </p:cNvPicPr>
          <p:nvPr>
            <p:ph/>
          </p:nvPr>
        </p:nvPicPr>
        <p:blipFill>
          <a:blip cstate="print" r:embed="rId2"/>
          <a:stretch>
            <a:fillRect/>
          </a:stretch>
        </p:blipFill>
        <p:spPr>
          <a:xfrm>
            <a:off x="914400" y="914400"/>
            <a:ext cx="8046720" cy="50292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xmlns:a="http://schemas.openxmlformats.org/drawingml/2006/main" xmlns:r="http://schemas.openxmlformats.org/officeDocument/2006/relationships" xmlns:p="http://schemas.openxmlformats.org/presentationml/2006/main">
        <p:nvSpPr>
          <p:cNvPr id="2" name="Title 1"/>
          <p:cNvSpPr>
            <a:spLocks noGrp="1"/>
          </p:cNvSpPr>
          <p:nvPr>
            <p:ph type="title"/>
          </p:nvPr>
        </p:nvSpPr>
        <p:spPr>
          <a:xfrm>
            <a:off x="982133" y="457201"/>
            <a:ext cx="7704667" cy="1142999"/>
          </a:xfrm>
        </p:spPr>
        <p:txBody>
          <a:bodyPr/>
          <a:lstStyle/>
          <a:p>
            <a:r>
              <a:rPr/>
              <a:t>Impact</a:t>
            </a:r>
          </a:p>
        </p:txBody>
      </p:sp>
      <p:sp xmlns:a="http://schemas.openxmlformats.org/drawingml/2006/main" xmlns:r="http://schemas.openxmlformats.org/officeDocument/2006/relationships" xmlns:p="http://schemas.openxmlformats.org/presentationml/2006/main">
        <p:nvSpPr>
          <p:cNvPr id="3" name="Content Placeholder 2"/>
          <p:cNvSpPr>
            <a:spLocks noGrp="1"/>
          </p:cNvSpPr>
          <p:nvPr>
            <p:ph idx="1"/>
          </p:nvPr>
        </p:nvSpPr>
        <p:spPr>
          <a:xfrm>
            <a:off x="1010455" y="1905000"/>
            <a:ext cx="7704667" cy="3505200"/>
          </a:xfrm>
        </p:spPr>
        <p:txBody>
          <a:bodyPr/>
          <a:lstStyle/>
          <a:p>
            <a:pPr/>
            <a:r>
              <a:rPr cap="none" sz="2200" i="0" b="0" u="none">
                <a:solidFill>
                  <a:srgbClr val="000000">
                    <a:alpha val="100000"/>
                  </a:srgbClr>
                </a:solidFill>
                <a:latin typeface="Arial"/>
                <a:cs typeface="Arial"/>
                <a:ea typeface="Arial"/>
                <a:sym typeface="Arial"/>
              </a:rPr>
              <a:t>The following two slides show telescope impact per paper</a:t>
            </a:r>
          </a:p>
          <a:p>
            <a:pPr/>
            <a:r>
              <a:rPr cap="none" sz="2200" i="0" b="0" u="none">
                <a:solidFill>
                  <a:srgbClr val="000000">
                    <a:alpha val="100000"/>
                  </a:srgbClr>
                </a:solidFill>
                <a:latin typeface="Arial"/>
                <a:cs typeface="Arial"/>
                <a:ea typeface="Arial"/>
                <a:sym typeface="Arial"/>
              </a:rPr>
              <a:t>Recall that impact of a paper is defined as the number of citations to the paper divided by the number of citations received by the median ApJ paper of the same year</a:t>
            </a:r>
          </a:p>
          <a:p>
            <a:pPr/>
            <a:r>
              <a:rPr cap="none" sz="2200" i="0" b="0" u="none">
                <a:solidFill>
                  <a:srgbClr val="000000">
                    <a:alpha val="100000"/>
                  </a:srgbClr>
                </a:solidFill>
                <a:latin typeface="Arial"/>
                <a:cs typeface="Arial"/>
                <a:ea typeface="Arial"/>
                <a:sym typeface="Arial"/>
              </a:rPr>
              <a:t>The next slide show Average Impact per Paper (AIPP) and Median Impact per Paper (MIPP) for the 5-year period</a:t>
            </a:r>
          </a:p>
          <a:p>
            <a:pPr/>
            <a:r>
              <a:rPr cap="none" sz="2200" i="0" b="0" u="none">
                <a:solidFill>
                  <a:srgbClr val="000000">
                    <a:alpha val="100000"/>
                  </a:srgbClr>
                </a:solidFill>
                <a:latin typeface="Arial"/>
                <a:cs typeface="Arial"/>
                <a:ea typeface="Arial"/>
                <a:sym typeface="Arial"/>
              </a:rPr>
              <a:t>It also shows the Gini coefficient which is a measure of inequality in the impact distribution</a:t>
            </a:r>
          </a:p>
          <a:p>
            <a:pPr/>
            <a:r>
              <a:rPr cap="none" sz="2200" i="0" b="0" u="none">
                <a:solidFill>
                  <a:srgbClr val="000000">
                    <a:alpha val="100000"/>
                  </a:srgbClr>
                </a:solidFill>
                <a:latin typeface="Arial"/>
                <a:cs typeface="Arial"/>
                <a:ea typeface="Arial"/>
                <a:sym typeface="Arial"/>
              </a:rPr>
              <a:t>The second following slide is a box and whisker plot. The line is the AIPP while the line inside the box is the MIPP. The ends of the box represent the upper and lower quartile while end of the ‘whiskers’ represent the 0.1 and 0.9 quantiles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xmlns:a="http://schemas.openxmlformats.org/drawingml/2006/main" xmlns:r="http://schemas.openxmlformats.org/officeDocument/2006/relationships" xmlns:p="http://schemas.openxmlformats.org/presentationml/2006/main">
        <p:nvPicPr>
          <p:cNvPr id="2" name="" descr=""/>
          <p:cNvPicPr>
            <a:picLocks noGrp="1"/>
          </p:cNvPicPr>
          <p:nvPr>
            <p:ph/>
          </p:nvPr>
        </p:nvPicPr>
        <p:blipFill>
          <a:blip cstate="print" r:embed="rId2"/>
          <a:stretch>
            <a:fillRect/>
          </a:stretch>
        </p:blipFill>
        <p:spPr>
          <a:xfrm>
            <a:off x="914400" y="914400"/>
            <a:ext cx="8046720" cy="50292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xmlns:a="http://schemas.openxmlformats.org/drawingml/2006/main" xmlns:r="http://schemas.openxmlformats.org/officeDocument/2006/relationships" xmlns:p="http://schemas.openxmlformats.org/presentationml/2006/main">
        <p:nvPicPr>
          <p:cNvPr id="2" name="" descr=""/>
          <p:cNvPicPr>
            <a:picLocks noGrp="1"/>
          </p:cNvPicPr>
          <p:nvPr>
            <p:ph/>
          </p:nvPr>
        </p:nvPicPr>
        <p:blipFill>
          <a:blip cstate="print" r:embed="rId2"/>
          <a:stretch>
            <a:fillRect/>
          </a:stretch>
        </p:blipFill>
        <p:spPr>
          <a:xfrm>
            <a:off x="914400" y="914400"/>
            <a:ext cx="8046720" cy="5029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xmlns:a="http://schemas.openxmlformats.org/drawingml/2006/main" xmlns:r="http://schemas.openxmlformats.org/officeDocument/2006/relationships" xmlns:p="http://schemas.openxmlformats.org/presentationml/2006/main">
        <p:nvPicPr>
          <p:cNvPr id="2" name="" descr=""/>
          <p:cNvPicPr>
            <a:picLocks noGrp="1"/>
          </p:cNvPicPr>
          <p:nvPr>
            <p:ph/>
          </p:nvPr>
        </p:nvPicPr>
        <p:blipFill>
          <a:blip cstate="print" r:embed="rId2"/>
          <a:stretch>
            <a:fillRect/>
          </a:stretch>
        </p:blipFill>
        <p:spPr>
          <a:xfrm>
            <a:off x="914400" y="914400"/>
            <a:ext cx="8046720" cy="5029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xmlns:a="http://schemas.openxmlformats.org/drawingml/2006/main" xmlns:r="http://schemas.openxmlformats.org/officeDocument/2006/relationships" xmlns:p="http://schemas.openxmlformats.org/presentationml/2006/main">
        <p:nvPicPr>
          <p:cNvPr id="2" name="" descr=""/>
          <p:cNvPicPr>
            <a:picLocks noGrp="1"/>
          </p:cNvPicPr>
          <p:nvPr>
            <p:ph/>
          </p:nvPr>
        </p:nvPicPr>
        <p:blipFill>
          <a:blip cstate="print" r:embed="rId2"/>
          <a:stretch>
            <a:fillRect/>
          </a:stretch>
        </p:blipFill>
        <p:spPr>
          <a:xfrm>
            <a:off x="914400" y="914400"/>
            <a:ext cx="8046720" cy="50292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54774</TotalTime>
  <Words>164</Words>
  <Application>Microsoft Office PowerPoint</Application>
  <PresentationFormat>On-screen Show (4:3)</PresentationFormat>
  <Paragraphs>19</Paragraphs>
  <Slides>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Corbel</vt:lpstr>
      <vt:lpstr>Parallax</vt:lpstr>
      <vt:lpstr>Observatory Publications April 2022 Update  2016 -2020</vt:lpstr>
      <vt:lpstr>Introduction</vt:lpstr>
      <vt:lpstr>Productivity</vt:lpstr>
    </vt:vector>
  </TitlesOfParts>
  <Company>nrc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Observatory Publications July 2011 Update</dc:title>
  <dc:creator>dcrabtree</dc:creator>
  <cp:lastModifiedBy/>
  <cp:revision>128</cp:revision>
  <dcterms:created xsi:type="dcterms:W3CDTF">2011-07-25T21:11:20Z</dcterms:created>
  <dcterms:modified xsi:type="dcterms:W3CDTF">2022-05-03T14:06:33Z</dcterms:modified>
</cp:coreProperties>
</file>