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"/>
  </p:notesMasterIdLst>
  <p:sldIdLst>
    <p:sldId id="256" r:id="rId2"/>
    <p:sldId id="263" r:id="rId3"/>
    <p:sldId id="289" r:id="rId4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117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slide" Target="slides/slide2.xml"/>
<Relationship Id="rId7" Type="http://schemas.openxmlformats.org/officeDocument/2006/relationships/viewProps" Target="viewProps.xml"/>
<Relationship Id="rId2" Type="http://schemas.openxmlformats.org/officeDocument/2006/relationships/slide" Target="slides/slide1.xml"/>
<Relationship Id="rId1" Type="http://schemas.openxmlformats.org/officeDocument/2006/relationships/slideMaster" Target="slideMasters/slideMaster1.xml"/>
<Relationship Id="rId6" Type="http://schemas.openxmlformats.org/officeDocument/2006/relationships/presProps" Target="presProps.xml"/>
<Relationship Id="rId5" Type="http://schemas.openxmlformats.org/officeDocument/2006/relationships/notesMaster" Target="notesMasters/notesMaster1.xml"/>
<Relationship Id="rId10" Type="http://schemas.microsoft.com/office/2016/11/relationships/changesInfo" Target="changesInfos/changesInfo1.xml"/>
<Relationship Id="rId4" Type="http://schemas.openxmlformats.org/officeDocument/2006/relationships/slide" Target="slides/slide3.xml"/>
<Relationship Id="rId9" Type="http://schemas.openxmlformats.org/officeDocument/2006/relationships/tableStyles" Target="tableStyles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/Relationships>
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Crabtree" userId="47d320a9-7e34-468c-8d61-546e36fe2396" providerId="ADAL" clId="{3C392EBE-7CBC-4D11-A477-DEED46CFD73A}"/>
    <pc:docChg chg="modSld">
      <pc:chgData name="Dennis Crabtree" userId="47d320a9-7e34-468c-8d61-546e36fe2396" providerId="ADAL" clId="{3C392EBE-7CBC-4D11-A477-DEED46CFD73A}" dt="2023-09-22T16:25:08.273" v="52" actId="20577"/>
      <pc:docMkLst>
        <pc:docMk/>
      </pc:docMkLst>
      <pc:sldChg chg="modSp mod">
        <pc:chgData name="Dennis Crabtree" userId="47d320a9-7e34-468c-8d61-546e36fe2396" providerId="ADAL" clId="{3C392EBE-7CBC-4D11-A477-DEED46CFD73A}" dt="2023-09-15T22:16:11.520" v="22" actId="20577"/>
        <pc:sldMkLst>
          <pc:docMk/>
          <pc:sldMk cId="0" sldId="256"/>
        </pc:sldMkLst>
      </pc:sldChg>
      <pc:sldChg chg="modSp mod">
        <pc:chgData name="Dennis Crabtree" userId="47d320a9-7e34-468c-8d61-546e36fe2396" providerId="ADAL" clId="{3C392EBE-7CBC-4D11-A477-DEED46CFD73A}" dt="2023-09-22T16:25:08.273" v="52" actId="20577"/>
        <pc:sldMkLst>
          <pc:docMk/>
          <pc:sldMk cId="0" sldId="263"/>
        </pc:sldMkLst>
      </pc:sldChg>
    </pc:docChg>
  </pc:docChgLst>
  <pc:docChgLst>
    <pc:chgData name="Dennis Crabtree" userId="47d320a9-7e34-468c-8d61-546e36fe2396" providerId="ADAL" clId="{67E3F241-E573-4D1C-8CF8-9FD49BEDA158}"/>
    <pc:docChg chg="modSld">
      <pc:chgData name="Dennis Crabtree" userId="47d320a9-7e34-468c-8d61-546e36fe2396" providerId="ADAL" clId="{67E3F241-E573-4D1C-8CF8-9FD49BEDA158}" dt="2025-02-10T17:37:08.435" v="103" actId="20577"/>
      <pc:docMkLst>
        <pc:docMk/>
      </pc:docMkLst>
      <pc:sldChg chg="modSp mod">
        <pc:chgData name="Dennis Crabtree" userId="47d320a9-7e34-468c-8d61-546e36fe2396" providerId="ADAL" clId="{67E3F241-E573-4D1C-8CF8-9FD49BEDA158}" dt="2025-02-08T19:27:18.243" v="13" actId="20577"/>
        <pc:sldMkLst>
          <pc:docMk/>
          <pc:sldMk cId="0" sldId="256"/>
        </pc:sldMkLst>
        <pc:spChg chg="mod">
          <ac:chgData name="Dennis Crabtree" userId="47d320a9-7e34-468c-8d61-546e36fe2396" providerId="ADAL" clId="{67E3F241-E573-4D1C-8CF8-9FD49BEDA158}" dt="2025-02-08T19:27:18.243" v="13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Dennis Crabtree" userId="47d320a9-7e34-468c-8d61-546e36fe2396" providerId="ADAL" clId="{67E3F241-E573-4D1C-8CF8-9FD49BEDA158}" dt="2025-02-10T17:37:08.435" v="103" actId="20577"/>
        <pc:sldMkLst>
          <pc:docMk/>
          <pc:sldMk cId="0" sldId="263"/>
        </pc:sldMkLst>
        <pc:spChg chg="mod">
          <ac:chgData name="Dennis Crabtree" userId="47d320a9-7e34-468c-8d61-546e36fe2396" providerId="ADAL" clId="{67E3F241-E573-4D1C-8CF8-9FD49BEDA158}" dt="2025-02-10T17:37:08.435" v="103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Dennis Crabtree" userId="47d320a9-7e34-468c-8d61-546e36fe2396" providerId="ADAL" clId="{67E3F241-E573-4D1C-8CF8-9FD49BEDA158}" dt="2025-02-08T19:28:22.796" v="101" actId="20577"/>
        <pc:sldMkLst>
          <pc:docMk/>
          <pc:sldMk cId="1362215313" sldId="289"/>
        </pc:sldMkLst>
        <pc:spChg chg="mod">
          <ac:chgData name="Dennis Crabtree" userId="47d320a9-7e34-468c-8d61-546e36fe2396" providerId="ADAL" clId="{67E3F241-E573-4D1C-8CF8-9FD49BEDA158}" dt="2025-02-08T19:28:22.796" v="101" actId="20577"/>
          <ac:spMkLst>
            <pc:docMk/>
            <pc:sldMk cId="1362215313" sldId="289"/>
            <ac:spMk id="3" creationId="{A4080323-2578-42D2-AE92-B33A8524DF0F}"/>
          </ac:spMkLst>
        </pc:spChg>
      </pc:sldChg>
    </pc:docChg>
  </pc:docChgLst>
  <pc:docChgLst>
    <pc:chgData name="Dennis" userId="47d320a9-7e34-468c-8d61-546e36fe2396" providerId="ADAL" clId="{9487EA6B-AE60-4131-AB5F-E6244445DDC5}"/>
    <pc:docChg chg="undo custSel modSld">
      <pc:chgData name="Dennis" userId="47d320a9-7e34-468c-8d61-546e36fe2396" providerId="ADAL" clId="{9487EA6B-AE60-4131-AB5F-E6244445DDC5}" dt="2023-04-17T18:40:25.384" v="68" actId="20577"/>
      <pc:docMkLst>
        <pc:docMk/>
      </pc:docMkLst>
      <pc:sldChg chg="modSp mod">
        <pc:chgData name="Dennis" userId="47d320a9-7e34-468c-8d61-546e36fe2396" providerId="ADAL" clId="{9487EA6B-AE60-4131-AB5F-E6244445DDC5}" dt="2023-04-17T18:39:42.105" v="2" actId="20577"/>
        <pc:sldMkLst>
          <pc:docMk/>
          <pc:sldMk cId="0" sldId="256"/>
        </pc:sldMkLst>
      </pc:sldChg>
      <pc:sldChg chg="modSp mod">
        <pc:chgData name="Dennis" userId="47d320a9-7e34-468c-8d61-546e36fe2396" providerId="ADAL" clId="{9487EA6B-AE60-4131-AB5F-E6244445DDC5}" dt="2023-04-17T18:40:15.560" v="65" actId="20577"/>
        <pc:sldMkLst>
          <pc:docMk/>
          <pc:sldMk cId="0" sldId="263"/>
        </pc:sldMkLst>
      </pc:sldChg>
      <pc:sldChg chg="modSp mod">
        <pc:chgData name="Dennis" userId="47d320a9-7e34-468c-8d61-546e36fe2396" providerId="ADAL" clId="{9487EA6B-AE60-4131-AB5F-E6244445DDC5}" dt="2023-04-17T18:40:25.384" v="68" actId="20577"/>
        <pc:sldMkLst>
          <pc:docMk/>
          <pc:sldMk cId="136221531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1092A66-43DA-44E4-B80A-8147303D8BE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3365A7E-781F-4FFB-B1B3-3CB933873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
<Relationships  xmlns="http://schemas.openxmlformats.org/package/2006/relationships">
<Relationship Id="rId2" Type="http://schemas.openxmlformats.org/officeDocument/2006/relationships/slide" Target="../slides/slide1.xml"/>
<Relationship Id="rId1" Type="http://schemas.openxmlformats.org/officeDocument/2006/relationships/notesMaster" Target="../notesMasters/notesMaster1.xml"/>
</Relationships>

</file>

<file path=ppt/notesSlides/_rels/notesSlide2.xml.rels><?xml version="1.0" encoding="UTF-8" standalone="yes"?>

<Relationships  xmlns="http://schemas.openxmlformats.org/package/2006/relationships">
<Relationship Id="rId2" Type="http://schemas.openxmlformats.org/officeDocument/2006/relationships/slide" Target="../slides/slide2.xml"/>
<Relationship Id="rId1" Type="http://schemas.openxmlformats.org/officeDocument/2006/relationships/notesMaster" Target="../notesMasters/notesMaster1.xml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5A7E-781F-4FFB-B1B3-3CB933873F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5A7E-781F-4FFB-B1B3-3CB933873F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D7AA961-FCD9-43B2-9B0F-F66B4F5CF161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0989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008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8289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0404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512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934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85DA-60E4-43AE-983F-190967E4B040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0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E400-BB1F-421E-822B-80A7C6CEA9B0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4705-2E24-45BC-B430-6CF991802CA5}" type="datetime1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Dennis Crabtree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55" y="1905000"/>
            <a:ext cx="7704667" cy="35052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92B527F-9477-4CD7-9E0D-CAB69D66259D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EF2-3533-4923-9B60-6AECB385D0C1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F26A-5CE5-4B13-8BAB-DACCFE2BAE01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E8-BA76-4464-9614-6EC7FEAF8E65}" type="datetime1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95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304-8D38-4F54-B6D1-898CE25D7A52}" type="datetime1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5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621D-BBCA-47A0-AD76-62FC6B4DDD46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431-DA4A-4C06-BD04-3B365CEE8603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C6D-7508-4A58-9408-BB17F7F0BB8E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1D5B-49FF-4208-AD4E-1FDC42D5C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56603E-C3CD-44A6-B228-92B137D7374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Dennis Crabtree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9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55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1.xml"/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f9d8beb9f0bae2115304423cb7932def21826ef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15cfeecc511448630b71d2743f519bd9f46fc307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d0293d670787563c9c97a43c395bf1bd9bd09d6f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25fa724f1d73074e3c5e11c22fc653c0ae105576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8a10aa21a05e41b70cc4561d3335e84b2f26fa52.png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fecef6825f6247603d4a2a2130d733b56fd97564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6dc105151bd29fbc48a59d9cc67516b5e4034261.png"/>
</Relationships>

</file>

<file path=ppt/slides/_rels/slide2.xml.rels><?xml version="1.0" encoding="UTF-8" standalone="yes"?>

<Relationships  xmlns="http://schemas.openxmlformats.org/package/2006/relationships">
<Relationship Id="rId2" Type="http://schemas.openxmlformats.org/officeDocument/2006/relationships/notesSlide" Target="../notesSlides/notesSlide2.xml"/>
<Relationship Id="rId1" Type="http://schemas.openxmlformats.org/officeDocument/2006/relationships/slideLayout" Target="../slideLayouts/slideLayout2.xml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e901fed0401b715feb0bfa3f967cdba01bd84d5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4556636d3e705937e43b459d8fc4b02dd9985548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cc214495f54247f267144f7b3f31e0542f678b15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75bc2afcf9f5c7a4a6395714916f7548c8e43daf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4bd9089715a4241f875fdda7bc3b2e0298fadb54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467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Observatory Publications February 2025 Update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2018 -2022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68902"/>
          </a:xfrm>
        </p:spPr>
        <p:txBody>
          <a:bodyPr/>
          <a:lstStyle/>
          <a:p>
            <a:r>
              <a:rPr lang="en-CA" dirty="0"/>
              <a:t>Dennis Crabtree</a:t>
            </a:r>
            <a:br>
              <a:rPr lang="en-CA" dirty="0"/>
            </a:br>
            <a:r>
              <a:rPr lang="en-CA" dirty="0"/>
              <a:t>NRC Herzberg Astronomy &amp; Astrophysics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/>
              <a:t>High Impact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55" y="1905000"/>
            <a:ext cx="7704667" cy="3505200"/>
          </a:xfrm>
        </p:spPr>
        <p:txBody>
          <a:bodyPr/>
          <a:lstStyle/>
          <a:p>
            <a:pPr/>
            <a:r>
              <a:rPr/>
              <a:t>Another performance metric is the number or fraction of high impact papers</a:t>
            </a:r>
          </a:p>
          <a:p>
            <a:pPr/>
            <a:r>
              <a:rPr/>
              <a:t>I define a paper as being high impact if it is in the 90th percentile of the complete distribution of papers</a:t>
            </a:r>
          </a:p>
          <a:p>
            <a:pPr/>
            <a:r>
              <a:rPr/>
              <a:t>The following plot shows the percentage of a telescope’s papers that are high impact for each telescope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/>
              <a:t>Single Telescope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55" y="1905000"/>
            <a:ext cx="7704667" cy="3505200"/>
          </a:xfrm>
        </p:spPr>
        <p:txBody>
          <a:bodyPr/>
          <a:lstStyle/>
          <a:p>
            <a:pPr/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Single telescope (ST) papers are those that are based on data from a single telescope</a:t>
            </a:r>
          </a:p>
          <a:p>
            <a:pPr/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The plot on the following page compares ST papers to all papers for each telescope</a:t>
            </a:r>
          </a:p>
          <a:p>
            <a:pPr/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The purple line is the % of ST papers. The orange line is the ratio of AIPP for ST papers to AIPP for all papers</a:t>
            </a:r>
          </a:p>
          <a:p>
            <a:pPr/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On average ST papers represent 41% of a telescope’s bibliography and these papers have an impact of 79% that of all papers</a:t>
            </a:r>
          </a:p>
          <a:p>
            <a:pPr/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The bottom two lines show the % of high impact papers for ST(teal) and all papers (green). In general a smaller fraction of ST papers are high impact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/>
              <a:t>Number of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55" y="1905000"/>
            <a:ext cx="7704667" cy="3505200"/>
          </a:xfrm>
        </p:spPr>
        <p:txBody>
          <a:bodyPr/>
          <a:lstStyle/>
          <a:p>
            <a:pPr/>
            <a:r>
              <a:rPr/>
              <a:t>The next slide displays the # of paper and the ln(AIPP) vs the # of authors</a:t>
            </a:r>
          </a:p>
          <a:p>
            <a:pPr/>
            <a:r>
              <a:rPr/>
              <a:t>The decline in single author papers continues – there are more papers with 17 authors as single author papers. (For 2013-2017 almost as many papers with 15 authors as single author papers)</a:t>
            </a:r>
          </a:p>
          <a:p>
            <a:pPr/>
            <a:r>
              <a:rPr/>
              <a:t>The distribution of AIPP is close to log-normal. The ln(AIPP) is shown with the standard error of this variable. The mean impact of a paper increases with the number of authors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05" y="-16642"/>
            <a:ext cx="8229600" cy="838200"/>
          </a:xfrm>
        </p:spPr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6128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This </a:t>
            </a:r>
            <a:r>
              <a:rPr lang="en-US" dirty="0"/>
              <a:t>update</a:t>
            </a:r>
            <a:r>
              <a:rPr lang="en-US" sz="2800" dirty="0"/>
              <a:t> includes data for 2018– 2022 publications</a:t>
            </a:r>
          </a:p>
          <a:p>
            <a:pPr lvl="1"/>
            <a:r>
              <a:rPr lang="en-US" sz="2400" dirty="0"/>
              <a:t>Citations updated February 2025</a:t>
            </a:r>
          </a:p>
          <a:p>
            <a:r>
              <a:rPr lang="en-US" dirty="0"/>
              <a:t>AAT and UKIRT are now back but SDSS has been removed</a:t>
            </a:r>
          </a:p>
          <a:p>
            <a:r>
              <a:rPr lang="en-US" dirty="0"/>
              <a:t>Productivity numbers for multi-telescope facilities divided by the # of telescopes to give productivity per telescope.</a:t>
            </a:r>
          </a:p>
          <a:p>
            <a:r>
              <a:rPr lang="en-US" dirty="0" err="1"/>
              <a:t>ApJ</a:t>
            </a:r>
            <a:r>
              <a:rPr lang="en-US" dirty="0"/>
              <a:t> used as the journal used to normalize citations for the “age effect”. </a:t>
            </a:r>
          </a:p>
          <a:p>
            <a:r>
              <a:rPr lang="en-US" dirty="0"/>
              <a:t>The </a:t>
            </a:r>
            <a:r>
              <a:rPr lang="en-US" i="1" dirty="0"/>
              <a:t>impact</a:t>
            </a:r>
            <a:r>
              <a:rPr lang="en-US" dirty="0"/>
              <a:t> of a paper is the ratio of the number of citations that paper has received to the citation count for the median </a:t>
            </a:r>
            <a:r>
              <a:rPr lang="en-US" dirty="0" err="1"/>
              <a:t>ApJ</a:t>
            </a:r>
            <a:r>
              <a:rPr lang="en-US" dirty="0"/>
              <a:t> paper of the </a:t>
            </a:r>
            <a:r>
              <a:rPr lang="en-US" i="1" dirty="0"/>
              <a:t>same </a:t>
            </a:r>
            <a:r>
              <a:rPr lang="en-US" dirty="0"/>
              <a:t>year</a:t>
            </a:r>
          </a:p>
          <a:p>
            <a:r>
              <a:rPr lang="en-CA" dirty="0"/>
              <a:t>AIPP – Average Impact per Paper; MIPP – Median Impact per Paper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38C9-20D2-4518-A562-02EEC2CC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/>
          <a:lstStyle/>
          <a:p>
            <a:r>
              <a:rPr lang="en-CA" dirty="0"/>
              <a:t>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0323-2578-42D2-AE92-B33A8524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13933"/>
            <a:ext cx="7704667" cy="4986866"/>
          </a:xfrm>
        </p:spPr>
        <p:txBody>
          <a:bodyPr/>
          <a:lstStyle/>
          <a:p>
            <a:r>
              <a:rPr lang="en-CA" dirty="0"/>
              <a:t>The following slide shows telescope productivity for the period 2018 </a:t>
            </a:r>
            <a:r>
              <a:rPr lang="en-CA"/>
              <a:t>– 2022</a:t>
            </a:r>
            <a:endParaRPr lang="en-CA" dirty="0"/>
          </a:p>
          <a:p>
            <a:r>
              <a:rPr lang="en-CA" dirty="0"/>
              <a:t>Productivity is the number of papers per telescope – multi-telescope facilities such as Keck have their numbers normalized</a:t>
            </a:r>
          </a:p>
          <a:p>
            <a:r>
              <a:rPr lang="en-CA" dirty="0"/>
              <a:t>ALMA’s productivity appears to have levelled off </a:t>
            </a:r>
          </a:p>
          <a:p>
            <a:r>
              <a:rPr lang="en-CA" dirty="0"/>
              <a:t>HST continues to be a paper producing machine!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472AA-BADE-4523-B2A1-FB92FA82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Dennis Crabtree</a:t>
            </a:r>
          </a:p>
        </p:txBody>
      </p:sp>
    </p:spTree>
    <p:extLst>
      <p:ext uri="{BB962C8B-B14F-4D97-AF65-F5344CB8AC3E}">
        <p14:creationId xmlns:p14="http://schemas.microsoft.com/office/powerpoint/2010/main" val="136221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55" y="1905000"/>
            <a:ext cx="7704667" cy="3505200"/>
          </a:xfrm>
        </p:spPr>
        <p:txBody>
          <a:bodyPr/>
          <a:lstStyle/>
          <a:p>
            <a:pPr/>
            <a:r>
              <a:rPr cap="none" sz="22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The following two slides show telescope impact per paper</a:t>
            </a:r>
          </a:p>
          <a:p>
            <a:pPr/>
            <a:r>
              <a:rPr cap="none" sz="22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Recall that impact of a paper is defined as the number of citations to the paper divided by the number of citations received by the median ApJ paper of the same year</a:t>
            </a:r>
          </a:p>
          <a:p>
            <a:pPr/>
            <a:r>
              <a:rPr cap="none" sz="22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The next slide show Average Impact per Paper (AIPP) and Median Impact per Paper (MIPP) for the 5-year period</a:t>
            </a:r>
          </a:p>
          <a:p>
            <a:pPr/>
            <a:r>
              <a:rPr cap="none" sz="22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It also shows the Gini coefficient which is a measure of inequality in the impact distribution</a:t>
            </a:r>
          </a:p>
          <a:p>
            <a:pPr/>
            <a:r>
              <a:rPr cap="none" sz="22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The second following slide is a box plot. The line is the AIPP while the line inside the box is the MIPP. The ends of the box represent the upper and lower quartiles.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914400" y="914400"/>
            <a:ext cx="8046720" cy="5029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54775</TotalTime>
  <Words>171</Words>
  <Application>Microsoft Office PowerPoint</Application>
  <PresentationFormat>On-screen Show (4:3)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Parallax</vt:lpstr>
      <vt:lpstr>Observatory Publications February 2025 Update  2018 -2022</vt:lpstr>
      <vt:lpstr>Introduction</vt:lpstr>
      <vt:lpstr>Productivity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Observatory Publications July 2011 Update</dc:title>
  <dc:creator>dcrabtree</dc:creator>
  <cp:lastModifiedBy/>
  <cp:revision>128</cp:revision>
  <dcterms:created xsi:type="dcterms:W3CDTF">2011-07-25T21:11:20Z</dcterms:created>
  <dcterms:modified xsi:type="dcterms:W3CDTF">2025-02-25T08:31:42Z</dcterms:modified>
</cp:coreProperties>
</file>