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s/slide92.xml" ContentType="application/vnd.openxmlformats-officedocument.presentationml.slide+xml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84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bookmarkIdSeed="2">
  <p:sldMasterIdLst>
    <p:sldMasterId id="2147483648" r:id="rId1"/>
  </p:sldMasterIdLst>
  <p:notesMasterIdLst>
    <p:notesMasterId r:id="rId96"/>
  </p:notesMasterIdLst>
  <p:sldIdLst>
    <p:sldId id="256" r:id="rId2"/>
    <p:sldId id="301" r:id="rId3"/>
    <p:sldId id="302" r:id="rId4"/>
    <p:sldId id="370" r:id="rId5"/>
    <p:sldId id="332" r:id="rId6"/>
    <p:sldId id="344" r:id="rId7"/>
    <p:sldId id="298" r:id="rId8"/>
    <p:sldId id="339" r:id="rId9"/>
    <p:sldId id="345" r:id="rId10"/>
    <p:sldId id="346" r:id="rId11"/>
    <p:sldId id="350" r:id="rId12"/>
    <p:sldId id="266" r:id="rId13"/>
    <p:sldId id="329" r:id="rId14"/>
    <p:sldId id="371" r:id="rId15"/>
    <p:sldId id="372" r:id="rId16"/>
    <p:sldId id="259" r:id="rId17"/>
    <p:sldId id="358" r:id="rId18"/>
    <p:sldId id="363" r:id="rId19"/>
    <p:sldId id="361" r:id="rId20"/>
    <p:sldId id="359" r:id="rId21"/>
    <p:sldId id="362" r:id="rId22"/>
    <p:sldId id="273" r:id="rId23"/>
    <p:sldId id="271" r:id="rId24"/>
    <p:sldId id="340" r:id="rId25"/>
    <p:sldId id="351" r:id="rId26"/>
    <p:sldId id="342" r:id="rId27"/>
    <p:sldId id="373" r:id="rId28"/>
    <p:sldId id="290" r:id="rId29"/>
    <p:sldId id="292" r:id="rId30"/>
    <p:sldId id="261" r:id="rId31"/>
    <p:sldId id="285" r:id="rId32"/>
    <p:sldId id="286" r:id="rId33"/>
    <p:sldId id="291" r:id="rId34"/>
    <p:sldId id="283" r:id="rId35"/>
    <p:sldId id="288" r:id="rId36"/>
    <p:sldId id="289" r:id="rId37"/>
    <p:sldId id="262" r:id="rId38"/>
    <p:sldId id="294" r:id="rId39"/>
    <p:sldId id="263" r:id="rId40"/>
    <p:sldId id="330" r:id="rId41"/>
    <p:sldId id="369" r:id="rId42"/>
    <p:sldId id="265" r:id="rId43"/>
    <p:sldId id="270" r:id="rId44"/>
    <p:sldId id="347" r:id="rId45"/>
    <p:sldId id="323" r:id="rId46"/>
    <p:sldId id="322" r:id="rId47"/>
    <p:sldId id="264" r:id="rId48"/>
    <p:sldId id="355" r:id="rId49"/>
    <p:sldId id="303" r:id="rId50"/>
    <p:sldId id="304" r:id="rId51"/>
    <p:sldId id="305" r:id="rId52"/>
    <p:sldId id="306" r:id="rId53"/>
    <p:sldId id="307" r:id="rId54"/>
    <p:sldId id="313" r:id="rId55"/>
    <p:sldId id="314" r:id="rId56"/>
    <p:sldId id="315" r:id="rId57"/>
    <p:sldId id="316" r:id="rId58"/>
    <p:sldId id="317" r:id="rId59"/>
    <p:sldId id="318" r:id="rId60"/>
    <p:sldId id="378" r:id="rId61"/>
    <p:sldId id="365" r:id="rId62"/>
    <p:sldId id="366" r:id="rId63"/>
    <p:sldId id="295" r:id="rId64"/>
    <p:sldId id="367" r:id="rId65"/>
    <p:sldId id="281" r:id="rId66"/>
    <p:sldId id="327" r:id="rId67"/>
    <p:sldId id="376" r:id="rId68"/>
    <p:sldId id="324" r:id="rId69"/>
    <p:sldId id="325" r:id="rId70"/>
    <p:sldId id="326" r:id="rId71"/>
    <p:sldId id="356" r:id="rId72"/>
    <p:sldId id="360" r:id="rId73"/>
    <p:sldId id="299" r:id="rId74"/>
    <p:sldId id="300" r:id="rId75"/>
    <p:sldId id="297" r:id="rId76"/>
    <p:sldId id="375" r:id="rId77"/>
    <p:sldId id="341" r:id="rId78"/>
    <p:sldId id="349" r:id="rId79"/>
    <p:sldId id="377" r:id="rId80"/>
    <p:sldId id="293" r:id="rId81"/>
    <p:sldId id="357" r:id="rId82"/>
    <p:sldId id="279" r:id="rId83"/>
    <p:sldId id="274" r:id="rId84"/>
    <p:sldId id="276" r:id="rId85"/>
    <p:sldId id="337" r:id="rId86"/>
    <p:sldId id="338" r:id="rId87"/>
    <p:sldId id="353" r:id="rId88"/>
    <p:sldId id="354" r:id="rId89"/>
    <p:sldId id="352" r:id="rId90"/>
    <p:sldId id="275" r:id="rId91"/>
    <p:sldId id="278" r:id="rId92"/>
    <p:sldId id="277" r:id="rId93"/>
    <p:sldId id="272" r:id="rId94"/>
    <p:sldId id="348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2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FB648-155D-4AC8-B0D4-74D088892A54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9BE7C-E928-43C5-9651-8FD8BC0D32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E66A2-87B5-431F-A742-2FEADA2ADAA0}" type="slidenum">
              <a:rPr lang="fr-FR"/>
              <a:pPr/>
              <a:t>5</a:t>
            </a:fld>
            <a:endParaRPr lang="fr-FR"/>
          </a:p>
        </p:txBody>
      </p:sp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BD28B-5C95-4DCC-8A63-8FA34534E5B5}" type="slidenum">
              <a:rPr lang="fr-FR"/>
              <a:pPr/>
              <a:t>37</a:t>
            </a:fld>
            <a:endParaRPr lang="fr-FR"/>
          </a:p>
        </p:txBody>
      </p:sp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6D168-847F-4646-A6A9-1DB60A906146}" type="slidenum">
              <a:rPr lang="fr-FR"/>
              <a:pPr/>
              <a:t>39</a:t>
            </a:fld>
            <a:endParaRPr lang="fr-FR"/>
          </a:p>
        </p:txBody>
      </p:sp>
      <p:sp>
        <p:nvSpPr>
          <p:cNvPr id="122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0D237-5D40-4F81-9658-740115019B2A}" type="slidenum">
              <a:rPr lang="fr-FR"/>
              <a:pPr/>
              <a:t>42</a:t>
            </a:fld>
            <a:endParaRPr lang="fr-FR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063B3-1AA4-46FC-9634-DF9E51F98858}" type="slidenum">
              <a:rPr lang="fr-FR"/>
              <a:pPr/>
              <a:t>43</a:t>
            </a:fld>
            <a:endParaRPr lang="fr-FR"/>
          </a:p>
        </p:txBody>
      </p:sp>
      <p:sp>
        <p:nvSpPr>
          <p:cNvPr id="126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41A6B-A5FB-4E82-B7AF-32D5CD1A5045}" type="slidenum">
              <a:rPr lang="en-US"/>
              <a:pPr/>
              <a:t>45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48F5A-AFF1-4D13-B2D1-E0D9AD3B775F}" type="slidenum">
              <a:rPr lang="en-US"/>
              <a:pPr/>
              <a:t>46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5F9608-A632-4B0E-968F-F3017A36ADA4}" type="slidenum">
              <a:rPr lang="fr-FR"/>
              <a:pPr/>
              <a:t>47</a:t>
            </a:fld>
            <a:endParaRPr lang="fr-FR"/>
          </a:p>
        </p:txBody>
      </p:sp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5D4631-1AD2-4C5B-970F-FD3EF2890FAD}" type="slidenum">
              <a:rPr lang="fr-FR"/>
              <a:pPr/>
              <a:t>72</a:t>
            </a:fld>
            <a:endParaRPr lang="fr-FR"/>
          </a:p>
        </p:txBody>
      </p:sp>
      <p:sp>
        <p:nvSpPr>
          <p:cNvPr id="110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6038" y="822325"/>
            <a:ext cx="4225925" cy="3170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850" y="4351713"/>
            <a:ext cx="5039129" cy="38529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95" tIns="46298" rIns="92595" bIns="4629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CC3FB3-A1A3-4EB6-9CB7-3AB7A81A5A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FBF73-9056-4C3D-8932-4516DC78F6B5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3889375" y="8718550"/>
            <a:ext cx="2968625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780" tIns="0" rIns="18780" bIns="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898525" algn="l"/>
                <a:tab pos="1349375" algn="l"/>
                <a:tab pos="1800225" algn="l"/>
                <a:tab pos="2249488" algn="l"/>
                <a:tab pos="2698750" algn="l"/>
                <a:tab pos="3149600" algn="l"/>
                <a:tab pos="3600450" algn="l"/>
                <a:tab pos="4048125" algn="l"/>
                <a:tab pos="4500563" algn="l"/>
                <a:tab pos="4949825" algn="l"/>
                <a:tab pos="5400675" algn="l"/>
                <a:tab pos="5848350" algn="l"/>
                <a:tab pos="6300788" algn="l"/>
                <a:tab pos="6750050" algn="l"/>
                <a:tab pos="7200900" algn="l"/>
                <a:tab pos="7648575" algn="l"/>
                <a:tab pos="8101013" algn="l"/>
                <a:tab pos="8550275" algn="l"/>
                <a:tab pos="8999538" algn="l"/>
              </a:tabLst>
            </a:pPr>
            <a:fld id="{D2CE7B21-A75C-4297-B02E-AA6FEAE5DDA9}" type="slidenum">
              <a:rPr lang="en-US" sz="1000" b="1" i="1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898525" algn="l"/>
                  <a:tab pos="1349375" algn="l"/>
                  <a:tab pos="1800225" algn="l"/>
                  <a:tab pos="2249488" algn="l"/>
                  <a:tab pos="2698750" algn="l"/>
                  <a:tab pos="3149600" algn="l"/>
                  <a:tab pos="3600450" algn="l"/>
                  <a:tab pos="4048125" algn="l"/>
                  <a:tab pos="4500563" algn="l"/>
                  <a:tab pos="4949825" algn="l"/>
                  <a:tab pos="5400675" algn="l"/>
                  <a:tab pos="5848350" algn="l"/>
                  <a:tab pos="6300788" algn="l"/>
                  <a:tab pos="6750050" algn="l"/>
                  <a:tab pos="7200900" algn="l"/>
                  <a:tab pos="7648575" algn="l"/>
                  <a:tab pos="8101013" algn="l"/>
                  <a:tab pos="8550275" algn="l"/>
                  <a:tab pos="8999538" algn="l"/>
                </a:tabLst>
              </a:pPr>
              <a:t>8</a:t>
            </a:fld>
            <a:endParaRPr lang="en-US" sz="1000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89375" y="8718550"/>
            <a:ext cx="2970213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780" tIns="0" rIns="18780" bIns="0" anchor="b"/>
          <a:lstStyle/>
          <a:p>
            <a:pPr algn="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898525" algn="l"/>
                <a:tab pos="1349375" algn="l"/>
                <a:tab pos="1800225" algn="l"/>
                <a:tab pos="2249488" algn="l"/>
                <a:tab pos="2698750" algn="l"/>
                <a:tab pos="3149600" algn="l"/>
                <a:tab pos="3600450" algn="l"/>
                <a:tab pos="4048125" algn="l"/>
                <a:tab pos="4500563" algn="l"/>
                <a:tab pos="4949825" algn="l"/>
                <a:tab pos="5400675" algn="l"/>
                <a:tab pos="5848350" algn="l"/>
                <a:tab pos="6300788" algn="l"/>
                <a:tab pos="6750050" algn="l"/>
                <a:tab pos="7200900" algn="l"/>
                <a:tab pos="7648575" algn="l"/>
                <a:tab pos="8101013" algn="l"/>
                <a:tab pos="8550275" algn="l"/>
                <a:tab pos="8999538" algn="l"/>
              </a:tabLst>
            </a:pPr>
            <a:fld id="{AAE3ACB6-8882-4D0E-9F66-76AD6428A94C}" type="slidenum">
              <a:rPr lang="en-US" sz="1000" b="1" i="1">
                <a:solidFill>
                  <a:srgbClr val="000000"/>
                </a:solidFill>
                <a:latin typeface="Times New Roman" pitchFamily="18" charset="0"/>
              </a:rPr>
              <a:pPr algn="r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898525" algn="l"/>
                  <a:tab pos="1349375" algn="l"/>
                  <a:tab pos="1800225" algn="l"/>
                  <a:tab pos="2249488" algn="l"/>
                  <a:tab pos="2698750" algn="l"/>
                  <a:tab pos="3149600" algn="l"/>
                  <a:tab pos="3600450" algn="l"/>
                  <a:tab pos="4048125" algn="l"/>
                  <a:tab pos="4500563" algn="l"/>
                  <a:tab pos="4949825" algn="l"/>
                  <a:tab pos="5400675" algn="l"/>
                  <a:tab pos="5848350" algn="l"/>
                  <a:tab pos="6300788" algn="l"/>
                  <a:tab pos="6750050" algn="l"/>
                  <a:tab pos="7200900" algn="l"/>
                  <a:tab pos="7648575" algn="l"/>
                  <a:tab pos="8101013" algn="l"/>
                  <a:tab pos="8550275" algn="l"/>
                  <a:tab pos="8999538" algn="l"/>
                </a:tabLst>
              </a:pPr>
              <a:t>8</a:t>
            </a:fld>
            <a:endParaRPr lang="en-US" sz="1000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1176338" y="723900"/>
            <a:ext cx="4518025" cy="34004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5003" rIns="90004" bIns="45003" anchor="ctr"/>
          <a:lstStyle/>
          <a:p>
            <a:pPr defTabSz="900113">
              <a:spcBef>
                <a:spcPts val="4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0" b="1" i="1">
              <a:solidFill>
                <a:schemeClr val="bg1"/>
              </a:solidFill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/>
          </p:nvPr>
        </p:nvSpPr>
        <p:spPr>
          <a:xfrm>
            <a:off x="901700" y="4360863"/>
            <a:ext cx="5049838" cy="4165600"/>
          </a:xfrm>
          <a:noFill/>
        </p:spPr>
        <p:txBody>
          <a:bodyPr wrap="none" lIns="92484" tIns="45358" rIns="92484" bIns="45358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081297-9572-40E0-B0B0-EE2B68719473}" type="slidenum">
              <a:rPr lang="fr-FR"/>
              <a:pPr/>
              <a:t>12</a:t>
            </a:fld>
            <a:endParaRPr lang="fr-FR"/>
          </a:p>
        </p:txBody>
      </p:sp>
      <p:sp>
        <p:nvSpPr>
          <p:cNvPr id="124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5B8FA-9C22-4D3F-B5AE-C24D3E244F63}" type="slidenum">
              <a:rPr lang="fr-FR"/>
              <a:pPr/>
              <a:t>23</a:t>
            </a:fld>
            <a:endParaRPr lang="fr-FR"/>
          </a:p>
        </p:txBody>
      </p:sp>
      <p:sp>
        <p:nvSpPr>
          <p:cNvPr id="127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Parker first to discuss in detail.</a:t>
            </a:r>
          </a:p>
          <a:p>
            <a:r>
              <a:rPr lang="en-US"/>
              <a:t>Famous cartoon showing how coronal field tangled by random footpoint motions.</a:t>
            </a:r>
          </a:p>
          <a:p>
            <a:r>
              <a:rPr lang="en-US"/>
              <a:t>Recently, Priest et al looked at from slightly different perspection.</a:t>
            </a:r>
          </a:p>
          <a:p>
            <a:r>
              <a:rPr lang="en-US"/>
              <a:t>Corona tectonics.</a:t>
            </a:r>
          </a:p>
          <a:p>
            <a:r>
              <a:rPr lang="en-US"/>
              <a:t>De Moortel will discuss.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intertwined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42815-B86F-465F-A11D-A108771B36E8}" type="slidenum">
              <a:rPr lang="fr-FR"/>
              <a:pPr/>
              <a:t>30</a:t>
            </a:fld>
            <a:endParaRPr lang="fr-FR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CORONAS-F (Zhitnik et al. 2006), RHESSI (McTiernan 2008),</a:t>
            </a:r>
          </a:p>
          <a:p>
            <a:r>
              <a:rPr lang="en-US" smtClean="0">
                <a:latin typeface="Arial" charset="0"/>
              </a:rPr>
              <a:t>XRT (Siarkowski et al. 2008; Reale et al. 2008); EIS (Patsourakos &amp; K 2008)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Hard ratio – blue</a:t>
            </a:r>
          </a:p>
          <a:p>
            <a:r>
              <a:rPr lang="en-US" smtClean="0"/>
              <a:t>Soft ratio - green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 sz="44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86300" y="1143001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1905000" cy="276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1275" y="34925"/>
            <a:ext cx="9096375" cy="1031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1"/>
          </p:nvPr>
        </p:nvSpPr>
        <p:spPr>
          <a:xfrm>
            <a:off x="280988" y="1143000"/>
            <a:ext cx="4240212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6553200" y="6353175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B9D18-551F-4691-81F1-601FB7FFF4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5B9D18-551F-4691-81F1-601FB7FFF4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5" Type="http://schemas.openxmlformats.org/officeDocument/2006/relationships/image" Target="../media/image2.gif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6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50th Anniversary Symposium - March 17,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5B9D18-551F-4691-81F1-601FB7FFF4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ura-sm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" y="6400800"/>
            <a:ext cx="857250" cy="314325"/>
          </a:xfrm>
          <a:prstGeom prst="rect">
            <a:avLst/>
          </a:prstGeom>
        </p:spPr>
      </p:pic>
      <p:pic>
        <p:nvPicPr>
          <p:cNvPr id="8" name="Picture 7" descr="noao_top_banner.gif"/>
          <p:cNvPicPr>
            <a:picLocks noChangeAspect="1"/>
          </p:cNvPicPr>
          <p:nvPr/>
        </p:nvPicPr>
        <p:blipFill>
          <a:blip r:embed="rId15" cstate="print"/>
          <a:srcRect r="86278"/>
          <a:stretch>
            <a:fillRect/>
          </a:stretch>
        </p:blipFill>
        <p:spPr>
          <a:xfrm>
            <a:off x="1066800" y="6248400"/>
            <a:ext cx="762000" cy="609600"/>
          </a:xfrm>
          <a:prstGeom prst="rect">
            <a:avLst/>
          </a:prstGeom>
        </p:spPr>
      </p:pic>
      <p:pic>
        <p:nvPicPr>
          <p:cNvPr id="9" name="Picture 8" descr="nso_smaller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88069" y="6282219"/>
            <a:ext cx="838200" cy="516512"/>
          </a:xfrm>
          <a:prstGeom prst="rect">
            <a:avLst/>
          </a:prstGeom>
        </p:spPr>
      </p:pic>
      <p:pic>
        <p:nvPicPr>
          <p:cNvPr id="10" name="Picture 9" descr="NASA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39137" y="6248400"/>
            <a:ext cx="652463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SOT_2006Nov30_CaH_prom_lev1_rotated_shor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losmovie.wl.rec.mag_los.630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video" Target="file:///C:\Movies\MDI\9805fdm.mpg" TargetMode="External"/><Relationship Id="rId2" Type="http://schemas.openxmlformats.org/officeDocument/2006/relationships/video" Target="file:///C:\Movies\MDI\MDI_ANTS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video" Target="file://localhost/Users/jannuzi/Desktop/Rabin_KP50_TheNewSolarCorona/camag_20061113.mpg" TargetMode="External"/><Relationship Id="rId2" Type="http://schemas.openxmlformats.org/officeDocument/2006/relationships/video" Target="file://localhost/Users/jannuzi/Desktop/Rabin_KP50_TheNewSolarCorona/AR8210_ff.mpe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gif"/><Relationship Id="rId5" Type="http://schemas.openxmlformats.org/officeDocument/2006/relationships/image" Target="../media/image43.gif"/><Relationship Id="rId1" Type="http://schemas.openxmlformats.org/officeDocument/2006/relationships/video" Target="file://localhost/Users/jannuzi/Desktop/Rabin_KP50_TheNewSolarCorona/MagnetogramMovie2009.avi" TargetMode="Externa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1.png"/><Relationship Id="rId1" Type="http://schemas.openxmlformats.org/officeDocument/2006/relationships/video" Target="file://localhost/Users/jannuzi/Desktop/Rabin_KP50_TheNewSolarCorona/MULTIS~2.mpeg" TargetMode="Externa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video" Target="file://localhost/Users/jannuzi/Desktop/Rabin_KP50_TheNewSolarCorona/CELEB_~2.mpeg" TargetMode="Externa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video" Target="file://localhost/Users/jannuzi/Desktop/Rabin_KP50_TheNewSolarCorona/moreton.mpg" TargetMode="Externa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78.png"/><Relationship Id="rId1" Type="http://schemas.openxmlformats.org/officeDocument/2006/relationships/video" Target="file://localhost/Users/jannuzi/Desktop/Rabin_KP50_TheNewSolarCorona/20070209_cor2hi1hi2_v2.avi" TargetMode="Externa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1" Type="http://schemas.openxmlformats.org/officeDocument/2006/relationships/video" Target="file://localhost/Users/jannuzi/Desktop/Rabin_KP50_TheNewSolarCorona/soho20040702.mpg" TargetMode="Externa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4" Type="http://schemas.openxmlformats.org/officeDocument/2006/relationships/image" Target="../media/image96.gif"/><Relationship Id="rId5" Type="http://schemas.openxmlformats.org/officeDocument/2006/relationships/image" Target="../media/image97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gif"/><Relationship Id="rId3" Type="http://schemas.openxmlformats.org/officeDocument/2006/relationships/image" Target="../media/image99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video" Target="file://localhost/Users/jannuzi/Desktop/Rabin_KP50_TheNewSolarCorona/bkout-2D-far.avi" TargetMode="External"/><Relationship Id="rId2" Type="http://schemas.openxmlformats.org/officeDocument/2006/relationships/video" Target="file://localhost/Users/jannuzi/Desktop/Rabin_KP50_TheNewSolarCorona/3d-eruption-timestamped.avi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stereo_movie2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behindview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frontview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13.png"/><Relationship Id="rId1" Type="http://schemas.openxmlformats.org/officeDocument/2006/relationships/video" Target="file://localhost/Users/jannuzi/Desktop/Rabin_KP50_TheNewSolarCorona/TRACE_~2.mpeg" TargetMode="Externa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jpeg"/><Relationship Id="rId3" Type="http://schemas.openxmlformats.org/officeDocument/2006/relationships/image" Target="Macintosh%20HD:Users:jaoleary:Desktop:Code%20100%20Presentations:Code_100_2007:Aug_2007:D_Perkins_background:NewMiss_3b.jpg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video" Target="ATSTintro.wm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sim.mpeg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nnuzi/Desktop/Rabin_KP50_TheNewSolarCorona/rdmov.mpg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New Solar Corona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Douglas Rabin</a:t>
            </a:r>
          </a:p>
          <a:p>
            <a:r>
              <a:rPr lang="en-US" dirty="0" smtClean="0"/>
              <a:t>Solar Physics Laboratory</a:t>
            </a:r>
            <a:br>
              <a:rPr lang="en-US" dirty="0" smtClean="0"/>
            </a:br>
            <a:r>
              <a:rPr lang="en-US" dirty="0" smtClean="0"/>
              <a:t>NASA Goddard Space Flight Center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 descr="past-fu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5740400"/>
            <a:ext cx="3810000" cy="111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Imaging of the Far Side of the Sun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1962150"/>
            <a:ext cx="57721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55245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Solar Irradiance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828800" y="1676400"/>
            <a:ext cx="5260975" cy="3352800"/>
            <a:chOff x="286" y="1632"/>
            <a:chExt cx="3314" cy="2112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286" y="1632"/>
              <a:ext cx="3314" cy="2112"/>
              <a:chOff x="1141" y="1218"/>
              <a:chExt cx="3510" cy="2234"/>
            </a:xfrm>
          </p:grpSpPr>
          <p:pic>
            <p:nvPicPr>
              <p:cNvPr id="10" name="Picture 4" descr="Fig6newNew_TSI_gk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1" y="1218"/>
                <a:ext cx="3510" cy="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AutoShape 7"/>
              <p:cNvSpPr>
                <a:spLocks noChangeArrowheads="1"/>
              </p:cNvSpPr>
              <p:nvPr/>
            </p:nvSpPr>
            <p:spPr bwMode="auto">
              <a:xfrm>
                <a:off x="3600" y="2640"/>
                <a:ext cx="816" cy="288"/>
              </a:xfrm>
              <a:prstGeom prst="octagon">
                <a:avLst>
                  <a:gd name="adj" fmla="val 29287"/>
                </a:avLst>
              </a:prstGeom>
              <a:noFill/>
              <a:ln w="1905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1458" y="2426"/>
              <a:ext cx="0" cy="209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309" y="2591"/>
              <a:ext cx="0" cy="209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24" y="2779"/>
              <a:ext cx="0" cy="209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Solar Models and Neutrino Flux</a:t>
            </a:r>
          </a:p>
        </p:txBody>
      </p:sp>
      <p:sp>
        <p:nvSpPr>
          <p:cNvPr id="1153027" name="Rectangle 3"/>
          <p:cNvSpPr>
            <a:spLocks noGrp="1" noChangeArrowheads="1"/>
          </p:cNvSpPr>
          <p:nvPr>
            <p:ph idx="1"/>
          </p:nvPr>
        </p:nvSpPr>
        <p:spPr>
          <a:xfrm>
            <a:off x="128588" y="914400"/>
            <a:ext cx="5662612" cy="5029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SzPct val="70000"/>
            </a:pPr>
            <a:r>
              <a:rPr lang="en-US" sz="2000" b="0" dirty="0">
                <a:latin typeface="Arial" charset="0"/>
              </a:rPr>
              <a:t>For many decades, the solar neutrino puzzle has been one of the most fundamental problems in astrophysics</a:t>
            </a:r>
          </a:p>
          <a:p>
            <a:pPr>
              <a:lnSpc>
                <a:spcPct val="110000"/>
              </a:lnSpc>
              <a:buSzPct val="70000"/>
            </a:pPr>
            <a:r>
              <a:rPr lang="en-US" sz="2000" b="0" dirty="0" err="1">
                <a:latin typeface="Arial" charset="0"/>
              </a:rPr>
              <a:t>Helioseismology</a:t>
            </a:r>
            <a:r>
              <a:rPr lang="en-US" sz="2000" b="0" dirty="0">
                <a:latin typeface="Arial" charset="0"/>
              </a:rPr>
              <a:t> </a:t>
            </a:r>
            <a:r>
              <a:rPr lang="en-US" sz="2000" b="0" dirty="0" smtClean="0">
                <a:latin typeface="Arial" charset="0"/>
              </a:rPr>
              <a:t>played </a:t>
            </a:r>
            <a:r>
              <a:rPr lang="en-US" sz="2000" b="0" dirty="0">
                <a:latin typeface="Arial" charset="0"/>
              </a:rPr>
              <a:t>a key role in solving this </a:t>
            </a:r>
            <a:r>
              <a:rPr lang="en-US" sz="2000" b="0" dirty="0" smtClean="0">
                <a:latin typeface="Arial" charset="0"/>
              </a:rPr>
              <a:t>puzzle </a:t>
            </a:r>
            <a:r>
              <a:rPr lang="en-US" sz="2000" b="0" dirty="0">
                <a:latin typeface="Arial" charset="0"/>
              </a:rPr>
              <a:t>by putting ever more stringent constraints on the neutrino flux emitted by nuclear reactions in the core.</a:t>
            </a:r>
          </a:p>
          <a:p>
            <a:pPr>
              <a:lnSpc>
                <a:spcPct val="110000"/>
              </a:lnSpc>
              <a:buSzPct val="70000"/>
            </a:pPr>
            <a:r>
              <a:rPr lang="en-US" sz="2000" b="0" dirty="0">
                <a:latin typeface="Arial" charset="0"/>
              </a:rPr>
              <a:t>Seismic models based on </a:t>
            </a:r>
            <a:r>
              <a:rPr lang="en-US" sz="2000" b="0" dirty="0" smtClean="0">
                <a:latin typeface="Arial" charset="0"/>
              </a:rPr>
              <a:t>GONG and SOHO </a:t>
            </a:r>
            <a:r>
              <a:rPr lang="en-US" sz="2000" b="0" dirty="0">
                <a:latin typeface="Arial" charset="0"/>
              </a:rPr>
              <a:t>data demonstrated that the deficit of the neutrino flux measured on Earth cannot be explained by spherically symmetric “classical” models without neutrino flavor transitions (e.g. </a:t>
            </a:r>
            <a:r>
              <a:rPr lang="en-US" sz="2000" b="0" dirty="0" err="1">
                <a:latin typeface="Arial" charset="0"/>
              </a:rPr>
              <a:t>Turck-Chieze</a:t>
            </a:r>
            <a:r>
              <a:rPr lang="en-US" sz="2000" b="0" dirty="0">
                <a:latin typeface="Arial" charset="0"/>
              </a:rPr>
              <a:t> et al., 2001) .</a:t>
            </a:r>
          </a:p>
          <a:p>
            <a:pPr>
              <a:lnSpc>
                <a:spcPct val="110000"/>
              </a:lnSpc>
              <a:buSzPct val="70000"/>
            </a:pPr>
            <a:r>
              <a:rPr lang="en-US" sz="2000" b="0" dirty="0">
                <a:latin typeface="Arial" charset="0"/>
              </a:rPr>
              <a:t>The neutrino problem was eventually put to rest by the Sudbury Neutrino Observatory (SNO) measurements, which provided strong evidence for solar </a:t>
            </a:r>
            <a:r>
              <a:rPr lang="en-US" sz="2000" b="0" dirty="0">
                <a:latin typeface="Arial" charset="0"/>
                <a:sym typeface="Symbol" pitchFamily="18" charset="2"/>
              </a:rPr>
              <a:t></a:t>
            </a:r>
            <a:r>
              <a:rPr lang="en-US" sz="2000" b="0" baseline="-25000" dirty="0">
                <a:latin typeface="Arial" charset="0"/>
                <a:sym typeface="Symbol" pitchFamily="18" charset="2"/>
              </a:rPr>
              <a:t>e</a:t>
            </a:r>
            <a:r>
              <a:rPr lang="en-US" sz="2000" b="0" dirty="0">
                <a:latin typeface="Arial" charset="0"/>
                <a:sym typeface="Symbol" pitchFamily="18" charset="2"/>
              </a:rPr>
              <a:t> flavor transitions (Ahmad et </a:t>
            </a:r>
            <a:r>
              <a:rPr lang="en-US" sz="2000" b="0" dirty="0" smtClean="0">
                <a:latin typeface="Arial" charset="0"/>
                <a:sym typeface="Symbol" pitchFamily="18" charset="2"/>
              </a:rPr>
              <a:t>al., 2002</a:t>
            </a:r>
            <a:r>
              <a:rPr lang="en-US" sz="2000" b="0" dirty="0">
                <a:latin typeface="Arial" charset="0"/>
                <a:sym typeface="Symbol" pitchFamily="18" charset="2"/>
              </a:rPr>
              <a:t>, Phys. Rev. Let. 89, 011301)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53028" name="Picture 4" descr="Disc_Jan2003c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640" y="914400"/>
            <a:ext cx="2269560" cy="2895600"/>
          </a:xfrm>
          <a:prstGeom prst="rect">
            <a:avLst/>
          </a:prstGeom>
          <a:noFill/>
        </p:spPr>
      </p:pic>
      <p:pic>
        <p:nvPicPr>
          <p:cNvPr id="1153029" name="Picture 5" descr="mdi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76675"/>
            <a:ext cx="3200400" cy="2143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“predict” the solar cycle.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534122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068" y="1143000"/>
            <a:ext cx="257593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48400" y="52981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Pesnell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4290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“A Random Walk Down Sun Street”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We now rejoin our talk in progress.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Magnetic Fields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need to know everything.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Stellar Atmosphere Books are History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7" descr="T1600_0602_14UT (Small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447800"/>
            <a:ext cx="1828800" cy="1828800"/>
          </a:xfrm>
          <a:prstGeom prst="rect">
            <a:avLst/>
          </a:prstGeom>
          <a:noFill/>
        </p:spPr>
      </p:pic>
      <p:pic>
        <p:nvPicPr>
          <p:cNvPr id="13" name="Picture 8" descr="T171_000918_175408 (Small)"/>
          <p:cNvPicPr>
            <a:picLocks noChangeAspect="1" noChangeArrowheads="1"/>
          </p:cNvPicPr>
          <p:nvPr/>
        </p:nvPicPr>
        <p:blipFill>
          <a:blip r:embed="rId3" cstate="print"/>
          <a:srcRect r="10249"/>
          <a:stretch>
            <a:fillRect/>
          </a:stretch>
        </p:blipFill>
        <p:spPr bwMode="auto">
          <a:xfrm>
            <a:off x="7086600" y="3505199"/>
            <a:ext cx="1849438" cy="1689573"/>
          </a:xfrm>
          <a:prstGeom prst="rect">
            <a:avLst/>
          </a:prstGeom>
          <a:noFill/>
        </p:spPr>
      </p:pic>
      <p:pic>
        <p:nvPicPr>
          <p:cNvPr id="14" name="Picture 9" descr="T171_000725_080937 (Small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50975"/>
            <a:ext cx="2057400" cy="1825625"/>
          </a:xfrm>
          <a:prstGeom prst="rect">
            <a:avLst/>
          </a:prstGeom>
          <a:noFill/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019800" y="53340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0" dirty="0" smtClean="0"/>
              <a:t>TRACE images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962400" y="2971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3" descr="traceloopsmstill1"/>
          <p:cNvPicPr>
            <a:picLocks noChangeAspect="1" noChangeArrowheads="1"/>
          </p:cNvPicPr>
          <p:nvPr/>
        </p:nvPicPr>
        <p:blipFill>
          <a:blip r:embed="rId5" cstate="print"/>
          <a:srcRect r="8450"/>
          <a:stretch>
            <a:fillRect/>
          </a:stretch>
        </p:blipFill>
        <p:spPr bwMode="auto">
          <a:xfrm>
            <a:off x="4648200" y="3505201"/>
            <a:ext cx="2286000" cy="1686657"/>
          </a:xfrm>
          <a:prstGeom prst="rect">
            <a:avLst/>
          </a:prstGeom>
          <a:noFill/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52400" y="4763869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0" dirty="0"/>
              <a:t>One-dimensional, time-independent </a:t>
            </a:r>
            <a:r>
              <a:rPr lang="en-US" b="0" dirty="0" smtClean="0"/>
              <a:t>models  (</a:t>
            </a:r>
            <a:r>
              <a:rPr lang="en-US" b="0" dirty="0" err="1" smtClean="0"/>
              <a:t>Vernazza</a:t>
            </a:r>
            <a:r>
              <a:rPr lang="en-US" b="0" dirty="0" smtClean="0"/>
              <a:t>, </a:t>
            </a:r>
            <a:r>
              <a:rPr lang="en-US" b="0" dirty="0" err="1" smtClean="0"/>
              <a:t>Avrett</a:t>
            </a:r>
            <a:r>
              <a:rPr lang="en-US" b="0" dirty="0" smtClean="0"/>
              <a:t> &amp; </a:t>
            </a:r>
            <a:r>
              <a:rPr lang="en-US" b="0" dirty="0" err="1" smtClean="0"/>
              <a:t>Loeser</a:t>
            </a:r>
            <a:r>
              <a:rPr lang="en-US" b="0" dirty="0" smtClean="0"/>
              <a:t> 1981)</a:t>
            </a:r>
            <a:endParaRPr lang="en-US" b="0" dirty="0"/>
          </a:p>
        </p:txBody>
      </p:sp>
      <p:pic>
        <p:nvPicPr>
          <p:cNvPr id="20" name="Picture 3" descr="M:\HarveyPrize\Talk\val81_cartoo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459390"/>
            <a:ext cx="3657600" cy="31888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Stellar Atmosphere Books are 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55837"/>
            <a:ext cx="7467600" cy="2849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Actually, we knew it not long after </a:t>
            </a:r>
            <a:r>
              <a:rPr lang="en-US" dirty="0" err="1" smtClean="0"/>
              <a:t>Kitt</a:t>
            </a:r>
            <a:r>
              <a:rPr lang="en-US" dirty="0" smtClean="0"/>
              <a:t> Peak was founded  ̶  but we couldn’t do much about it.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saw granulation.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562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Stratoscope</a:t>
            </a:r>
            <a:r>
              <a:rPr lang="en-US" dirty="0" smtClean="0"/>
              <a:t> I    17 August 1959</a:t>
            </a:r>
            <a:endParaRPr lang="en-US" dirty="0"/>
          </a:p>
        </p:txBody>
      </p:sp>
      <p:pic>
        <p:nvPicPr>
          <p:cNvPr id="7" name="Picture 6" descr="Sunspot_by_stratosco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937098"/>
            <a:ext cx="4000500" cy="45112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saw H</a:t>
            </a:r>
            <a:r>
              <a:rPr lang="el-GR" dirty="0" smtClean="0"/>
              <a:t>α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DOT_20050708-mosaic-ha.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914400"/>
            <a:ext cx="5715000" cy="4743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5715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 10786   Dutch Open Telescope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029200"/>
            <a:ext cx="8229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tx2"/>
                </a:solidFill>
              </a:rPr>
              <a:t>If the Sun had no magnetic field, it would be as dull as most astronomers think it is.</a:t>
            </a:r>
            <a:r>
              <a:rPr lang="en-US" sz="2800" i="1" dirty="0" smtClean="0"/>
              <a:t>         </a:t>
            </a:r>
            <a:r>
              <a:rPr lang="en-US" sz="2800" dirty="0" smtClean="0"/>
              <a:t>R. B. Leighton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Sun is new each day.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Heraclites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SOT_2006Nov30_CaH_prom_lev1_rotated_short.mov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78000" y="838200"/>
            <a:ext cx="5537200" cy="4152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 descr="Tse2006l_1640_eit304.png                                       0021F308Macintosh HD                   BB59F495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75" y="877888"/>
            <a:ext cx="7261225" cy="5098517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saw the corona at eclipses.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Stellar Atmosphere Books are 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70037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Actually, we knew it not long after </a:t>
            </a:r>
            <a:r>
              <a:rPr lang="en-US" dirty="0" err="1" smtClean="0"/>
              <a:t>Kitt</a:t>
            </a:r>
            <a:r>
              <a:rPr lang="en-US" dirty="0" smtClean="0"/>
              <a:t> Peak was founded  ̶  but we couldn’t do much about it.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</a:t>
            </a:r>
            <a:r>
              <a:rPr lang="en-US" dirty="0" smtClean="0">
                <a:solidFill>
                  <a:srgbClr val="FF0000"/>
                </a:solidFill>
              </a:rPr>
              <a:t>Now we can.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smovie.wl.rec.mag_los.630.mp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7692572" cy="4038600"/>
          </a:xfrm>
          <a:prstGeom prst="rect">
            <a:avLst/>
          </a:prstGeom>
        </p:spPr>
      </p:pic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1219200" y="1123950"/>
            <a:ext cx="2509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i="1" dirty="0">
                <a:latin typeface="Georgia" pitchFamily="18" charset="0"/>
              </a:rPr>
              <a:t>Broadband continuum</a:t>
            </a:r>
          </a:p>
        </p:txBody>
      </p:sp>
      <p:sp>
        <p:nvSpPr>
          <p:cNvPr id="12296" name="Rectangle 5"/>
          <p:cNvSpPr>
            <a:spLocks noChangeArrowheads="1"/>
          </p:cNvSpPr>
          <p:nvPr/>
        </p:nvSpPr>
        <p:spPr bwMode="auto">
          <a:xfrm>
            <a:off x="6308725" y="1063625"/>
            <a:ext cx="7120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latin typeface="Georgia" pitchFamily="18" charset="0"/>
              </a:rPr>
              <a:t>B</a:t>
            </a:r>
            <a:r>
              <a:rPr lang="en-US" sz="2000" baseline="-25000" dirty="0">
                <a:latin typeface="Georgia" pitchFamily="18" charset="0"/>
              </a:rPr>
              <a:t>COG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6203950" y="5638800"/>
            <a:ext cx="233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scaled to +/- 150 G</a:t>
            </a:r>
          </a:p>
          <a:p>
            <a:r>
              <a:rPr lang="en-US" sz="1800" dirty="0" err="1">
                <a:latin typeface="Symbol" pitchFamily="18" charset="2"/>
              </a:rPr>
              <a:t>D</a:t>
            </a:r>
            <a:r>
              <a:rPr lang="en-US" sz="1800" dirty="0" err="1"/>
              <a:t>t</a:t>
            </a:r>
            <a:r>
              <a:rPr lang="en-US" sz="1800" dirty="0"/>
              <a:t> ~ 45 sec, t=38 min</a:t>
            </a:r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554037" y="5638800"/>
            <a:ext cx="203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Courtesy of K. Reardon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Quiet Sun Magnetic Field Evolution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505200" y="5638800"/>
            <a:ext cx="2650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NSO Dunn Solar Telescope</a:t>
            </a:r>
            <a:br>
              <a:rPr lang="en-US" sz="1800" dirty="0" smtClean="0"/>
            </a:br>
            <a:r>
              <a:rPr lang="en-US" sz="1800" dirty="0" smtClean="0"/>
              <a:t>IBIS </a:t>
            </a:r>
            <a:endParaRPr lang="en-US" sz="18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9600" y="2286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148" name="Picture 4" descr="carpe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990600"/>
            <a:ext cx="1828800" cy="1593850"/>
          </a:xfrm>
          <a:prstGeom prst="rect">
            <a:avLst/>
          </a:prstGeom>
          <a:noFill/>
        </p:spPr>
      </p:pic>
      <p:sp>
        <p:nvSpPr>
          <p:cNvPr id="1158149" name="Text Box 5"/>
          <p:cNvSpPr txBox="1">
            <a:spLocks noChangeArrowheads="1"/>
          </p:cNvSpPr>
          <p:nvPr/>
        </p:nvSpPr>
        <p:spPr bwMode="auto">
          <a:xfrm>
            <a:off x="76200" y="4813300"/>
            <a:ext cx="4572000" cy="1436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>
                <a:solidFill>
                  <a:srgbClr val="0035D5"/>
                </a:solidFill>
                <a:latin typeface="Arial" charset="0"/>
              </a:rPr>
              <a:t>Constant magnetic flux emergence, frag-mentation and disappearance:  </a:t>
            </a:r>
            <a:r>
              <a:rPr lang="en-US" sz="1600">
                <a:solidFill>
                  <a:schemeClr val="hlink"/>
                </a:solidFill>
                <a:latin typeface="Arial" charset="0"/>
                <a:sym typeface="Symbol" pitchFamily="18" charset="2"/>
              </a:rPr>
              <a:t>T  40 hours</a:t>
            </a:r>
            <a:r>
              <a:rPr lang="en-US" sz="1600" b="0">
                <a:solidFill>
                  <a:schemeClr val="tx1"/>
                </a:solidFill>
                <a:latin typeface="Arial" charset="0"/>
              </a:rPr>
              <a:t> </a:t>
            </a:r>
            <a:endParaRPr lang="en-US" sz="1600" b="0">
              <a:solidFill>
                <a:srgbClr val="0035D5"/>
              </a:solidFill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1600" b="0">
                <a:solidFill>
                  <a:srgbClr val="0035D5"/>
                </a:solidFill>
                <a:latin typeface="Arial" charset="0"/>
              </a:rPr>
              <a:t>Energy supply through “braiding” of large-scale coronal field through small-scale flux replacement sufficient to heat corona</a:t>
            </a:r>
          </a:p>
        </p:txBody>
      </p:sp>
      <p:sp>
        <p:nvSpPr>
          <p:cNvPr id="1158150" name="Rectangle 6"/>
          <p:cNvSpPr>
            <a:spLocks noChangeArrowheads="1"/>
          </p:cNvSpPr>
          <p:nvPr/>
        </p:nvSpPr>
        <p:spPr bwMode="auto">
          <a:xfrm>
            <a:off x="152400" y="56388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1158152" name="Picture 8" descr="view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667000"/>
            <a:ext cx="4343400" cy="3267075"/>
          </a:xfrm>
          <a:prstGeom prst="rect">
            <a:avLst/>
          </a:prstGeom>
          <a:noFill/>
        </p:spPr>
      </p:pic>
      <p:pic>
        <p:nvPicPr>
          <p:cNvPr id="1158153" name="9805fdm.mpg">
            <a:hlinkClick r:id="" action="ppaction://media"/>
          </p:cNvPr>
          <p:cNvPicPr/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990600"/>
            <a:ext cx="3505200" cy="3505200"/>
          </a:xfrm>
          <a:prstGeom prst="rect">
            <a:avLst/>
          </a:prstGeom>
          <a:noFill/>
        </p:spPr>
      </p:pic>
      <p:pic>
        <p:nvPicPr>
          <p:cNvPr id="1158154" name="MDI_ANTS.MPG">
            <a:hlinkClick r:id="" action="ppaction://media"/>
          </p:cNvPr>
          <p:cNvPicPr/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990600"/>
            <a:ext cx="2133600" cy="1600200"/>
          </a:xfrm>
          <a:prstGeom prst="rect">
            <a:avLst/>
          </a:prstGeom>
          <a:noFill/>
        </p:spPr>
      </p:pic>
      <p:sp>
        <p:nvSpPr>
          <p:cNvPr id="1158155" name="Rectangle 11"/>
          <p:cNvSpPr>
            <a:spLocks noChangeArrowheads="1"/>
          </p:cNvSpPr>
          <p:nvPr/>
        </p:nvSpPr>
        <p:spPr bwMode="auto">
          <a:xfrm>
            <a:off x="4419600" y="5943600"/>
            <a:ext cx="350520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defTabSz="762000"/>
            <a:r>
              <a:rPr lang="en-US" sz="1600" b="0" dirty="0" err="1"/>
              <a:t>Schrijver</a:t>
            </a:r>
            <a:r>
              <a:rPr lang="en-US" sz="1600" b="0" dirty="0"/>
              <a:t> et al.: 1998, Nature 394, 152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Sun’s Magnetic Carpet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8154"/>
                </p:tgtEl>
              </p:cMediaNode>
            </p:video>
            <p:video>
              <p:cMediaNode>
                <p:cTn id="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815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Observing and Modeling  </a:t>
            </a:r>
            <a:r>
              <a:rPr lang="en-US" i="1" dirty="0" smtClean="0"/>
              <a:t>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amag_20061113.mp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" y="2107595"/>
            <a:ext cx="5562600" cy="2693005"/>
          </a:xfrm>
          <a:prstGeom prst="rect">
            <a:avLst/>
          </a:prstGeom>
        </p:spPr>
      </p:pic>
      <p:pic>
        <p:nvPicPr>
          <p:cNvPr id="7" name="AR8210_ff.mpeg">
            <a:hlinkClick r:id="" action="ppaction://media"/>
          </p:cNvPr>
          <p:cNvPicPr/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867400" y="2190750"/>
            <a:ext cx="3139035" cy="253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5040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(line of sight)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5040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 II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16880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Hinode</a:t>
            </a:r>
            <a:r>
              <a:rPr lang="en-US" dirty="0" smtClean="0"/>
              <a:t> Solar Optical Telescope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503872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Wiegelmann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53764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 different active region)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1447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Nonlinear Force-Free Extrapolation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58000" y="304800"/>
            <a:ext cx="3048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Radio Observations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414266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Temp\91MA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38200"/>
            <a:ext cx="3363348" cy="2669021"/>
          </a:xfrm>
          <a:prstGeom prst="rect">
            <a:avLst/>
          </a:prstGeom>
          <a:noFill/>
        </p:spPr>
      </p:pic>
      <p:pic>
        <p:nvPicPr>
          <p:cNvPr id="7" name="Picture 12" descr="C:\Home\FASR\spaceweather\coronal_mag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535" y="3505200"/>
            <a:ext cx="3642090" cy="2507504"/>
          </a:xfrm>
          <a:prstGeom prst="rect">
            <a:avLst/>
          </a:prstGeom>
          <a:noFill/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43000" y="5724525"/>
            <a:ext cx="350520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defTabSz="762000"/>
            <a:r>
              <a:rPr lang="en-US" sz="1600" b="0" dirty="0" smtClean="0"/>
              <a:t>J. Lee &amp; S. White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800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</a:t>
            </a:r>
            <a:r>
              <a:rPr lang="en-US" dirty="0" err="1" smtClean="0"/>
              <a:t>gyroresonance</a:t>
            </a:r>
            <a:r>
              <a:rPr lang="en-US" dirty="0" smtClean="0"/>
              <a:t> emission (multiple harmonics)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Magnetic Field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MagnetogramMovie2009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066800"/>
            <a:ext cx="558800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334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NSO </a:t>
            </a:r>
            <a:r>
              <a:rPr lang="en-US" dirty="0" err="1" smtClean="0"/>
              <a:t>Kitt</a:t>
            </a:r>
            <a:r>
              <a:rPr lang="en-US" dirty="0" smtClean="0"/>
              <a:t> Peak </a:t>
            </a:r>
            <a:r>
              <a:rPr lang="en-US" dirty="0" err="1" smtClean="0"/>
              <a:t>Magnetograms</a:t>
            </a:r>
            <a:endParaRPr lang="en-US" dirty="0"/>
          </a:p>
        </p:txBody>
      </p:sp>
      <p:pic>
        <p:nvPicPr>
          <p:cNvPr id="10" name="Picture 9" descr="FieldLines_and_Hinode_XRT_Almesh_ec0911_0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143000"/>
            <a:ext cx="2286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Mikić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2" name="Picture 11" descr="pb_jul09_movie_blu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3505200"/>
            <a:ext cx="2286000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4600" y="30142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MHD simulation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53764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Polarized brightness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Coronal Heating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a tangled web it weaves.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magnetic fields get tangled.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26307" name="Picture 3" descr="parker"/>
          <p:cNvPicPr>
            <a:picLocks noChangeAspect="1" noChangeArrowheads="1"/>
          </p:cNvPicPr>
          <p:nvPr/>
        </p:nvPicPr>
        <p:blipFill>
          <a:blip r:embed="rId3" cstate="print"/>
          <a:srcRect t="10695"/>
          <a:stretch>
            <a:fillRect/>
          </a:stretch>
        </p:blipFill>
        <p:spPr bwMode="auto">
          <a:xfrm>
            <a:off x="1828800" y="1981200"/>
            <a:ext cx="3810000" cy="3176393"/>
          </a:xfrm>
          <a:prstGeom prst="rect">
            <a:avLst/>
          </a:prstGeom>
          <a:noFill/>
        </p:spPr>
      </p:pic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3429000" y="54102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</a:rPr>
              <a:t>Parker (1983)</a:t>
            </a:r>
            <a:endParaRPr lang="en-US" sz="2400" dirty="0">
              <a:latin typeface="Arial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04800" y="2133600"/>
            <a:ext cx="14541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photosphere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609600" y="3290887"/>
            <a:ext cx="8826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corona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298450" y="4586287"/>
            <a:ext cx="14541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photosphere</a:t>
            </a:r>
          </a:p>
        </p:txBody>
      </p:sp>
      <p:pic>
        <p:nvPicPr>
          <p:cNvPr id="8" name="Picture 5" descr="C:\klimchuk\tex\meetings\italy03\poynting.jpg"/>
          <p:cNvPicPr>
            <a:picLocks noChangeAspect="1" noChangeArrowheads="1"/>
          </p:cNvPicPr>
          <p:nvPr/>
        </p:nvPicPr>
        <p:blipFill>
          <a:blip r:embed="rId4" cstate="print"/>
          <a:srcRect l="41167" t="51306" r="15216" b="20190"/>
          <a:stretch>
            <a:fillRect/>
          </a:stretch>
        </p:blipFill>
        <p:spPr bwMode="auto">
          <a:xfrm>
            <a:off x="5867400" y="2362200"/>
            <a:ext cx="3030855" cy="2819400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429000" y="10668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i="1" dirty="0" smtClean="0">
                <a:solidFill>
                  <a:schemeClr val="tx2"/>
                </a:solidFill>
                <a:latin typeface="Arial" charset="0"/>
              </a:rPr>
              <a:t>What happens?</a:t>
            </a:r>
            <a:endParaRPr lang="en-US" sz="2400" i="1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Pursuing Parker’s Idea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609600" y="4230231"/>
            <a:ext cx="8001000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err="1">
                <a:latin typeface="Arial" charset="0"/>
              </a:rPr>
              <a:t>Photospheric</a:t>
            </a:r>
            <a:r>
              <a:rPr lang="en-US" sz="2000" dirty="0">
                <a:latin typeface="Arial" charset="0"/>
              </a:rPr>
              <a:t> magnetic field is highly fragmented</a:t>
            </a:r>
            <a:r>
              <a:rPr lang="en-US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Coronal loops are bundles of sub-resolution flux strands that become tangled by turbulent </a:t>
            </a:r>
            <a:r>
              <a:rPr lang="en-US" sz="2000" dirty="0" err="1">
                <a:latin typeface="Arial" charset="0"/>
              </a:rPr>
              <a:t>photospheric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convection.</a:t>
            </a:r>
            <a:endParaRPr lang="en-US" sz="2000" dirty="0">
              <a:latin typeface="Arial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Current sheets exist at the interfaces between misaligned strands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>
                <a:latin typeface="Arial" charset="0"/>
              </a:rPr>
              <a:t>Reconnection at these interfaces causes “</a:t>
            </a:r>
            <a:r>
              <a:rPr lang="en-US" sz="2000" dirty="0" err="1" smtClean="0">
                <a:latin typeface="Arial" charset="0"/>
              </a:rPr>
              <a:t>nanoflares</a:t>
            </a:r>
            <a:r>
              <a:rPr lang="en-US" sz="2000" dirty="0" smtClean="0">
                <a:latin typeface="Arial" charset="0"/>
              </a:rPr>
              <a:t>.”</a:t>
            </a:r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38200" y="1143000"/>
            <a:ext cx="7545388" cy="2971800"/>
            <a:chOff x="838200" y="1371600"/>
            <a:chExt cx="7545388" cy="2971800"/>
          </a:xfrm>
        </p:grpSpPr>
        <p:pic>
          <p:nvPicPr>
            <p:cNvPr id="2457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1676400"/>
              <a:ext cx="1608138" cy="2286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45764" name="Rectangle 4"/>
            <p:cNvSpPr>
              <a:spLocks noChangeArrowheads="1"/>
            </p:cNvSpPr>
            <p:nvPr/>
          </p:nvSpPr>
          <p:spPr bwMode="auto">
            <a:xfrm>
              <a:off x="5105400" y="2667000"/>
              <a:ext cx="152400" cy="2286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5" name="Line 5"/>
            <p:cNvSpPr>
              <a:spLocks noChangeShapeType="1"/>
            </p:cNvSpPr>
            <p:nvPr/>
          </p:nvSpPr>
          <p:spPr bwMode="auto">
            <a:xfrm flipV="1">
              <a:off x="5105400" y="2286000"/>
              <a:ext cx="91440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66" name="Line 6"/>
            <p:cNvSpPr>
              <a:spLocks noChangeShapeType="1"/>
            </p:cNvSpPr>
            <p:nvPr/>
          </p:nvSpPr>
          <p:spPr bwMode="auto">
            <a:xfrm>
              <a:off x="5105400" y="2895600"/>
              <a:ext cx="990600" cy="381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67" name="Rectangle 7"/>
            <p:cNvSpPr>
              <a:spLocks noChangeArrowheads="1"/>
            </p:cNvSpPr>
            <p:nvPr/>
          </p:nvSpPr>
          <p:spPr bwMode="auto">
            <a:xfrm>
              <a:off x="2438400" y="4038600"/>
              <a:ext cx="152400" cy="1524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68" name="Line 8"/>
            <p:cNvSpPr>
              <a:spLocks noChangeShapeType="1"/>
            </p:cNvSpPr>
            <p:nvPr/>
          </p:nvSpPr>
          <p:spPr bwMode="auto">
            <a:xfrm flipH="1">
              <a:off x="6019800" y="1981200"/>
              <a:ext cx="76200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69" name="Line 9"/>
            <p:cNvSpPr>
              <a:spLocks noChangeShapeType="1"/>
            </p:cNvSpPr>
            <p:nvPr/>
          </p:nvSpPr>
          <p:spPr bwMode="auto">
            <a:xfrm>
              <a:off x="6096000" y="3276600"/>
              <a:ext cx="68580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245770" name="Picture 10" descr="fig_geometry"/>
            <p:cNvPicPr>
              <a:picLocks noChangeAspect="1" noChangeArrowheads="1"/>
            </p:cNvPicPr>
            <p:nvPr/>
          </p:nvPicPr>
          <p:blipFill>
            <a:blip r:embed="rId4" cstate="print"/>
            <a:srcRect l="7695" t="62685" r="59804" b="2972"/>
            <a:stretch>
              <a:fillRect/>
            </a:stretch>
          </p:blipFill>
          <p:spPr bwMode="auto">
            <a:xfrm>
              <a:off x="6934200" y="1752600"/>
              <a:ext cx="1449388" cy="1981200"/>
            </a:xfrm>
            <a:prstGeom prst="rect">
              <a:avLst/>
            </a:prstGeom>
            <a:noFill/>
          </p:spPr>
        </p:pic>
        <p:sp>
          <p:nvSpPr>
            <p:cNvPr id="245771" name="Text Box 11"/>
            <p:cNvSpPr txBox="1">
              <a:spLocks noChangeArrowheads="1"/>
            </p:cNvSpPr>
            <p:nvPr/>
          </p:nvSpPr>
          <p:spPr bwMode="auto">
            <a:xfrm>
              <a:off x="6324600" y="3886200"/>
              <a:ext cx="1663700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Arial" charset="0"/>
                </a:rPr>
                <a:t>current sheet</a:t>
              </a:r>
            </a:p>
          </p:txBody>
        </p:sp>
        <p:sp>
          <p:nvSpPr>
            <p:cNvPr id="245772" name="Line 12"/>
            <p:cNvSpPr>
              <a:spLocks noChangeShapeType="1"/>
            </p:cNvSpPr>
            <p:nvPr/>
          </p:nvSpPr>
          <p:spPr bwMode="auto">
            <a:xfrm flipV="1">
              <a:off x="7010400" y="3505200"/>
              <a:ext cx="152400" cy="381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245774" name="Picture 14" descr="plot_one_B"/>
            <p:cNvPicPr>
              <a:picLocks noChangeAspect="1" noChangeArrowheads="1"/>
            </p:cNvPicPr>
            <p:nvPr/>
          </p:nvPicPr>
          <p:blipFill>
            <a:blip r:embed="rId5" cstate="print"/>
            <a:srcRect l="10352" t="30127" r="27541" b="2588"/>
            <a:stretch>
              <a:fillRect/>
            </a:stretch>
          </p:blipFill>
          <p:spPr bwMode="auto">
            <a:xfrm>
              <a:off x="838200" y="1371600"/>
              <a:ext cx="2743200" cy="2971800"/>
            </a:xfrm>
            <a:prstGeom prst="rect">
              <a:avLst/>
            </a:prstGeom>
            <a:noFill/>
          </p:spPr>
        </p:pic>
        <p:sp>
          <p:nvSpPr>
            <p:cNvPr id="245775" name="Rectangle 15"/>
            <p:cNvSpPr>
              <a:spLocks noChangeArrowheads="1"/>
            </p:cNvSpPr>
            <p:nvPr/>
          </p:nvSpPr>
          <p:spPr bwMode="auto">
            <a:xfrm>
              <a:off x="2667000" y="2362200"/>
              <a:ext cx="152400" cy="228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776" name="Line 16"/>
            <p:cNvSpPr>
              <a:spLocks noChangeShapeType="1"/>
            </p:cNvSpPr>
            <p:nvPr/>
          </p:nvSpPr>
          <p:spPr bwMode="auto">
            <a:xfrm flipV="1">
              <a:off x="2667000" y="1676400"/>
              <a:ext cx="175260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777" name="Line 17"/>
            <p:cNvSpPr>
              <a:spLocks noChangeShapeType="1"/>
            </p:cNvSpPr>
            <p:nvPr/>
          </p:nvSpPr>
          <p:spPr bwMode="auto">
            <a:xfrm>
              <a:off x="2667000" y="2590800"/>
              <a:ext cx="1752600" cy="1371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 smtClean="0"/>
              <a:t>Everything moves, always.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B is the B-all.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We need to see every T simultaneously.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“System science” used to be a catchphrase.</a:t>
            </a:r>
          </a:p>
          <a:p>
            <a:pPr>
              <a:lnSpc>
                <a:spcPct val="150000"/>
              </a:lnSpc>
            </a:pPr>
            <a:r>
              <a:rPr lang="en-US" sz="3600" i="1" dirty="0" smtClean="0"/>
              <a:t>3 &gt;&gt; 1.5 x 2</a:t>
            </a:r>
            <a:endParaRPr lang="en-US" sz="3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38200" y="2209800"/>
            <a:ext cx="3048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2209800"/>
            <a:ext cx="3048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Coronal Loop </a:t>
            </a:r>
            <a:r>
              <a:rPr lang="en-US" dirty="0"/>
              <a:t>Temperatures</a:t>
            </a:r>
          </a:p>
        </p:txBody>
      </p:sp>
      <p:sp>
        <p:nvSpPr>
          <p:cNvPr id="120013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2919412" cy="1981200"/>
          </a:xfrm>
        </p:spPr>
        <p:txBody>
          <a:bodyPr/>
          <a:lstStyle/>
          <a:p>
            <a:r>
              <a:rPr lang="en-US" sz="1600" b="0" dirty="0">
                <a:latin typeface="Arial" charset="0"/>
              </a:rPr>
              <a:t>Loops with very different temperatures co-exists within an active region, sometimes very close to each other, but not really co-spatial, i.e. they occupy different volumes</a:t>
            </a:r>
          </a:p>
          <a:p>
            <a:endParaRPr lang="en-US" sz="1600" b="0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z="1600" b="0" dirty="0">
              <a:latin typeface="Arial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200133" name="Picture 5" descr="cds01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95400"/>
            <a:ext cx="5800725" cy="4311650"/>
          </a:xfrm>
          <a:prstGeom prst="rect">
            <a:avLst/>
          </a:prstGeom>
          <a:noFill/>
        </p:spPr>
      </p:pic>
      <p:sp>
        <p:nvSpPr>
          <p:cNvPr id="1200134" name="Text Box 6"/>
          <p:cNvSpPr txBox="1">
            <a:spLocks noChangeArrowheads="1"/>
          </p:cNvSpPr>
          <p:nvPr/>
        </p:nvSpPr>
        <p:spPr bwMode="auto">
          <a:xfrm>
            <a:off x="4572000" y="5791200"/>
            <a:ext cx="4572000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/>
            <a:r>
              <a:rPr lang="en-US" sz="1400" b="0" dirty="0" err="1">
                <a:latin typeface="Arial" charset="0"/>
              </a:rPr>
              <a:t>Fludra</a:t>
            </a:r>
            <a:r>
              <a:rPr lang="en-US" sz="1400" b="0" dirty="0">
                <a:latin typeface="Arial" charset="0"/>
              </a:rPr>
              <a:t> et al.: 1997, Solar Phys. 175, 487</a:t>
            </a:r>
          </a:p>
        </p:txBody>
      </p:sp>
      <p:pic>
        <p:nvPicPr>
          <p:cNvPr id="1200135" name="Picture 7" descr="cds02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17850"/>
            <a:ext cx="3048000" cy="2971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5253335"/>
            <a:ext cx="1604927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n /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eq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coronal loops are </a:t>
            </a:r>
            <a:r>
              <a:rPr lang="en-US" dirty="0" err="1" smtClean="0"/>
              <a:t>overdense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4800" y="1066800"/>
            <a:ext cx="5334000" cy="4038600"/>
            <a:chOff x="1828800" y="1447800"/>
            <a:chExt cx="5334000" cy="4038600"/>
          </a:xfrm>
        </p:grpSpPr>
        <p:pic>
          <p:nvPicPr>
            <p:cNvPr id="12" name="Picture 11" descr="f7_old.jpg"/>
            <p:cNvPicPr>
              <a:picLocks noChangeAspect="1"/>
            </p:cNvPicPr>
            <p:nvPr/>
          </p:nvPicPr>
          <p:blipFill>
            <a:blip r:embed="rId2" cstate="print"/>
            <a:srcRect l="16928" t="30159" r="11176" b="27778"/>
            <a:stretch>
              <a:fillRect/>
            </a:stretch>
          </p:blipFill>
          <p:spPr>
            <a:xfrm>
              <a:off x="1828800" y="1447800"/>
              <a:ext cx="5334000" cy="4038600"/>
            </a:xfrm>
            <a:prstGeom prst="rect">
              <a:avLst/>
            </a:prstGeom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276600" y="1690688"/>
              <a:ext cx="958850" cy="366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Arial" charset="0"/>
                </a:rPr>
                <a:t>TRACE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572000" y="1690688"/>
              <a:ext cx="1466850" cy="3667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latin typeface="Arial" charset="0"/>
                </a:rPr>
                <a:t>Yohkoh</a:t>
              </a:r>
              <a:r>
                <a:rPr lang="en-US" sz="1800" dirty="0">
                  <a:latin typeface="Arial" charset="0"/>
                </a:rPr>
                <a:t>/SXT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67400" y="1311057"/>
            <a:ext cx="259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Compared to what? – compared to the quasi-static loop models of </a:t>
            </a:r>
            <a:r>
              <a:rPr lang="en-US" sz="2800" dirty="0" err="1" smtClean="0"/>
              <a:t>Rosner</a:t>
            </a:r>
            <a:r>
              <a:rPr lang="en-US" sz="2800" dirty="0" smtClean="0"/>
              <a:t>, Tucker &amp; </a:t>
            </a:r>
            <a:r>
              <a:rPr lang="en-US" sz="2800" dirty="0" err="1" smtClean="0"/>
              <a:t>Vaiana</a:t>
            </a:r>
            <a:r>
              <a:rPr lang="en-US" sz="2800" dirty="0" smtClean="0"/>
              <a:t> 1978.</a:t>
            </a:r>
            <a:endParaRPr lang="en-US" sz="2800" dirty="0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089650" y="5819775"/>
            <a:ext cx="18351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Klimchuk (2006)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267" name="Picture 3" descr="r_vs_t_run81"/>
          <p:cNvPicPr>
            <a:picLocks noChangeAspect="1" noChangeArrowheads="1"/>
          </p:cNvPicPr>
          <p:nvPr/>
        </p:nvPicPr>
        <p:blipFill>
          <a:blip r:embed="rId2" cstate="print"/>
          <a:srcRect l="16722" t="32066" r="10672" b="25891"/>
          <a:stretch>
            <a:fillRect/>
          </a:stretch>
        </p:blipFill>
        <p:spPr bwMode="auto">
          <a:xfrm>
            <a:off x="1676400" y="1143000"/>
            <a:ext cx="5486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505200" y="4395788"/>
            <a:ext cx="9588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TRACE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908550" y="4395788"/>
            <a:ext cx="9588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Yohkoh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6089650" y="5819775"/>
            <a:ext cx="18351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Klimchuk (2006)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7162800" y="1797050"/>
            <a:ext cx="16446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Thermal cond.</a:t>
            </a:r>
          </a:p>
          <a:p>
            <a:r>
              <a:rPr lang="en-US" sz="1800">
                <a:latin typeface="Arial" charset="0"/>
              </a:rPr>
              <a:t>dominates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162800" y="3581400"/>
            <a:ext cx="12382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Radiation</a:t>
            </a:r>
          </a:p>
          <a:p>
            <a:r>
              <a:rPr lang="en-US" sz="1800" dirty="0">
                <a:latin typeface="Arial" charset="0"/>
              </a:rPr>
              <a:t>dominates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3048000" y="2270125"/>
            <a:ext cx="14827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rial" charset="0"/>
              </a:rPr>
              <a:t>Cooling track</a:t>
            </a: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4114800" y="2590800"/>
            <a:ext cx="533400" cy="457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5562600" y="2971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Line 14"/>
          <p:cNvSpPr>
            <a:spLocks noChangeShapeType="1"/>
          </p:cNvSpPr>
          <p:nvPr/>
        </p:nvSpPr>
        <p:spPr bwMode="auto">
          <a:xfrm>
            <a:off x="28194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Text Box 15"/>
          <p:cNvSpPr txBox="1">
            <a:spLocks noChangeArrowheads="1"/>
          </p:cNvSpPr>
          <p:nvPr/>
        </p:nvSpPr>
        <p:spPr bwMode="auto">
          <a:xfrm>
            <a:off x="3035300" y="5764213"/>
            <a:ext cx="237490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t</a:t>
            </a:r>
            <a:r>
              <a:rPr lang="en-US" sz="2000" baseline="-25000">
                <a:latin typeface="Arial" charset="0"/>
              </a:rPr>
              <a:t>rad</a:t>
            </a:r>
            <a:r>
              <a:rPr lang="en-US" sz="2000">
                <a:latin typeface="Arial" charset="0"/>
              </a:rPr>
              <a:t>/</a:t>
            </a:r>
            <a:r>
              <a:rPr lang="en-US" sz="2000">
                <a:latin typeface="Symbol" pitchFamily="18" charset="2"/>
              </a:rPr>
              <a:t>t</a:t>
            </a:r>
            <a:r>
              <a:rPr lang="en-US" sz="2000" baseline="-25000">
                <a:latin typeface="Arial" charset="0"/>
              </a:rPr>
              <a:t>cond</a:t>
            </a:r>
            <a:r>
              <a:rPr lang="en-US" sz="2000">
                <a:latin typeface="Arial" charset="0"/>
              </a:rPr>
              <a:t> = T</a:t>
            </a:r>
            <a:r>
              <a:rPr lang="en-US" sz="2000" baseline="30000">
                <a:latin typeface="Arial" charset="0"/>
              </a:rPr>
              <a:t>4</a:t>
            </a:r>
            <a:r>
              <a:rPr lang="en-US" sz="2000">
                <a:latin typeface="Arial" charset="0"/>
              </a:rPr>
              <a:t> / (nL)</a:t>
            </a:r>
            <a:r>
              <a:rPr lang="en-US" sz="2000" baseline="30000">
                <a:latin typeface="Arial" charset="0"/>
              </a:rPr>
              <a:t>2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982325" y="2678668"/>
            <a:ext cx="66396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static</a:t>
            </a:r>
            <a:endParaRPr lang="en-US" dirty="0">
              <a:latin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019800" y="2907268"/>
            <a:ext cx="67358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charset="0"/>
              </a:rPr>
              <a:t>equil</a:t>
            </a:r>
            <a:r>
              <a:rPr lang="en-US" dirty="0" smtClean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loops are heating or cooling.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  <a:cs typeface="Arial" pitchFamily="34" charset="0"/>
              </a:rPr>
              <a:t>Must current sheets reconnect?</a:t>
            </a:r>
            <a:endParaRPr lang="en-US" dirty="0">
              <a:latin typeface="+mn-lt"/>
              <a:cs typeface="Arial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60000">
            <a:off x="399477" y="1018032"/>
            <a:ext cx="2090093" cy="204642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4" name="Picture 3" descr="f1.jpg"/>
          <p:cNvPicPr>
            <a:picLocks noChangeAspect="1"/>
          </p:cNvPicPr>
          <p:nvPr/>
        </p:nvPicPr>
        <p:blipFill>
          <a:blip r:embed="rId3" cstate="print"/>
          <a:srcRect l="18366" t="52222" r="21242" b="7778"/>
          <a:stretch>
            <a:fillRect/>
          </a:stretch>
        </p:blipFill>
        <p:spPr>
          <a:xfrm>
            <a:off x="4495800" y="1600200"/>
            <a:ext cx="3733800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4800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Explosive energy release occurs when 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hear angle reaches ~40 degrees (“Parker angle”).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343400" y="5864423"/>
            <a:ext cx="4344203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Arial" charset="0"/>
              </a:rPr>
              <a:t>Dahlburg, Klimchuk, &amp; Antiochos (</a:t>
            </a:r>
            <a:r>
              <a:rPr lang="en-US" sz="1400" dirty="0" smtClean="0">
                <a:latin typeface="Arial" charset="0"/>
              </a:rPr>
              <a:t>2003, 2005</a:t>
            </a:r>
            <a:r>
              <a:rPr lang="en-US" sz="1400" dirty="0">
                <a:latin typeface="Arial" charset="0"/>
              </a:rPr>
              <a:t>, </a:t>
            </a:r>
            <a:r>
              <a:rPr lang="en-US" sz="1400" dirty="0" smtClean="0">
                <a:latin typeface="Arial" charset="0"/>
              </a:rPr>
              <a:t>2009)</a:t>
            </a:r>
            <a:endParaRPr lang="en-US" sz="1400" dirty="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335530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Current sheet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equilibrium is destabilized by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a two-dimensional resistive instability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(the primary instability).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Resistive disturbance grows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until it saturates nonlinearly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to form a two-dimensional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secondary equilibrium.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Two-dimensional equilibrium is itself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destabilized by a three-dimensional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ideal instability (the secondary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instability).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Three-dimensional disturbance grows to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large amplitude and transitions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to turbulence with enhanced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energy dissipation.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914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An essentially 3D instability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Consequences of the </a:t>
            </a:r>
            <a:r>
              <a:rPr lang="en-US" dirty="0" err="1" smtClean="0"/>
              <a:t>Nanoflare</a:t>
            </a:r>
            <a:r>
              <a:rPr lang="en-US" dirty="0" smtClean="0"/>
              <a:t> Model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7769225" y="3581400"/>
            <a:ext cx="1374775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charset="0"/>
              </a:rPr>
              <a:t>Faint super-hot</a:t>
            </a:r>
          </a:p>
          <a:p>
            <a:r>
              <a:rPr lang="en-US" dirty="0">
                <a:solidFill>
                  <a:schemeClr val="accent1"/>
                </a:solidFill>
                <a:latin typeface="Arial" charset="0"/>
              </a:rPr>
              <a:t>emission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066800"/>
            <a:ext cx="6932154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 err="1">
                <a:latin typeface="+mn-lt"/>
              </a:rPr>
              <a:t>Nanoflare</a:t>
            </a:r>
            <a:r>
              <a:rPr lang="en-US" sz="2000" dirty="0">
                <a:latin typeface="+mn-lt"/>
              </a:rPr>
              <a:t> model predicts small quantities of super-hot </a:t>
            </a:r>
            <a:r>
              <a:rPr lang="en-US" sz="2000" dirty="0" smtClean="0">
                <a:latin typeface="+mn-lt"/>
              </a:rPr>
              <a:t>plasma</a:t>
            </a:r>
            <a:endParaRPr lang="en-US" sz="2000" dirty="0">
              <a:latin typeface="+mn-lt"/>
            </a:endParaRPr>
          </a:p>
          <a:p>
            <a:pPr marL="228600" indent="-2286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Recently detect by several </a:t>
            </a:r>
            <a:r>
              <a:rPr lang="en-US" sz="2000" dirty="0" smtClean="0">
                <a:latin typeface="+mn-lt"/>
              </a:rPr>
              <a:t>instruments</a:t>
            </a:r>
            <a:endParaRPr lang="en-US" sz="2000" dirty="0">
              <a:latin typeface="+mn-lt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86200" y="2438400"/>
            <a:ext cx="3657600" cy="3124200"/>
            <a:chOff x="2911475" y="3352800"/>
            <a:chExt cx="3810000" cy="3011488"/>
          </a:xfrm>
        </p:grpSpPr>
        <p:pic>
          <p:nvPicPr>
            <p:cNvPr id="8199" name="Picture 7" descr="run84x10_c3=0"/>
            <p:cNvPicPr>
              <a:picLocks noChangeAspect="1" noChangeArrowheads="1"/>
            </p:cNvPicPr>
            <p:nvPr/>
          </p:nvPicPr>
          <p:blipFill>
            <a:blip r:embed="rId3" cstate="print"/>
            <a:srcRect l="14706" t="12878" r="10785" b="46213"/>
            <a:stretch>
              <a:fillRect/>
            </a:stretch>
          </p:blipFill>
          <p:spPr bwMode="auto">
            <a:xfrm>
              <a:off x="2911475" y="3657600"/>
              <a:ext cx="3810000" cy="270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392579" y="3352800"/>
              <a:ext cx="3249521" cy="32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latin typeface="+mn-lt"/>
                </a:rPr>
                <a:t>Long-duration </a:t>
              </a:r>
              <a:r>
                <a:rPr lang="en-US" sz="1600" dirty="0" err="1" smtClean="0">
                  <a:latin typeface="+mn-lt"/>
                </a:rPr>
                <a:t>nanoflare</a:t>
              </a:r>
              <a:r>
                <a:rPr lang="en-US" sz="1600" dirty="0" smtClean="0">
                  <a:latin typeface="+mn-lt"/>
                </a:rPr>
                <a:t> </a:t>
              </a:r>
              <a:r>
                <a:rPr lang="en-US" sz="1600" dirty="0">
                  <a:latin typeface="+mn-lt"/>
                </a:rPr>
                <a:t>storm</a:t>
              </a:r>
            </a:p>
          </p:txBody>
        </p:sp>
        <p:sp>
          <p:nvSpPr>
            <p:cNvPr id="8201" name="Text Box 5"/>
            <p:cNvSpPr txBox="1">
              <a:spLocks noChangeArrowheads="1"/>
            </p:cNvSpPr>
            <p:nvPr/>
          </p:nvSpPr>
          <p:spPr bwMode="auto">
            <a:xfrm>
              <a:off x="3886200" y="4547181"/>
              <a:ext cx="930275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charset="0"/>
                </a:rPr>
                <a:t>Corona</a:t>
              </a:r>
            </a:p>
          </p:txBody>
        </p:sp>
        <p:sp>
          <p:nvSpPr>
            <p:cNvPr id="8202" name="Text Box 6"/>
            <p:cNvSpPr txBox="1">
              <a:spLocks noChangeArrowheads="1"/>
            </p:cNvSpPr>
            <p:nvPr/>
          </p:nvSpPr>
          <p:spPr bwMode="auto">
            <a:xfrm>
              <a:off x="4816475" y="5200759"/>
              <a:ext cx="826001" cy="58053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Arial" charset="0"/>
                </a:rPr>
                <a:t>Transition</a:t>
              </a:r>
            </a:p>
            <a:p>
              <a:r>
                <a:rPr lang="en-US" sz="1200" dirty="0">
                  <a:latin typeface="Arial" charset="0"/>
                </a:rPr>
                <a:t>  Region</a:t>
              </a:r>
            </a:p>
            <a:p>
              <a:r>
                <a:rPr lang="en-US" sz="1200" dirty="0">
                  <a:latin typeface="Arial" charset="0"/>
                </a:rPr>
                <a:t>(</a:t>
              </a:r>
              <a:r>
                <a:rPr lang="en-US" sz="1200" dirty="0" err="1">
                  <a:latin typeface="Arial" charset="0"/>
                </a:rPr>
                <a:t>footpoint</a:t>
              </a:r>
              <a:r>
                <a:rPr lang="en-US" sz="1200" dirty="0">
                  <a:latin typeface="Arial" charset="0"/>
                </a:rPr>
                <a:t>)</a:t>
              </a:r>
            </a:p>
          </p:txBody>
        </p:sp>
      </p:grpSp>
      <p:sp>
        <p:nvSpPr>
          <p:cNvPr id="8198" name="Line 8"/>
          <p:cNvSpPr>
            <a:spLocks noChangeShapeType="1"/>
          </p:cNvSpPr>
          <p:nvPr/>
        </p:nvSpPr>
        <p:spPr bwMode="auto">
          <a:xfrm flipH="1">
            <a:off x="7239000" y="3886200"/>
            <a:ext cx="457200" cy="381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8" descr="klimchuk_fig2"/>
          <p:cNvPicPr>
            <a:picLocks noChangeAspect="1" noChangeArrowheads="1"/>
          </p:cNvPicPr>
          <p:nvPr/>
        </p:nvPicPr>
        <p:blipFill>
          <a:blip r:embed="rId4" cstate="print"/>
          <a:srcRect l="12689" t="15796" r="35089" b="35321"/>
          <a:stretch>
            <a:fillRect/>
          </a:stretch>
        </p:blipFill>
        <p:spPr bwMode="auto">
          <a:xfrm>
            <a:off x="533401" y="2209800"/>
            <a:ext cx="224387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53340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Individual events are short-lived and low-density.</a:t>
            </a:r>
            <a:endParaRPr lang="en-US" sz="1600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89650" y="5819775"/>
            <a:ext cx="191590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Klimchuk </a:t>
            </a:r>
            <a:r>
              <a:rPr lang="en-US" sz="1800" dirty="0" smtClean="0">
                <a:latin typeface="Arial" charset="0"/>
              </a:rPr>
              <a:t>(</a:t>
            </a:r>
            <a:r>
              <a:rPr lang="en-US" dirty="0" smtClean="0">
                <a:latin typeface="Arial" charset="0"/>
              </a:rPr>
              <a:t>2010) </a:t>
            </a:r>
            <a:endParaRPr lang="en-US" sz="18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m_all_paper"/>
          <p:cNvPicPr>
            <a:picLocks noChangeAspect="1" noChangeArrowheads="1"/>
          </p:cNvPicPr>
          <p:nvPr/>
        </p:nvPicPr>
        <p:blipFill>
          <a:blip r:embed="rId2" cstate="print"/>
          <a:srcRect t="44893" r="32437"/>
          <a:stretch>
            <a:fillRect/>
          </a:stretch>
        </p:blipFill>
        <p:spPr bwMode="auto">
          <a:xfrm>
            <a:off x="1676400" y="1041759"/>
            <a:ext cx="4114800" cy="47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400800" y="1066800"/>
            <a:ext cx="1837362" cy="15388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charset="0"/>
              </a:rPr>
              <a:t>Different </a:t>
            </a:r>
          </a:p>
          <a:p>
            <a:r>
              <a:rPr lang="en-US" sz="2000" dirty="0">
                <a:latin typeface="Arial" charset="0"/>
              </a:rPr>
              <a:t>active regions 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Fe XII, Fe XV,</a:t>
            </a:r>
          </a:p>
          <a:p>
            <a:r>
              <a:rPr lang="en-US" sz="1800" dirty="0">
                <a:latin typeface="Arial" charset="0"/>
              </a:rPr>
              <a:t>Ni XVII, Fe XVII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6781800" y="5257800"/>
            <a:ext cx="19050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charset="0"/>
              </a:rPr>
              <a:t>Patsourakos</a:t>
            </a:r>
            <a:r>
              <a:rPr lang="en-US" sz="1600" dirty="0">
                <a:latin typeface="Arial" charset="0"/>
              </a:rPr>
              <a:t> &amp; Klimchuk </a:t>
            </a:r>
            <a:r>
              <a:rPr lang="en-US" sz="1600" dirty="0" smtClean="0">
                <a:latin typeface="Arial" charset="0"/>
              </a:rPr>
              <a:t>2008</a:t>
            </a:r>
            <a:endParaRPr lang="en-US" sz="1600" dirty="0">
              <a:latin typeface="Arial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Very-Hot Plasma Detected by </a:t>
            </a:r>
            <a:r>
              <a:rPr lang="en-US" dirty="0" err="1" smtClean="0"/>
              <a:t>Hinode</a:t>
            </a:r>
            <a:r>
              <a:rPr lang="en-US" dirty="0" smtClean="0"/>
              <a:t>/EIS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28149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 = </a:t>
            </a:r>
            <a:r>
              <a:rPr lang="en-US" sz="2400" dirty="0" smtClean="0"/>
              <a:t>∫</a:t>
            </a:r>
            <a:r>
              <a:rPr lang="en-US" dirty="0" smtClean="0"/>
              <a:t> N</a:t>
            </a:r>
            <a:r>
              <a:rPr lang="en-US" baseline="-25000" dirty="0" smtClean="0"/>
              <a:t>e</a:t>
            </a:r>
            <a:r>
              <a:rPr lang="en-US" baseline="30000" dirty="0" smtClean="0"/>
              <a:t>2</a:t>
            </a:r>
            <a:r>
              <a:rPr lang="en-US" dirty="0" smtClean="0"/>
              <a:t> dh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Super-Hot Plasma Detected by </a:t>
            </a:r>
            <a:r>
              <a:rPr lang="en-US" dirty="0" err="1" smtClean="0"/>
              <a:t>Hinode</a:t>
            </a:r>
            <a:r>
              <a:rPr lang="en-US" dirty="0" smtClean="0"/>
              <a:t>/XRT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3555" name="Picture 44" descr="fig8b"/>
          <p:cNvPicPr>
            <a:picLocks noChangeAspect="1" noChangeArrowheads="1"/>
          </p:cNvPicPr>
          <p:nvPr/>
        </p:nvPicPr>
        <p:blipFill>
          <a:blip r:embed="rId3" cstate="print"/>
          <a:srcRect l="13817" t="38194" r="7196" b="7079"/>
          <a:stretch>
            <a:fillRect/>
          </a:stretch>
        </p:blipFill>
        <p:spPr bwMode="auto">
          <a:xfrm>
            <a:off x="762000" y="1524000"/>
            <a:ext cx="3657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2"/>
          <p:cNvSpPr txBox="1">
            <a:spLocks noChangeArrowheads="1"/>
          </p:cNvSpPr>
          <p:nvPr/>
        </p:nvSpPr>
        <p:spPr bwMode="auto">
          <a:xfrm>
            <a:off x="1676400" y="5257800"/>
            <a:ext cx="1928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latin typeface="Arial" charset="0"/>
                <a:cs typeface="Arial" charset="0"/>
              </a:rPr>
              <a:t>Reale</a:t>
            </a:r>
            <a:r>
              <a:rPr lang="en-US" sz="1800" dirty="0">
                <a:latin typeface="Arial" charset="0"/>
                <a:cs typeface="Arial" charset="0"/>
              </a:rPr>
              <a:t> et al. </a:t>
            </a:r>
            <a:r>
              <a:rPr lang="en-US" sz="1800" dirty="0" smtClean="0">
                <a:latin typeface="Arial" charset="0"/>
                <a:cs typeface="Arial" charset="0"/>
              </a:rPr>
              <a:t>2009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3557" name="TextBox 12"/>
          <p:cNvSpPr txBox="1">
            <a:spLocks noChangeArrowheads="1"/>
          </p:cNvSpPr>
          <p:nvPr/>
        </p:nvSpPr>
        <p:spPr bwMode="auto">
          <a:xfrm>
            <a:off x="5638800" y="5257800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latin typeface="Arial" charset="0"/>
                <a:cs typeface="Arial" charset="0"/>
              </a:rPr>
              <a:t>Schmelz</a:t>
            </a:r>
            <a:r>
              <a:rPr lang="en-US" sz="1800" dirty="0">
                <a:latin typeface="Arial" charset="0"/>
                <a:cs typeface="Arial" charset="0"/>
              </a:rPr>
              <a:t> et al. </a:t>
            </a:r>
            <a:r>
              <a:rPr lang="en-US" sz="1800" dirty="0" smtClean="0">
                <a:latin typeface="Arial" charset="0"/>
                <a:cs typeface="Arial" charset="0"/>
              </a:rPr>
              <a:t>2009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23558" name="Picture 13" descr="schmelz_dem"/>
          <p:cNvPicPr>
            <a:picLocks noChangeAspect="1" noChangeArrowheads="1"/>
          </p:cNvPicPr>
          <p:nvPr/>
        </p:nvPicPr>
        <p:blipFill>
          <a:blip r:embed="rId4" cstate="print"/>
          <a:srcRect l="11765" t="12122" r="8824" b="46211"/>
          <a:stretch>
            <a:fillRect/>
          </a:stretch>
        </p:blipFill>
        <p:spPr bwMode="auto">
          <a:xfrm>
            <a:off x="4648200" y="1905000"/>
            <a:ext cx="4114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Observations of Explosive </a:t>
            </a:r>
            <a:r>
              <a:rPr lang="en-US" dirty="0"/>
              <a:t>Events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74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990600"/>
            <a:ext cx="5867400" cy="2362200"/>
          </a:xfrm>
        </p:spPr>
        <p:txBody>
          <a:bodyPr>
            <a:normAutofit/>
          </a:bodyPr>
          <a:lstStyle/>
          <a:p>
            <a:r>
              <a:rPr lang="en-US" sz="1600" b="0" dirty="0"/>
              <a:t>Discovered with </a:t>
            </a:r>
            <a:r>
              <a:rPr lang="en-US" sz="1600" b="0" dirty="0" smtClean="0"/>
              <a:t>HRTS sounding rocket </a:t>
            </a:r>
            <a:r>
              <a:rPr lang="en-US" sz="1600" b="0" dirty="0"/>
              <a:t>(</a:t>
            </a:r>
            <a:r>
              <a:rPr lang="en-US" sz="1600" b="0" dirty="0" err="1" smtClean="0"/>
              <a:t>Brueckner</a:t>
            </a:r>
            <a:r>
              <a:rPr lang="en-US" sz="1600" b="0" dirty="0" smtClean="0"/>
              <a:t> </a:t>
            </a:r>
            <a:r>
              <a:rPr lang="en-US" sz="1600" b="0" dirty="0"/>
              <a:t>et al</a:t>
            </a:r>
            <a:r>
              <a:rPr lang="en-US" sz="1600" b="0" dirty="0" smtClean="0"/>
              <a:t>. </a:t>
            </a:r>
            <a:r>
              <a:rPr lang="en-US" sz="1600" b="0" dirty="0"/>
              <a:t>1983)</a:t>
            </a:r>
          </a:p>
          <a:p>
            <a:pPr lvl="1"/>
            <a:r>
              <a:rPr lang="en-US" sz="1600" b="0" dirty="0"/>
              <a:t>Short-lived (60 s), small-scale (1500 km), high velocity (</a:t>
            </a:r>
            <a:r>
              <a:rPr lang="en-US" sz="1600" b="0" dirty="0">
                <a:sym typeface="Symbol" pitchFamily="18" charset="2"/>
              </a:rPr>
              <a:t>150 km/s)</a:t>
            </a:r>
          </a:p>
          <a:p>
            <a:r>
              <a:rPr lang="en-US" sz="1600" b="0" dirty="0"/>
              <a:t>Significance: believed to represent the high-energy tail of a spectrum of network events that occur on scale unobservable with current techniques</a:t>
            </a:r>
          </a:p>
          <a:p>
            <a:r>
              <a:rPr lang="en-US" sz="1600" b="0" dirty="0"/>
              <a:t>SUMER raster-scan in Si IV 1393</a:t>
            </a:r>
            <a:r>
              <a:rPr lang="en-US" sz="1600" b="0" dirty="0">
                <a:cs typeface="Arial" charset="0"/>
              </a:rPr>
              <a:t>Å</a:t>
            </a:r>
          </a:p>
          <a:p>
            <a:r>
              <a:rPr lang="en-US" sz="1600" i="1" dirty="0">
                <a:solidFill>
                  <a:schemeClr val="hlink"/>
                </a:solidFill>
                <a:cs typeface="Arial" charset="0"/>
              </a:rPr>
              <a:t>Bi-directional plasma jets</a:t>
            </a:r>
            <a:r>
              <a:rPr lang="en-US" sz="1600" b="0" dirty="0">
                <a:cs typeface="Arial" charset="0"/>
              </a:rPr>
              <a:t> ejected from small sites </a:t>
            </a:r>
          </a:p>
        </p:txBody>
      </p:sp>
      <p:pic>
        <p:nvPicPr>
          <p:cNvPr id="1174534" name="Picture 6" descr="jet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212" y="874713"/>
            <a:ext cx="2465388" cy="4840287"/>
          </a:xfrm>
          <a:prstGeom prst="rect">
            <a:avLst/>
          </a:prstGeom>
          <a:noFill/>
        </p:spPr>
      </p:pic>
      <p:sp>
        <p:nvSpPr>
          <p:cNvPr id="1174535" name="Rectangle 7"/>
          <p:cNvSpPr>
            <a:spLocks noChangeArrowheads="1"/>
          </p:cNvSpPr>
          <p:nvPr/>
        </p:nvSpPr>
        <p:spPr bwMode="auto">
          <a:xfrm>
            <a:off x="4343400" y="5802226"/>
            <a:ext cx="4191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defTabSz="762000"/>
            <a:r>
              <a:rPr lang="en-US" b="0" dirty="0">
                <a:latin typeface="Arial" charset="0"/>
              </a:rPr>
              <a:t>Innes et al.: 1997: </a:t>
            </a:r>
            <a:r>
              <a:rPr lang="en-US" b="0" dirty="0" smtClean="0">
                <a:latin typeface="Arial" charset="0"/>
              </a:rPr>
              <a:t>Nature 386</a:t>
            </a:r>
            <a:r>
              <a:rPr lang="en-US" b="0" dirty="0">
                <a:latin typeface="Arial" charset="0"/>
              </a:rPr>
              <a:t>, 811</a:t>
            </a:r>
          </a:p>
        </p:txBody>
      </p:sp>
      <p:pic>
        <p:nvPicPr>
          <p:cNvPr id="1174536" name="Picture 8" descr="jet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4820" y="3511550"/>
            <a:ext cx="2965980" cy="2203450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52400" y="3200400"/>
            <a:ext cx="32766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 of jets evolves in a manner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predicted by theoretical models of magnetic reconnection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Strongly suggests that magnetic reconnection is the fundamental process for accelerating plasma on the Sun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37135"/>
            <a:ext cx="5715000" cy="4149265"/>
          </a:xfrm>
          <a:prstGeom prst="rect">
            <a:avLst/>
          </a:prstGeom>
          <a:noFill/>
        </p:spPr>
      </p:pic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1371600" y="5638800"/>
            <a:ext cx="6428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" pitchFamily="18" charset="0"/>
              </a:rPr>
              <a:t>Coronal </a:t>
            </a:r>
            <a:r>
              <a:rPr lang="en-US" sz="2400" dirty="0">
                <a:latin typeface="Times" pitchFamily="18" charset="0"/>
              </a:rPr>
              <a:t>heating </a:t>
            </a:r>
            <a:r>
              <a:rPr lang="en-US" sz="2400" dirty="0" err="1">
                <a:latin typeface="Times" pitchFamily="18" charset="0"/>
              </a:rPr>
              <a:t>confusogram</a:t>
            </a:r>
            <a:r>
              <a:rPr lang="en-US" sz="2400" dirty="0">
                <a:latin typeface="Times" pitchFamily="18" charset="0"/>
              </a:rPr>
              <a:t> (</a:t>
            </a:r>
            <a:r>
              <a:rPr lang="en-US" sz="2400" dirty="0" err="1">
                <a:latin typeface="Times" pitchFamily="18" charset="0"/>
              </a:rPr>
              <a:t>Oughton</a:t>
            </a:r>
            <a:r>
              <a:rPr lang="en-US" sz="2400" dirty="0">
                <a:latin typeface="Times" pitchFamily="18" charset="0"/>
              </a:rPr>
              <a:t>, Cranmer)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Heating the corona is both too easy and too hard.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200" dirty="0" smtClean="0"/>
              <a:t>Evidence for Ion Cyclotron Wave Heating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134595" name="Picture 3" descr="uvcs_su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6" y="1143000"/>
            <a:ext cx="3730394" cy="4267200"/>
          </a:xfrm>
          <a:prstGeom prst="rect">
            <a:avLst/>
          </a:prstGeom>
          <a:noFill/>
        </p:spPr>
      </p:pic>
      <p:sp>
        <p:nvSpPr>
          <p:cNvPr id="1134598" name="Rectangle 6"/>
          <p:cNvSpPr>
            <a:spLocks noChangeArrowheads="1"/>
          </p:cNvSpPr>
          <p:nvPr/>
        </p:nvSpPr>
        <p:spPr bwMode="auto">
          <a:xfrm>
            <a:off x="0" y="5562600"/>
            <a:ext cx="3962400" cy="48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defTabSz="762000">
              <a:lnSpc>
                <a:spcPct val="70000"/>
              </a:lnSpc>
            </a:pPr>
            <a:r>
              <a:rPr lang="en-US" b="0" dirty="0"/>
              <a:t>Kohl et al.: 1998, </a:t>
            </a:r>
            <a:r>
              <a:rPr lang="en-US" b="0" dirty="0" err="1"/>
              <a:t>ApJ</a:t>
            </a:r>
            <a:r>
              <a:rPr lang="en-US" b="0" dirty="0"/>
              <a:t> 501, L127</a:t>
            </a:r>
          </a:p>
          <a:p>
            <a:pPr algn="ctr" defTabSz="762000">
              <a:lnSpc>
                <a:spcPct val="70000"/>
              </a:lnSpc>
            </a:pPr>
            <a:r>
              <a:rPr lang="en-US" b="0" dirty="0"/>
              <a:t>Cranmer et al.: 1999, </a:t>
            </a:r>
            <a:r>
              <a:rPr lang="en-US" b="0" dirty="0" err="1"/>
              <a:t>ApJ</a:t>
            </a:r>
            <a:r>
              <a:rPr lang="en-US" b="0" dirty="0"/>
              <a:t> 511, 481</a:t>
            </a:r>
          </a:p>
        </p:txBody>
      </p:sp>
      <p:pic>
        <p:nvPicPr>
          <p:cNvPr id="12" name="Picture 6" descr="emp_temps_soho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5006819" y="899392"/>
            <a:ext cx="2613181" cy="3063008"/>
          </a:xfrm>
          <a:prstGeom prst="rect">
            <a:avLst/>
          </a:prstGeom>
          <a:noFill/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267200" y="3865653"/>
            <a:ext cx="4432300" cy="7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45000"/>
              </a:spcBef>
              <a:buClr>
                <a:srgbClr val="FF9933"/>
              </a:buClr>
              <a:buSzPct val="115000"/>
            </a:pPr>
            <a:r>
              <a:rPr lang="en-US" sz="1400" i="0" dirty="0" smtClean="0"/>
              <a:t>In </a:t>
            </a:r>
            <a:r>
              <a:rPr lang="en-US" sz="1400" i="0" dirty="0"/>
              <a:t>coronal holes, heavy ions (e.g., O</a:t>
            </a:r>
            <a:r>
              <a:rPr lang="en-US" sz="1400" i="0" baseline="26000" dirty="0"/>
              <a:t>+5</a:t>
            </a:r>
            <a:r>
              <a:rPr lang="en-US" sz="1400" i="0" dirty="0"/>
              <a:t>) both flow </a:t>
            </a:r>
            <a:r>
              <a:rPr lang="en-US" sz="1400" b="1" i="0" dirty="0">
                <a:solidFill>
                  <a:srgbClr val="0000FF"/>
                </a:solidFill>
              </a:rPr>
              <a:t>faster</a:t>
            </a:r>
            <a:r>
              <a:rPr lang="en-US" sz="1400" i="0" dirty="0"/>
              <a:t> and are </a:t>
            </a:r>
            <a:r>
              <a:rPr lang="en-US" sz="1400" b="1" i="0" dirty="0">
                <a:solidFill>
                  <a:srgbClr val="0000FF"/>
                </a:solidFill>
              </a:rPr>
              <a:t>heated </a:t>
            </a:r>
            <a:r>
              <a:rPr lang="en-US" sz="1400" i="0" dirty="0"/>
              <a:t>hundreds of times more strongly than protons and electrons, and have </a:t>
            </a:r>
            <a:r>
              <a:rPr lang="en-US" sz="1400" b="1" i="0" dirty="0">
                <a:solidFill>
                  <a:srgbClr val="0000FF"/>
                </a:solidFill>
              </a:rPr>
              <a:t>anisotropic temperatures</a:t>
            </a:r>
            <a:r>
              <a:rPr lang="en-US" sz="1400" i="0" dirty="0" smtClean="0"/>
              <a:t>.</a:t>
            </a:r>
            <a:endParaRPr lang="en-US" sz="1400" i="0" dirty="0"/>
          </a:p>
        </p:txBody>
      </p:sp>
      <p:pic>
        <p:nvPicPr>
          <p:cNvPr id="14" name="Picture 19" descr="eqn_i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838567"/>
            <a:ext cx="2133600" cy="1028833"/>
          </a:xfrm>
          <a:prstGeom prst="rect">
            <a:avLst/>
          </a:prstGeom>
          <a:noFill/>
        </p:spPr>
      </p:pic>
      <p:grpSp>
        <p:nvGrpSpPr>
          <p:cNvPr id="15" name="Group 41"/>
          <p:cNvGrpSpPr>
            <a:grpSpLocks/>
          </p:cNvGrpSpPr>
          <p:nvPr/>
        </p:nvGrpSpPr>
        <p:grpSpPr bwMode="auto">
          <a:xfrm>
            <a:off x="6172200" y="4572000"/>
            <a:ext cx="2819400" cy="1600200"/>
            <a:chOff x="3064" y="1063"/>
            <a:chExt cx="2304" cy="1689"/>
          </a:xfrm>
        </p:grpSpPr>
        <p:sp>
          <p:nvSpPr>
            <p:cNvPr id="16" name="AutoShape 42"/>
            <p:cNvSpPr>
              <a:spLocks noChangeArrowheads="1"/>
            </p:cNvSpPr>
            <p:nvPr/>
          </p:nvSpPr>
          <p:spPr bwMode="auto">
            <a:xfrm>
              <a:off x="3112" y="1063"/>
              <a:ext cx="2256" cy="1689"/>
            </a:xfrm>
            <a:prstGeom prst="roundRect">
              <a:avLst>
                <a:gd name="adj" fmla="val 9014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43" descr="spiral_field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8" y="1127"/>
              <a:ext cx="882" cy="1040"/>
            </a:xfrm>
            <a:prstGeom prst="rect">
              <a:avLst/>
            </a:prstGeom>
            <a:noFill/>
          </p:spPr>
        </p:pic>
        <p:sp>
          <p:nvSpPr>
            <p:cNvPr id="18" name="Freeform 44"/>
            <p:cNvSpPr>
              <a:spLocks/>
            </p:cNvSpPr>
            <p:nvPr/>
          </p:nvSpPr>
          <p:spPr bwMode="auto">
            <a:xfrm>
              <a:off x="3840" y="1461"/>
              <a:ext cx="150" cy="122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50" y="0"/>
                </a:cxn>
                <a:cxn ang="0">
                  <a:pos x="94" y="122"/>
                </a:cxn>
              </a:cxnLst>
              <a:rect l="0" t="0" r="r" b="b"/>
              <a:pathLst>
                <a:path w="150" h="122">
                  <a:moveTo>
                    <a:pt x="0" y="24"/>
                  </a:moveTo>
                  <a:lnTo>
                    <a:pt x="150" y="0"/>
                  </a:lnTo>
                  <a:lnTo>
                    <a:pt x="94" y="122"/>
                  </a:lnTo>
                </a:path>
              </a:pathLst>
            </a:custGeom>
            <a:noFill/>
            <a:ln w="3492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45"/>
            <p:cNvSpPr txBox="1">
              <a:spLocks noChangeArrowheads="1"/>
            </p:cNvSpPr>
            <p:nvPr/>
          </p:nvSpPr>
          <p:spPr bwMode="auto">
            <a:xfrm>
              <a:off x="3064" y="2255"/>
              <a:ext cx="1056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i="0" dirty="0"/>
                <a:t>Alfven wave’s oscillating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 b="1" i="0" dirty="0"/>
                <a:t>E and B fields</a:t>
              </a:r>
              <a:endParaRPr lang="en-US" sz="1000" i="0" dirty="0"/>
            </a:p>
          </p:txBody>
        </p:sp>
        <p:sp>
          <p:nvSpPr>
            <p:cNvPr id="20" name="Text Box 46"/>
            <p:cNvSpPr txBox="1">
              <a:spLocks noChangeArrowheads="1"/>
            </p:cNvSpPr>
            <p:nvPr/>
          </p:nvSpPr>
          <p:spPr bwMode="auto">
            <a:xfrm>
              <a:off x="4216" y="2255"/>
              <a:ext cx="1152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000" b="1" i="0" dirty="0"/>
                <a:t>ion’s </a:t>
              </a:r>
              <a:r>
                <a:rPr lang="en-US" sz="1000" b="1" i="0" dirty="0" err="1"/>
                <a:t>Larmor</a:t>
              </a:r>
              <a:r>
                <a:rPr lang="en-US" sz="1000" b="1" i="0" dirty="0"/>
                <a:t> motion around radial B-field</a:t>
              </a:r>
            </a:p>
          </p:txBody>
        </p:sp>
        <p:sp>
          <p:nvSpPr>
            <p:cNvPr id="21" name="Line 47"/>
            <p:cNvSpPr>
              <a:spLocks noChangeShapeType="1"/>
            </p:cNvSpPr>
            <p:nvPr/>
          </p:nvSpPr>
          <p:spPr bwMode="auto">
            <a:xfrm flipV="1">
              <a:off x="4792" y="1223"/>
              <a:ext cx="0" cy="105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arrow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Picture 48" descr="spiral_simple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08" y="1111"/>
              <a:ext cx="882" cy="1040"/>
            </a:xfrm>
            <a:prstGeom prst="rect">
              <a:avLst/>
            </a:prstGeom>
            <a:noFill/>
          </p:spPr>
        </p:pic>
        <p:sp>
          <p:nvSpPr>
            <p:cNvPr id="23" name="Oval 49"/>
            <p:cNvSpPr>
              <a:spLocks noChangeArrowheads="1"/>
            </p:cNvSpPr>
            <p:nvPr/>
          </p:nvSpPr>
          <p:spPr bwMode="auto">
            <a:xfrm>
              <a:off x="5145" y="1119"/>
              <a:ext cx="85" cy="8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The Solar Interior is also new …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… but it’s another talk.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High-Frequency Waves in the Low Corona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 descr="Jess_Fig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41" y="2057400"/>
            <a:ext cx="3971059" cy="3200400"/>
          </a:xfrm>
          <a:prstGeom prst="rect">
            <a:avLst/>
          </a:prstGeom>
        </p:spPr>
      </p:pic>
      <p:pic>
        <p:nvPicPr>
          <p:cNvPr id="6" name="Picture 5" descr="Jess_Fig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052658"/>
            <a:ext cx="2971800" cy="3205142"/>
          </a:xfrm>
          <a:prstGeom prst="rect">
            <a:avLst/>
          </a:prstGeom>
        </p:spPr>
      </p:pic>
      <p:pic>
        <p:nvPicPr>
          <p:cNvPr id="7" name="Picture 21" descr="eunis_rocket_team"/>
          <p:cNvPicPr>
            <a:picLocks noChangeAspect="1" noChangeArrowheads="1"/>
          </p:cNvPicPr>
          <p:nvPr/>
        </p:nvPicPr>
        <p:blipFill>
          <a:blip r:embed="rId4" cstate="print"/>
          <a:srcRect l="11382" t="5756" r="8943" b="6950"/>
          <a:stretch>
            <a:fillRect/>
          </a:stretch>
        </p:blipFill>
        <p:spPr bwMode="auto">
          <a:xfrm>
            <a:off x="7506826" y="1066800"/>
            <a:ext cx="163717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5410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Observations from EUNIS 2006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5410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Jess et al. 2008, </a:t>
            </a:r>
            <a:r>
              <a:rPr lang="en-US" dirty="0" err="1" smtClean="0"/>
              <a:t>ApJ</a:t>
            </a:r>
            <a:r>
              <a:rPr lang="en-US" dirty="0" smtClean="0"/>
              <a:t> 682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8337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(or, Some Things You Can Do in 6 Minutes)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16002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Resonant transmission of fast magneto-acoustic body waves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Eruptive Events in 3D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/>
              <a:t>The Sun as seen with</a:t>
            </a:r>
            <a:br>
              <a:rPr lang="en-US"/>
            </a:br>
            <a:r>
              <a:rPr lang="en-US"/>
              <a:t>SOHO (MDI/EIT/LASCO), TRACE, and RHESSI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MULTIS~2.mpe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600200" y="12954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Extended </a:t>
            </a:r>
            <a:r>
              <a:rPr lang="en-US" dirty="0"/>
              <a:t>C</a:t>
            </a:r>
            <a:r>
              <a:rPr lang="en-US" dirty="0" smtClean="0"/>
              <a:t>orona and Solar </a:t>
            </a:r>
            <a:r>
              <a:rPr lang="en-US" dirty="0"/>
              <a:t>W</a:t>
            </a:r>
            <a:r>
              <a:rPr lang="en-US" dirty="0" smtClean="0"/>
              <a:t>ind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61539" name="Text Box 3"/>
          <p:cNvSpPr txBox="1">
            <a:spLocks noChangeArrowheads="1"/>
          </p:cNvSpPr>
          <p:nvPr/>
        </p:nvSpPr>
        <p:spPr bwMode="auto">
          <a:xfrm>
            <a:off x="1371600" y="849226"/>
            <a:ext cx="6553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defTabSz="762000"/>
            <a:r>
              <a:rPr lang="en-US" dirty="0"/>
              <a:t>    </a:t>
            </a:r>
            <a:r>
              <a:rPr lang="en-US" dirty="0" smtClean="0"/>
              <a:t>SOHO/LASCO   Large </a:t>
            </a:r>
            <a:r>
              <a:rPr lang="en-US" dirty="0"/>
              <a:t>Angle and Spectroscopic Coronagraph</a:t>
            </a:r>
          </a:p>
        </p:txBody>
      </p:sp>
      <p:pic>
        <p:nvPicPr>
          <p:cNvPr id="961543" name="Picture 7"/>
          <p:cNvPicPr>
            <a:picLocks noChangeAspect="1" noChangeArrowheads="1"/>
          </p:cNvPicPr>
          <p:nvPr/>
        </p:nvPicPr>
        <p:blipFill>
          <a:blip r:embed="rId4" cstate="print"/>
          <a:srcRect r="23215" b="4073"/>
          <a:stretch>
            <a:fillRect/>
          </a:stretch>
        </p:blipFill>
        <p:spPr bwMode="auto">
          <a:xfrm>
            <a:off x="304800" y="2362200"/>
            <a:ext cx="3276600" cy="3663950"/>
          </a:xfrm>
          <a:prstGeom prst="rect">
            <a:avLst/>
          </a:prstGeom>
          <a:noFill/>
        </p:spPr>
      </p:pic>
      <p:sp>
        <p:nvSpPr>
          <p:cNvPr id="961544" name="Text Box 8"/>
          <p:cNvSpPr txBox="1">
            <a:spLocks noChangeArrowheads="1"/>
          </p:cNvSpPr>
          <p:nvPr/>
        </p:nvSpPr>
        <p:spPr bwMode="auto">
          <a:xfrm>
            <a:off x="152400" y="1548182"/>
            <a:ext cx="3657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/>
            <a:r>
              <a:rPr lang="en-US" sz="1600" dirty="0"/>
              <a:t>Observe the corona from 2 - 32 Rs in white light with overlapping fields of view</a:t>
            </a:r>
          </a:p>
        </p:txBody>
      </p:sp>
      <p:pic>
        <p:nvPicPr>
          <p:cNvPr id="11" name="CELEB_~2.mpeg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10000" y="12954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EIT (</a:t>
            </a:r>
            <a:r>
              <a:rPr lang="en-US" dirty="0" err="1" smtClean="0"/>
              <a:t>Moreton</a:t>
            </a:r>
            <a:r>
              <a:rPr lang="en-US" dirty="0" smtClean="0"/>
              <a:t>) Waves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3" descr="eit025"/>
          <p:cNvPicPr>
            <a:picLocks noChangeAspect="1" noChangeArrowheads="1"/>
          </p:cNvPicPr>
          <p:nvPr/>
        </p:nvPicPr>
        <p:blipFill>
          <a:blip r:embed="rId3" cstate="print"/>
          <a:srcRect b="22891"/>
          <a:stretch>
            <a:fillRect/>
          </a:stretch>
        </p:blipFill>
        <p:spPr bwMode="auto">
          <a:xfrm>
            <a:off x="3505200" y="1349566"/>
            <a:ext cx="5486400" cy="1850834"/>
          </a:xfrm>
          <a:prstGeom prst="rect">
            <a:avLst/>
          </a:prstGeom>
          <a:noFill/>
        </p:spPr>
      </p:pic>
      <p:pic>
        <p:nvPicPr>
          <p:cNvPr id="8" name="Picture 4" descr="eit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181350"/>
            <a:ext cx="5486400" cy="2400300"/>
          </a:xfrm>
          <a:prstGeom prst="rect">
            <a:avLst/>
          </a:prstGeom>
          <a:noFill/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228600" y="914400"/>
            <a:ext cx="3276600" cy="2438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Speeds: 200 - 600 km/s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Deflected by 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Stop at CH boundaries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Usually associated with CMEs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Several hundred observed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 </a:t>
            </a:r>
            <a:r>
              <a:rPr lang="en-US" sz="1600" dirty="0" smtClean="0">
                <a:latin typeface="Arial" charset="0"/>
              </a:rPr>
              <a:t>f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-mode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Alfvén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shock (Uchida 1968, 1973)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Coronal seismology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moreton.mpg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7200" y="33528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Panoramic </a:t>
            </a:r>
            <a:r>
              <a:rPr lang="en-US" dirty="0" smtClean="0"/>
              <a:t>View from STEREO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81990" name="Picture 6" descr="STERE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225" y="1066800"/>
            <a:ext cx="5850287" cy="507365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1292225" y="1295400"/>
            <a:ext cx="5794375" cy="352425"/>
            <a:chOff x="1292225" y="1219200"/>
            <a:chExt cx="6364288" cy="809625"/>
          </a:xfrm>
        </p:grpSpPr>
        <p:sp>
          <p:nvSpPr>
            <p:cNvPr id="681991" name="Line 7"/>
            <p:cNvSpPr>
              <a:spLocks noChangeShapeType="1"/>
            </p:cNvSpPr>
            <p:nvPr/>
          </p:nvSpPr>
          <p:spPr bwMode="auto">
            <a:xfrm>
              <a:off x="1447800" y="1219200"/>
              <a:ext cx="61722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993" name="Text Box 9"/>
            <p:cNvSpPr txBox="1">
              <a:spLocks noChangeArrowheads="1"/>
            </p:cNvSpPr>
            <p:nvPr/>
          </p:nvSpPr>
          <p:spPr bwMode="auto">
            <a:xfrm>
              <a:off x="6931025" y="1443038"/>
              <a:ext cx="72548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   4º</a:t>
              </a:r>
            </a:p>
            <a:p>
              <a:r>
                <a:rPr lang="en-US">
                  <a:solidFill>
                    <a:srgbClr val="FFFF00"/>
                  </a:solidFill>
                </a:rPr>
                <a:t>15 Rs</a:t>
              </a:r>
            </a:p>
          </p:txBody>
        </p:sp>
        <p:sp>
          <p:nvSpPr>
            <p:cNvPr id="681994" name="Line 10"/>
            <p:cNvSpPr>
              <a:spLocks noChangeShapeType="1"/>
            </p:cNvSpPr>
            <p:nvPr/>
          </p:nvSpPr>
          <p:spPr bwMode="auto">
            <a:xfrm>
              <a:off x="7620000" y="1219200"/>
              <a:ext cx="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995" name="Line 11"/>
            <p:cNvSpPr>
              <a:spLocks noChangeShapeType="1"/>
            </p:cNvSpPr>
            <p:nvPr/>
          </p:nvSpPr>
          <p:spPr bwMode="auto">
            <a:xfrm>
              <a:off x="7239000" y="1219200"/>
              <a:ext cx="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996" name="Line 12"/>
            <p:cNvSpPr>
              <a:spLocks noChangeShapeType="1"/>
            </p:cNvSpPr>
            <p:nvPr/>
          </p:nvSpPr>
          <p:spPr bwMode="auto">
            <a:xfrm>
              <a:off x="5867400" y="1219200"/>
              <a:ext cx="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997" name="Text Box 13"/>
            <p:cNvSpPr txBox="1">
              <a:spLocks noChangeArrowheads="1"/>
            </p:cNvSpPr>
            <p:nvPr/>
          </p:nvSpPr>
          <p:spPr bwMode="auto">
            <a:xfrm>
              <a:off x="5562600" y="1447800"/>
              <a:ext cx="72548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  24</a:t>
              </a:r>
              <a:r>
                <a:rPr lang="en-US">
                  <a:solidFill>
                    <a:srgbClr val="FFFF00"/>
                  </a:solidFill>
                  <a:cs typeface="Arial" charset="0"/>
                </a:rPr>
                <a:t>º</a:t>
              </a:r>
            </a:p>
            <a:p>
              <a:r>
                <a:rPr lang="en-US">
                  <a:solidFill>
                    <a:srgbClr val="FFFF00"/>
                  </a:solidFill>
                </a:rPr>
                <a:t>96 Rs</a:t>
              </a:r>
            </a:p>
          </p:txBody>
        </p:sp>
        <p:sp>
          <p:nvSpPr>
            <p:cNvPr id="681998" name="Line 14"/>
            <p:cNvSpPr>
              <a:spLocks noChangeShapeType="1"/>
            </p:cNvSpPr>
            <p:nvPr/>
          </p:nvSpPr>
          <p:spPr bwMode="auto">
            <a:xfrm>
              <a:off x="3962400" y="1219200"/>
              <a:ext cx="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1999" name="Line 15"/>
            <p:cNvSpPr>
              <a:spLocks noChangeShapeType="1"/>
            </p:cNvSpPr>
            <p:nvPr/>
          </p:nvSpPr>
          <p:spPr bwMode="auto">
            <a:xfrm>
              <a:off x="1447800" y="1219200"/>
              <a:ext cx="0" cy="228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2000" name="Text Box 16"/>
            <p:cNvSpPr txBox="1">
              <a:spLocks noChangeArrowheads="1"/>
            </p:cNvSpPr>
            <p:nvPr/>
          </p:nvSpPr>
          <p:spPr bwMode="auto">
            <a:xfrm>
              <a:off x="3581400" y="1447800"/>
              <a:ext cx="8382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   65</a:t>
              </a:r>
              <a:r>
                <a:rPr lang="en-US">
                  <a:solidFill>
                    <a:srgbClr val="FFFF00"/>
                  </a:solidFill>
                  <a:cs typeface="Arial" charset="0"/>
                </a:rPr>
                <a:t>º</a:t>
              </a:r>
            </a:p>
            <a:p>
              <a:r>
                <a:rPr lang="en-US">
                  <a:solidFill>
                    <a:srgbClr val="FFFF00"/>
                  </a:solidFill>
                </a:rPr>
                <a:t>260 Rs</a:t>
              </a:r>
            </a:p>
          </p:txBody>
        </p:sp>
        <p:sp>
          <p:nvSpPr>
            <p:cNvPr id="682001" name="Text Box 17"/>
            <p:cNvSpPr txBox="1">
              <a:spLocks noChangeArrowheads="1"/>
            </p:cNvSpPr>
            <p:nvPr/>
          </p:nvSpPr>
          <p:spPr bwMode="auto">
            <a:xfrm>
              <a:off x="1292225" y="1443038"/>
              <a:ext cx="8382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90</a:t>
              </a:r>
              <a:r>
                <a:rPr lang="en-US" dirty="0">
                  <a:solidFill>
                    <a:srgbClr val="FFFF00"/>
                  </a:solidFill>
                  <a:cs typeface="Arial" charset="0"/>
                </a:rPr>
                <a:t>º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360 Rs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COR2, HI-1 and HI-2: February 9, 2007</a:t>
            </a:r>
            <a:br>
              <a:rPr lang="en-US" sz="2800" dirty="0"/>
            </a:br>
            <a:r>
              <a:rPr lang="en-US" sz="2800" dirty="0"/>
              <a:t>Running Differences and Median Filtering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20070209_cor2hi1hi2_v2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38250" y="1047750"/>
            <a:ext cx="6667500" cy="476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3D Structure of CMEs</a:t>
            </a:r>
          </a:p>
        </p:txBody>
      </p:sp>
      <p:sp>
        <p:nvSpPr>
          <p:cNvPr id="120217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2895600" cy="3886200"/>
          </a:xfrm>
        </p:spPr>
        <p:txBody>
          <a:bodyPr>
            <a:noAutofit/>
          </a:bodyPr>
          <a:lstStyle/>
          <a:p>
            <a:r>
              <a:rPr lang="en-US" sz="1600" b="0" dirty="0"/>
              <a:t>Polarization analysis of single-view LASCO images has resulted in the first 3D reconstructions of CMEs. </a:t>
            </a:r>
          </a:p>
          <a:p>
            <a:r>
              <a:rPr lang="en-US" sz="1600" b="0" dirty="0"/>
              <a:t>The scattering point’s distance from the plane-of-the-sky is determined by the ratio of the polarized-to-</a:t>
            </a:r>
            <a:r>
              <a:rPr lang="en-US" sz="1600" b="0" dirty="0" err="1"/>
              <a:t>unpolarized</a:t>
            </a:r>
            <a:r>
              <a:rPr lang="en-US" sz="1600" b="0" dirty="0"/>
              <a:t> electron scattered emission.</a:t>
            </a:r>
          </a:p>
          <a:p>
            <a:r>
              <a:rPr lang="en-US" sz="1600" b="0" dirty="0"/>
              <a:t>From the brightness ratio the 3D structure, position and velocity could be computed for several CMEs</a:t>
            </a:r>
          </a:p>
          <a:p>
            <a:r>
              <a:rPr lang="en-US" sz="1600" b="0" dirty="0"/>
              <a:t>The data suggest that halo-CMEs are expanding arcades of multiple loops from the Sun</a:t>
            </a:r>
          </a:p>
          <a:p>
            <a:endParaRPr lang="en-US" sz="1600" b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02180" name="Rectangle 4"/>
          <p:cNvSpPr>
            <a:spLocks noChangeArrowheads="1"/>
          </p:cNvSpPr>
          <p:nvPr/>
        </p:nvSpPr>
        <p:spPr bwMode="auto">
          <a:xfrm>
            <a:off x="8153400" y="12954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202181" name="Rectangle 5"/>
          <p:cNvSpPr>
            <a:spLocks noChangeArrowheads="1"/>
          </p:cNvSpPr>
          <p:nvPr/>
        </p:nvSpPr>
        <p:spPr bwMode="auto">
          <a:xfrm>
            <a:off x="2133600" y="6172200"/>
            <a:ext cx="914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202183" name="Text Box 7"/>
          <p:cNvSpPr txBox="1">
            <a:spLocks noChangeArrowheads="1"/>
          </p:cNvSpPr>
          <p:nvPr/>
        </p:nvSpPr>
        <p:spPr bwMode="auto">
          <a:xfrm>
            <a:off x="6553200" y="5486400"/>
            <a:ext cx="2514600" cy="3145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100000"/>
              <a:buFont typeface="Wingdings" pitchFamily="2" charset="2"/>
              <a:buNone/>
            </a:pPr>
            <a:r>
              <a:rPr lang="en-US" b="0" dirty="0">
                <a:latin typeface="Arial" charset="0"/>
              </a:rPr>
              <a:t>Moran &amp; </a:t>
            </a:r>
            <a:r>
              <a:rPr lang="en-US" b="0" dirty="0" smtClean="0">
                <a:latin typeface="Arial" charset="0"/>
              </a:rPr>
              <a:t>Davila  2004</a:t>
            </a:r>
            <a:endParaRPr lang="en-US" b="0" dirty="0">
              <a:latin typeface="Arial" charset="0"/>
            </a:endParaRPr>
          </a:p>
        </p:txBody>
      </p:sp>
      <p:pic>
        <p:nvPicPr>
          <p:cNvPr id="13" name="soho20040702.mp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86200" y="914400"/>
            <a:ext cx="5029200" cy="3771900"/>
          </a:xfrm>
          <a:prstGeom prst="rect">
            <a:avLst/>
          </a:prstGeom>
        </p:spPr>
      </p:pic>
      <p:pic>
        <p:nvPicPr>
          <p:cNvPr id="1202182" name="Picture 6" descr="TMcover1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375" y="4038600"/>
            <a:ext cx="2206625" cy="2209800"/>
          </a:xfrm>
          <a:prstGeom prst="rect">
            <a:avLst/>
          </a:prstGeom>
          <a:noFill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10200" y="5943600"/>
            <a:ext cx="2514600" cy="3145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100000"/>
              <a:buFont typeface="Wingdings" pitchFamily="2" charset="2"/>
              <a:buNone/>
            </a:pPr>
            <a:r>
              <a:rPr lang="en-US" dirty="0" smtClean="0">
                <a:latin typeface="Arial" charset="0"/>
              </a:rPr>
              <a:t>p</a:t>
            </a:r>
            <a:r>
              <a:rPr lang="en-US" b="0" dirty="0" smtClean="0">
                <a:latin typeface="Arial" charset="0"/>
              </a:rPr>
              <a:t>olarized brightness</a:t>
            </a:r>
            <a:endParaRPr lang="en-US" b="0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867400" y="4790826"/>
            <a:ext cx="2514600" cy="3145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SzPct val="100000"/>
              <a:buFont typeface="Wingdings" pitchFamily="2" charset="2"/>
              <a:buNone/>
            </a:pPr>
            <a:r>
              <a:rPr lang="en-US" dirty="0" smtClean="0">
                <a:latin typeface="Arial" charset="0"/>
              </a:rPr>
              <a:t>3D reconstruction</a:t>
            </a:r>
            <a:endParaRPr lang="en-US" b="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STEREO:  Coronal Stereoscopy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28600" y="3810000"/>
            <a:ext cx="449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/>
              <a:t>Geocentric Solar Ecliptic Coordinates</a:t>
            </a:r>
          </a:p>
          <a:p>
            <a:pPr algn="ctr" eaLnBrk="0" hangingPunct="0"/>
            <a:r>
              <a:rPr lang="en-US" sz="1600" i="1" dirty="0"/>
              <a:t>Fixed Earth-Sun </a:t>
            </a:r>
            <a:r>
              <a:rPr lang="en-US" sz="1600" i="1" dirty="0" smtClean="0"/>
              <a:t>Line  </a:t>
            </a:r>
            <a:r>
              <a:rPr lang="en-US" sz="1600" dirty="0" smtClean="0"/>
              <a:t>(Ecliptic </a:t>
            </a:r>
            <a:r>
              <a:rPr lang="en-US" sz="1600" dirty="0"/>
              <a:t>Plane Projection)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85800" y="838200"/>
            <a:ext cx="2867025" cy="2971800"/>
            <a:chOff x="939403" y="838200"/>
            <a:chExt cx="2638425" cy="2757487"/>
          </a:xfrm>
        </p:grpSpPr>
        <p:pic>
          <p:nvPicPr>
            <p:cNvPr id="7" name="Picture 2" descr="rotplot"/>
            <p:cNvPicPr>
              <a:picLocks noChangeAspect="1" noChangeArrowheads="1"/>
            </p:cNvPicPr>
            <p:nvPr/>
          </p:nvPicPr>
          <p:blipFill>
            <a:blip r:embed="rId2" cstate="print"/>
            <a:srcRect l="27321" t="4794" r="23720" b="7330"/>
            <a:stretch>
              <a:fillRect/>
            </a:stretch>
          </p:blipFill>
          <p:spPr bwMode="auto">
            <a:xfrm>
              <a:off x="1290638" y="954881"/>
              <a:ext cx="1958578" cy="2640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396603" y="1966912"/>
              <a:ext cx="375047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Sun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121819" y="2081212"/>
              <a:ext cx="45600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Earth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0" name="AutoShape 9"/>
            <p:cNvSpPr>
              <a:spLocks noChangeAspect="1" noChangeArrowheads="1"/>
            </p:cNvSpPr>
            <p:nvPr/>
          </p:nvSpPr>
          <p:spPr bwMode="auto">
            <a:xfrm>
              <a:off x="1739503" y="2082403"/>
              <a:ext cx="226219" cy="226219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939403" y="1223962"/>
              <a:ext cx="1306116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Ahead @ +22</a:t>
              </a:r>
              <a:r>
                <a:rPr lang="en-US" sz="1400">
                  <a:sym typeface="Symbol" pitchFamily="18" charset="2"/>
                </a:rPr>
                <a:t>/year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053703" y="2767012"/>
              <a:ext cx="130254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Behind @ -22</a:t>
              </a:r>
              <a:r>
                <a:rPr lang="en-US" sz="1400">
                  <a:sym typeface="Symbol" pitchFamily="18" charset="2"/>
                </a:rPr>
                <a:t>/year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978944" y="1646635"/>
              <a:ext cx="39647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 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2739628" y="1268016"/>
              <a:ext cx="39647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 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408634" y="973931"/>
              <a:ext cx="39647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 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1952625" y="838200"/>
              <a:ext cx="39647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 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614613" y="2516981"/>
              <a:ext cx="35956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2340769" y="2899172"/>
              <a:ext cx="35956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2yr.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894284" y="3112294"/>
              <a:ext cx="39647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3 yr.</a:t>
              </a:r>
              <a:endParaRPr lang="en-US" sz="1400">
                <a:latin typeface="Times New Roman" pitchFamily="18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1403747" y="3165872"/>
              <a:ext cx="396479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4 yr.</a:t>
              </a:r>
              <a:endParaRPr lang="en-US" sz="1400">
                <a:latin typeface="Times New Roman" pitchFamily="18" charset="0"/>
              </a:endParaRPr>
            </a:p>
          </p:txBody>
        </p:sp>
      </p:grp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20281" y="4660075"/>
            <a:ext cx="3189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(a) Solar-rotation </a:t>
            </a:r>
            <a:r>
              <a:rPr lang="en-US" dirty="0" err="1"/>
              <a:t>stereosocopy</a:t>
            </a:r>
            <a:r>
              <a:rPr lang="en-US" dirty="0"/>
              <a:t>  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09600" y="5105400"/>
            <a:ext cx="340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dirty="0"/>
              <a:t>Parallax measurement</a:t>
            </a:r>
          </a:p>
          <a:p>
            <a:r>
              <a:rPr lang="en-US" dirty="0"/>
              <a:t> as a function of time (&gt;1 day)</a:t>
            </a:r>
          </a:p>
          <a:p>
            <a:r>
              <a:rPr lang="en-US" dirty="0"/>
              <a:t>-requires quasi-stationary loops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695825" y="5105400"/>
            <a:ext cx="3686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BD5"/>
                </a:solidFill>
              </a:rPr>
              <a:t>-</a:t>
            </a:r>
            <a:r>
              <a:rPr lang="en-US" dirty="0"/>
              <a:t>Parallax measurements </a:t>
            </a:r>
          </a:p>
          <a:p>
            <a:r>
              <a:rPr lang="en-US" dirty="0"/>
              <a:t> simultaneously from 2 spacecraft </a:t>
            </a:r>
          </a:p>
          <a:p>
            <a:r>
              <a:rPr lang="en-US" dirty="0"/>
              <a:t> images at different positions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658496" y="4659868"/>
            <a:ext cx="319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b) Two-spacecraft stereoscopy</a:t>
            </a:r>
          </a:p>
        </p:txBody>
      </p:sp>
      <p:pic>
        <p:nvPicPr>
          <p:cNvPr id="42" name="Picture 2" descr="cme20071116geome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939" y="1143000"/>
            <a:ext cx="420506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 descr="SphSect_rec_NSO_R1.6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838200"/>
          </a:xfrm>
        </p:spPr>
        <p:txBody>
          <a:bodyPr/>
          <a:lstStyle/>
          <a:p>
            <a:r>
              <a:rPr lang="en-US" sz="1800"/>
              <a:t>      </a:t>
            </a:r>
            <a:r>
              <a:rPr lang="en-US" sz="3200"/>
              <a:t>Solar Rotation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90162" name="Picture 18" descr="rotation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4400"/>
            <a:ext cx="6096000" cy="4564530"/>
          </a:xfrm>
          <a:prstGeom prst="rect">
            <a:avLst/>
          </a:prstGeom>
          <a:noFill/>
        </p:spPr>
      </p:pic>
      <p:sp>
        <p:nvSpPr>
          <p:cNvPr id="390163" name="Rectangle 19"/>
          <p:cNvSpPr>
            <a:spLocks noChangeArrowheads="1"/>
          </p:cNvSpPr>
          <p:nvPr/>
        </p:nvSpPr>
        <p:spPr bwMode="auto">
          <a:xfrm>
            <a:off x="4876800" y="5649826"/>
            <a:ext cx="3352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defTabSz="762000"/>
            <a:r>
              <a:rPr lang="en-US" b="0" dirty="0" err="1"/>
              <a:t>Schou</a:t>
            </a:r>
            <a:r>
              <a:rPr lang="en-US" b="0" dirty="0"/>
              <a:t> et al.: 1998, </a:t>
            </a:r>
            <a:r>
              <a:rPr lang="en-US" b="0" dirty="0" err="1"/>
              <a:t>ApJ</a:t>
            </a:r>
            <a:r>
              <a:rPr lang="en-US" b="0" dirty="0"/>
              <a:t> 505, 390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 descr="SphSect_rec_NSO_R1.8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 descr="SphSect_rec_NSO_R2.0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68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Stereoscopy from COR1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2400" y="579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Kramar</a:t>
            </a:r>
            <a:r>
              <a:rPr lang="en-US" dirty="0" smtClean="0"/>
              <a:t> &amp; Davila 2010</a:t>
            </a:r>
            <a:endParaRPr lang="en-US" dirty="0"/>
          </a:p>
        </p:txBody>
      </p:sp>
      <p:pic>
        <p:nvPicPr>
          <p:cNvPr id="7" name="Picture 6" descr="SphSect_rec_NSO_R2.2sqrt1_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54825"/>
            <a:ext cx="7315200" cy="4348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Tachocline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8" descr="tachocline_osc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358" y="1168400"/>
            <a:ext cx="5689042" cy="4013200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295400"/>
            <a:ext cx="2667000" cy="419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</a:rPr>
              <a:t>Quasiperiodic changes in the rotational shear near the “tachocline” – the interface between differentially and uniformly rotating layers of the Sun.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</a:rPr>
              <a:t>P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  <a:sym typeface="Symbol" pitchFamily="18" charset="2"/>
              </a:rPr>
              <a:t>15-16 months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Variations anti-correlated at 0.72 and 0.63 R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  <a:sym typeface="Wingdings 2" pitchFamily="18" charset="2"/>
              </a:rPr>
              <a:t>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  <a:sym typeface="Symbol" pitchFamily="18" charset="2"/>
              </a:rPr>
              <a:t>Amplitude  6 nHz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  <a:sym typeface="Symbol" pitchFamily="18" charset="2"/>
              </a:rPr>
              <a:t>significant fraction of the 30 nHz difference in  with radius across the tachocline)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Times New Roman" pitchFamily="18" charset="0"/>
                <a:sym typeface="Symbol" pitchFamily="18" charset="2"/>
              </a:rPr>
              <a:t>Reduced during solar max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05200" y="5753827"/>
            <a:ext cx="4495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/>
            <a:r>
              <a:rPr lang="en-US" b="0" dirty="0">
                <a:latin typeface="Arial" charset="0"/>
              </a:rPr>
              <a:t>Howe et al.: 2000, Science 287, 2456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29175" y="5334000"/>
            <a:ext cx="18764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defTabSz="762000"/>
            <a:r>
              <a:rPr lang="en-US" sz="1600" dirty="0">
                <a:solidFill>
                  <a:schemeClr val="tx1"/>
                </a:solidFill>
                <a:sym typeface="Monotype Sorts" pitchFamily="2" charset="2"/>
              </a:rPr>
              <a:t> </a:t>
            </a:r>
            <a:r>
              <a:rPr lang="en-US" sz="1600" dirty="0">
                <a:solidFill>
                  <a:schemeClr val="tx1"/>
                </a:solidFill>
              </a:rPr>
              <a:t>GONG</a:t>
            </a:r>
            <a:r>
              <a:rPr lang="en-US" sz="1600" dirty="0"/>
              <a:t>    </a:t>
            </a:r>
            <a:r>
              <a:rPr lang="en-US" sz="1600" dirty="0">
                <a:solidFill>
                  <a:schemeClr val="hlink"/>
                </a:solidFill>
                <a:sym typeface="Monotype Sorts" pitchFamily="2" charset="2"/>
              </a:rPr>
              <a:t></a:t>
            </a:r>
            <a:r>
              <a:rPr lang="en-US" sz="1600" dirty="0">
                <a:solidFill>
                  <a:schemeClr val="hlink"/>
                </a:solidFill>
              </a:rPr>
              <a:t>MDI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Magnetic Topology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and Reconnection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Reconnection cartoons circa 1960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6" name="Picture 5" descr="Sweet_carto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2593181" cy="2514600"/>
          </a:xfrm>
          <a:prstGeom prst="rect">
            <a:avLst/>
          </a:prstGeom>
        </p:spPr>
      </p:pic>
      <p:pic>
        <p:nvPicPr>
          <p:cNvPr id="7" name="Picture 6" descr="Gold-Hoyle_carto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7274" y="1066800"/>
            <a:ext cx="3418326" cy="1676400"/>
          </a:xfrm>
          <a:prstGeom prst="rect">
            <a:avLst/>
          </a:prstGeom>
        </p:spPr>
      </p:pic>
      <p:pic>
        <p:nvPicPr>
          <p:cNvPr id="8" name="Picture 7" descr="Sturrock_carto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926977"/>
            <a:ext cx="3657600" cy="2635623"/>
          </a:xfrm>
          <a:prstGeom prst="rect">
            <a:avLst/>
          </a:prstGeom>
        </p:spPr>
      </p:pic>
      <p:pic>
        <p:nvPicPr>
          <p:cNvPr id="9" name="Picture 8" descr="Canfield-Reardon_carto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633" y="2285999"/>
            <a:ext cx="1975767" cy="2929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5600" y="106680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Gold, T., and Hoyle, F., Mon. Not. R. astron. Soc, 120, 89 (1961)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5334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Tether cutting – Moore and </a:t>
            </a:r>
            <a:r>
              <a:rPr lang="en-US" sz="1400" dirty="0" err="1" smtClean="0"/>
              <a:t>Roumeliotis</a:t>
            </a:r>
            <a:r>
              <a:rPr lang="en-US" sz="1400" dirty="0" smtClean="0"/>
              <a:t> 1992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733800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Sweet, P. A., "The neutral point theory of solar flares," in </a:t>
            </a:r>
            <a:r>
              <a:rPr lang="en-US" sz="1400" i="1" dirty="0" smtClean="0"/>
              <a:t>Electromagnetic Phenomena in </a:t>
            </a:r>
            <a:r>
              <a:rPr lang="en-US" sz="1400" i="1" dirty="0" err="1" smtClean="0"/>
              <a:t>Cosmical</a:t>
            </a:r>
            <a:r>
              <a:rPr lang="en-US" sz="1400" i="1" dirty="0" smtClean="0"/>
              <a:t> Physics,</a:t>
            </a:r>
            <a:r>
              <a:rPr lang="en-US" sz="1400" dirty="0" smtClean="0"/>
              <a:t> IAU </a:t>
            </a:r>
            <a:r>
              <a:rPr lang="en-US" sz="1400" dirty="0" err="1" smtClean="0"/>
              <a:t>Symp</a:t>
            </a:r>
            <a:r>
              <a:rPr lang="en-US" sz="1400" dirty="0" smtClean="0"/>
              <a:t>. 6, p. 123 (1958).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0" y="56489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Sturrock</a:t>
            </a:r>
            <a:r>
              <a:rPr lang="en-US" sz="1400" dirty="0" smtClean="0"/>
              <a:t>, P. A., "A model for the high-energy phase of solar flares," Nature 211, 695 (1966).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Reconnection cartoons +40 yr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 descr="Freedman-Kaufmann_carto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52600"/>
            <a:ext cx="4648200" cy="3008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876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Freedman, R.A., and Kaufmann, W. J., III, </a:t>
            </a:r>
            <a:r>
              <a:rPr lang="en-US" sz="1400" i="1" dirty="0" smtClean="0"/>
              <a:t>Universe, 8th edition</a:t>
            </a:r>
            <a:r>
              <a:rPr lang="en-US" sz="1400" dirty="0" smtClean="0"/>
              <a:t>, W.H. Freeman, 2008.</a:t>
            </a:r>
            <a:endParaRPr lang="en-US" sz="1400" dirty="0"/>
          </a:p>
        </p:txBody>
      </p:sp>
      <p:pic>
        <p:nvPicPr>
          <p:cNvPr id="7" name="Picture 6" descr="McKenzie_CSHKP_carto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743" y="1371600"/>
            <a:ext cx="3537857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52578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McKenzie, D. E., "Signatures of reconnection in eruptive flares," </a:t>
            </a:r>
            <a:r>
              <a:rPr lang="en-US" sz="1400" i="1" dirty="0" err="1" smtClean="0"/>
              <a:t>Yohkoh</a:t>
            </a:r>
            <a:r>
              <a:rPr lang="en-US" sz="1400" i="1" dirty="0" smtClean="0"/>
              <a:t> 10th anniversary meeting,</a:t>
            </a:r>
            <a:r>
              <a:rPr lang="en-US" sz="1400" dirty="0" smtClean="0"/>
              <a:t> COSPAR Colloquia Series, p. 155 (2002).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13524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Cartoon Student Edition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97149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Cartoon Professional Edition*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600069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* Costs extra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Breakout:  Interacting Flux Systems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 descr="f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141" y="1447800"/>
            <a:ext cx="3445459" cy="2626157"/>
          </a:xfrm>
          <a:prstGeom prst="rect">
            <a:avLst/>
          </a:prstGeom>
        </p:spPr>
      </p:pic>
      <p:pic>
        <p:nvPicPr>
          <p:cNvPr id="6" name="Picture 5" descr="f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47800"/>
            <a:ext cx="3445459" cy="2626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3721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Antiochos 1998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1910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Dipolar region in a background </a:t>
            </a:r>
            <a:r>
              <a:rPr lang="en-US" dirty="0" err="1" smtClean="0"/>
              <a:t>bipole</a:t>
            </a:r>
            <a:r>
              <a:rPr lang="en-US" dirty="0" smtClean="0"/>
              <a:t>:  core field flux (green) can reconnect if sheared but can’t erupt.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41910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Quadrupolar</a:t>
            </a:r>
            <a:r>
              <a:rPr lang="en-US" dirty="0" smtClean="0"/>
              <a:t> region in a background </a:t>
            </a:r>
            <a:r>
              <a:rPr lang="en-US" dirty="0" err="1" smtClean="0"/>
              <a:t>bipole</a:t>
            </a:r>
            <a:r>
              <a:rPr lang="en-US" dirty="0" smtClean="0"/>
              <a:t>:  core field flux can erupt because high-level reconnection can release confining flux.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914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Topological Confinement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3734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theorems:  </a:t>
            </a:r>
            <a:r>
              <a:rPr lang="en-US" dirty="0" err="1" smtClean="0"/>
              <a:t>Aly</a:t>
            </a:r>
            <a:r>
              <a:rPr lang="en-US" dirty="0" smtClean="0"/>
              <a:t> 1991, </a:t>
            </a:r>
            <a:r>
              <a:rPr lang="en-US" dirty="0" err="1" smtClean="0"/>
              <a:t>Sturrock</a:t>
            </a:r>
            <a:r>
              <a:rPr lang="en-US" dirty="0" smtClean="0"/>
              <a:t> 1991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9144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Magnetic Breakout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field:  Topological Zoology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 descr="Longcope_figure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4760103" cy="2590800"/>
          </a:xfrm>
          <a:prstGeom prst="rect">
            <a:avLst/>
          </a:prstGeom>
        </p:spPr>
      </p:pic>
      <p:pic>
        <p:nvPicPr>
          <p:cNvPr id="6" name="Picture 5" descr="Longcope_figure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990600"/>
            <a:ext cx="2859358" cy="3532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4278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Longcope</a:t>
            </a:r>
            <a:r>
              <a:rPr lang="en-US" dirty="0" smtClean="0"/>
              <a:t> 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667071"/>
            <a:ext cx="3048000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more degrees of freedom available to instability and reconnection in 3D than in 2D</a:t>
            </a:r>
            <a:r>
              <a:rPr lang="en-US" dirty="0" smtClean="0">
                <a:solidFill>
                  <a:schemeClr val="tx2"/>
                </a:solidFill>
              </a:rPr>
              <a:t>:     </a:t>
            </a:r>
            <a:r>
              <a:rPr lang="en-US" b="1" dirty="0" smtClean="0">
                <a:solidFill>
                  <a:schemeClr val="tx2"/>
                </a:solidFill>
              </a:rPr>
              <a:t>3 &gt;&gt; 1.5 x 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657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null points, potential and non-potential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32428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Separator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4038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Null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4267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Spine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4648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Sweet </a:t>
            </a:r>
            <a:r>
              <a:rPr lang="en-US" dirty="0" err="1" smtClean="0"/>
              <a:t>redux</a:t>
            </a:r>
            <a:r>
              <a:rPr lang="en-US" dirty="0" smtClean="0"/>
              <a:t>:  four interacting flux domains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7000" y="3429000"/>
            <a:ext cx="533400" cy="3048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248400" y="4038600"/>
            <a:ext cx="609600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705600" y="4114800"/>
            <a:ext cx="3810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Breakout:  MHD Models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bkout-2D-far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1"/>
            <a:ext cx="4419600" cy="4091584"/>
          </a:xfrm>
          <a:prstGeom prst="rect">
            <a:avLst/>
          </a:prstGeom>
        </p:spPr>
      </p:pic>
      <p:pic>
        <p:nvPicPr>
          <p:cNvPr id="8" name="3d-eruption-timestamped.avi">
            <a:hlinkClick r:id="" action="ppaction://media"/>
          </p:cNvPr>
          <p:cNvPicPr/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19637" y="1219200"/>
            <a:ext cx="4195763" cy="40624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590800" y="5726112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Török</a:t>
            </a:r>
            <a:r>
              <a:rPr lang="en-US" dirty="0" smtClean="0"/>
              <a:t> &amp; </a:t>
            </a:r>
            <a:r>
              <a:rPr lang="en-US" dirty="0" err="1" smtClean="0"/>
              <a:t>Kliem</a:t>
            </a:r>
            <a:r>
              <a:rPr lang="en-US" dirty="0" smtClean="0"/>
              <a:t> 2005</a:t>
            </a:r>
            <a:endParaRPr lang="en-US" dirty="0"/>
          </a:p>
        </p:txBody>
      </p:sp>
      <p:pic>
        <p:nvPicPr>
          <p:cNvPr id="4" name="Picture 3" descr="rot1_flb12_FRfoot_az=0_ax=90_11fram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447800"/>
            <a:ext cx="4114800" cy="41148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MHD simulation:  </a:t>
            </a:r>
            <a:br>
              <a:rPr lang="en-US" dirty="0" smtClean="0"/>
            </a:br>
            <a:r>
              <a:rPr lang="en-US" dirty="0" smtClean="0"/>
              <a:t>Eruption of a kink-unstable flux rope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 course, it’s more complicated than that.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0" y="5715000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1600" dirty="0" smtClean="0"/>
              <a:t>SOHO/MDI </a:t>
            </a:r>
            <a:r>
              <a:rPr lang="en-US" sz="1600" dirty="0" err="1" smtClean="0"/>
              <a:t>Magnetogram</a:t>
            </a:r>
            <a:endParaRPr lang="en-US" sz="1600" dirty="0" smtClean="0"/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1600" dirty="0" smtClean="0">
                <a:cs typeface="Tahoma" pitchFamily="34" charset="0"/>
              </a:rPr>
              <a:t>with MLSO H-alpha overlay</a:t>
            </a:r>
            <a:endParaRPr lang="en-US" sz="1600" dirty="0">
              <a:cs typeface="Tahom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0" y="3581400"/>
            <a:ext cx="3832610" cy="2477695"/>
            <a:chOff x="304800" y="2856305"/>
            <a:chExt cx="3832610" cy="2477695"/>
          </a:xfrm>
        </p:grpSpPr>
        <p:pic>
          <p:nvPicPr>
            <p:cNvPr id="7" name="Picture 2" descr="K:\My Doc\Solar\working\data\erupting_fils\jpegs_cfr\2002-07-22_080300_mdi_c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856305"/>
              <a:ext cx="3832610" cy="2477695"/>
            </a:xfrm>
            <a:prstGeom prst="rect">
              <a:avLst/>
            </a:prstGeom>
            <a:noFill/>
          </p:spPr>
        </p:pic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2819400" y="3505200"/>
              <a:ext cx="914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Eruption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initiation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" name="AutoShape 35"/>
            <p:cNvSpPr>
              <a:spLocks noChangeArrowheads="1"/>
            </p:cNvSpPr>
            <p:nvPr/>
          </p:nvSpPr>
          <p:spPr bwMode="auto">
            <a:xfrm rot="17259821">
              <a:off x="2925089" y="4091802"/>
              <a:ext cx="550620" cy="162948"/>
            </a:xfrm>
            <a:prstGeom prst="rightArrow">
              <a:avLst>
                <a:gd name="adj1" fmla="val 50000"/>
                <a:gd name="adj2" fmla="val 5060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381000" y="4572000"/>
              <a:ext cx="1676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Small-scale flux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cancellation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AutoShape 35"/>
            <p:cNvSpPr>
              <a:spLocks noChangeArrowheads="1"/>
            </p:cNvSpPr>
            <p:nvPr/>
          </p:nvSpPr>
          <p:spPr bwMode="auto">
            <a:xfrm rot="16942070">
              <a:off x="1191082" y="4406741"/>
              <a:ext cx="236322" cy="132543"/>
            </a:xfrm>
            <a:prstGeom prst="rightArrow">
              <a:avLst>
                <a:gd name="adj1" fmla="val 50000"/>
                <a:gd name="adj2" fmla="val 5060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13" name="AutoShape 35"/>
            <p:cNvSpPr>
              <a:spLocks noChangeArrowheads="1"/>
            </p:cNvSpPr>
            <p:nvPr/>
          </p:nvSpPr>
          <p:spPr bwMode="auto">
            <a:xfrm rot="18099386">
              <a:off x="1876881" y="4559141"/>
              <a:ext cx="236322" cy="132543"/>
            </a:xfrm>
            <a:prstGeom prst="rightArrow">
              <a:avLst>
                <a:gd name="adj1" fmla="val 50000"/>
                <a:gd name="adj2" fmla="val 5060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  <p:sp>
          <p:nvSpPr>
            <p:cNvPr id="14" name="AutoShape 35"/>
            <p:cNvSpPr>
              <a:spLocks noChangeArrowheads="1"/>
            </p:cNvSpPr>
            <p:nvPr/>
          </p:nvSpPr>
          <p:spPr bwMode="auto">
            <a:xfrm rot="16942070">
              <a:off x="1572082" y="4330542"/>
              <a:ext cx="236322" cy="132543"/>
            </a:xfrm>
            <a:prstGeom prst="rightArrow">
              <a:avLst>
                <a:gd name="adj1" fmla="val 50000"/>
                <a:gd name="adj2" fmla="val 5060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1535" t="2707" r="1874" b="5241"/>
          <a:stretch>
            <a:fillRect/>
          </a:stretch>
        </p:blipFill>
        <p:spPr bwMode="auto">
          <a:xfrm>
            <a:off x="595006" y="838201"/>
            <a:ext cx="2529194" cy="251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533"/>
          <a:stretch>
            <a:fillRect/>
          </a:stretch>
        </p:blipFill>
        <p:spPr bwMode="auto">
          <a:xfrm>
            <a:off x="3505200" y="914400"/>
            <a:ext cx="3048000" cy="241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705600" y="1447800"/>
            <a:ext cx="2286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1600" dirty="0" smtClean="0"/>
              <a:t>L:   Martin et al. 1992</a:t>
            </a:r>
          </a:p>
          <a:p>
            <a:pPr marL="228600" indent="-2286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1600" dirty="0" smtClean="0"/>
              <a:t>R:  Swedish Solar Telescope</a:t>
            </a:r>
            <a:br>
              <a:rPr lang="en-US" sz="1600" dirty="0" smtClean="0"/>
            </a:br>
            <a:r>
              <a:rPr lang="en-US" sz="1600" dirty="0" smtClean="0"/>
              <a:t>(Lin et al. 2005)</a:t>
            </a:r>
            <a:endParaRPr lang="en-US" sz="1600" dirty="0">
              <a:cs typeface="Tahoma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343400" y="3581400"/>
            <a:ext cx="449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5000"/>
              <a:buFont typeface="Arial" pitchFamily="34" charset="0"/>
              <a:buChar char="•"/>
              <a:defRPr/>
            </a:pPr>
            <a:r>
              <a:rPr lang="en-US" dirty="0" smtClean="0"/>
              <a:t>Prominences have </a:t>
            </a:r>
            <a:r>
              <a:rPr lang="en-US" dirty="0" err="1" smtClean="0"/>
              <a:t>helicity</a:t>
            </a:r>
            <a:r>
              <a:rPr lang="en-US" dirty="0" smtClean="0"/>
              <a:t> (dextral or </a:t>
            </a:r>
            <a:r>
              <a:rPr lang="en-US" dirty="0" err="1" smtClean="0"/>
              <a:t>sinistral</a:t>
            </a:r>
            <a:r>
              <a:rPr lang="en-US" dirty="0" smtClean="0"/>
              <a:t>)</a:t>
            </a:r>
          </a:p>
          <a:p>
            <a:pPr marL="228600" indent="-2286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5000"/>
              <a:buFont typeface="Arial" pitchFamily="34" charset="0"/>
              <a:buChar char="•"/>
              <a:defRPr/>
            </a:pPr>
            <a:r>
              <a:rPr lang="en-US" dirty="0" smtClean="0">
                <a:cs typeface="Tahoma" pitchFamily="34" charset="0"/>
              </a:rPr>
              <a:t>Prominences have legs or “barbs” that terminate in parasitic or cancelling small-scale magnetic flux.</a:t>
            </a:r>
          </a:p>
          <a:p>
            <a:pPr marL="228600" indent="-2286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65000"/>
              <a:buFont typeface="Arial" pitchFamily="34" charset="0"/>
              <a:buChar char="•"/>
              <a:defRPr/>
            </a:pPr>
            <a:r>
              <a:rPr lang="en-US" dirty="0" smtClean="0">
                <a:cs typeface="Tahoma" pitchFamily="34" charset="0"/>
              </a:rPr>
              <a:t>Such cancellation is often associated with prominence eruption, but not in a simple way (Kilper 2010).</a:t>
            </a:r>
            <a:endParaRPr lang="en-US" dirty="0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914400" y="4495800"/>
            <a:ext cx="7924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On 6 June 2007, a quiescent polar crown prominence erupted over the northwest limb, and was observed at 304 Å by both STEREO spacecraft.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The angular separation was 11°.6.</a:t>
            </a: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By triangulating small filamentary features in the prominence, the time-dependent 3D structure can be derived. 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286000" y="4143375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Ahead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410200" y="4143375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Behind</a:t>
            </a:r>
          </a:p>
        </p:txBody>
      </p:sp>
      <p:pic>
        <p:nvPicPr>
          <p:cNvPr id="6" name="stereo_movie2.mp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990600"/>
            <a:ext cx="6324600" cy="31623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STEREO:  More Than a Gimmick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38400" y="51054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So what?</a:t>
            </a: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behindview.mp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01240" y="990600"/>
            <a:ext cx="4632960" cy="39014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seen from STEREO-Behind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56504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Thompson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Users\hill\Pictures\My Pictures\fhwork\torsOsc.jpg"/>
          <p:cNvPicPr>
            <a:picLocks noChangeAspect="1" noChangeArrowheads="1"/>
          </p:cNvPicPr>
          <p:nvPr/>
        </p:nvPicPr>
        <p:blipFill>
          <a:blip r:embed="rId2" cstate="print"/>
          <a:srcRect t="7239"/>
          <a:stretch>
            <a:fillRect/>
          </a:stretch>
        </p:blipFill>
        <p:spPr bwMode="auto">
          <a:xfrm>
            <a:off x="1447800" y="1066800"/>
            <a:ext cx="6048375" cy="404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990600" y="5105400"/>
            <a:ext cx="7143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Slow migration of flow towards equator coincided with extended minimum. Predicted that when flow reached </a:t>
            </a:r>
            <a:r>
              <a:rPr lang="en-US" dirty="0">
                <a:latin typeface="Calibri" pitchFamily="34" charset="0"/>
                <a:sym typeface="Symbol" pitchFamily="18" charset="2"/>
              </a:rPr>
              <a:t>22°, then solar activity would increase. It did.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953000" y="5802312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(R. Howe)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latin typeface="+mj-lt"/>
                <a:ea typeface="+mj-ea"/>
                <a:cs typeface="+mj-cs"/>
              </a:rPr>
              <a:t>Torsional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 Oscillations and the Solar Cycle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304800" y="1295400"/>
            <a:ext cx="28194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The prominence structure is more compact when seen from above, i.e. a vertical sheet.</a:t>
            </a:r>
          </a:p>
          <a:p>
            <a:pPr marL="228600" indent="-228600"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The prominence spine rotates counter-clockwise as it erupts.</a:t>
            </a:r>
          </a:p>
          <a:p>
            <a:pPr marL="228600" indent="-228600">
              <a:spcBef>
                <a:spcPts val="12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The northern end of the prominence disappears before the eruption is complete.</a:t>
            </a:r>
          </a:p>
        </p:txBody>
      </p:sp>
      <p:pic>
        <p:nvPicPr>
          <p:cNvPr id="5" name="frontview.mp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6600" y="1127760"/>
            <a:ext cx="4632960" cy="390144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Seen from Directly Above the CME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191000" y="5105400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/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</a:rPr>
              <a:t>That’s what!</a:t>
            </a:r>
            <a:endParaRPr lang="en-US" sz="24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56504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Thompson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Solar Flares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Another topic unto itself …</a:t>
            </a:r>
          </a:p>
          <a:p>
            <a:r>
              <a:rPr lang="en-US" dirty="0" smtClean="0"/>
              <a:t>… just a taste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 used to think H</a:t>
            </a:r>
            <a:r>
              <a:rPr lang="el-GR" sz="3200" dirty="0" smtClean="0"/>
              <a:t>α</a:t>
            </a:r>
            <a:r>
              <a:rPr lang="en-US" sz="3200" dirty="0" smtClean="0"/>
              <a:t> flares were complicated.</a:t>
            </a:r>
            <a:endParaRPr lang="en-US" sz="3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8" name="TRACE_~2.mpe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2600" y="5867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TRACE 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" y="914400"/>
            <a:ext cx="5062538" cy="46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5791200" y="1066800"/>
            <a:ext cx="312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1125" indent="-111125"/>
            <a:r>
              <a:rPr lang="en-US" b="1" dirty="0">
                <a:latin typeface="Calibri" pitchFamily="34" charset="0"/>
              </a:rPr>
              <a:t>X-ray sources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Energy: 200 – 300 </a:t>
            </a:r>
            <a:r>
              <a:rPr lang="en-US" dirty="0" err="1">
                <a:latin typeface="Calibri" pitchFamily="34" charset="0"/>
              </a:rPr>
              <a:t>keV</a:t>
            </a:r>
            <a:endParaRPr lang="en-US" dirty="0">
              <a:latin typeface="Calibri" pitchFamily="34" charset="0"/>
            </a:endParaRP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Origin: accelerated electrons</a:t>
            </a:r>
          </a:p>
          <a:p>
            <a:pPr marL="111125" indent="-111125"/>
            <a:endParaRPr lang="en-US" dirty="0">
              <a:latin typeface="Calibri" pitchFamily="34" charset="0"/>
            </a:endParaRPr>
          </a:p>
          <a:p>
            <a:pPr marL="111125" indent="-111125"/>
            <a:r>
              <a:rPr lang="en-US" b="1" dirty="0">
                <a:latin typeface="Calibri" pitchFamily="34" charset="0"/>
              </a:rPr>
              <a:t>Gamma-ray sources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Energy: 2.2 </a:t>
            </a:r>
            <a:r>
              <a:rPr lang="en-US" dirty="0" err="1">
                <a:latin typeface="Calibri" pitchFamily="34" charset="0"/>
              </a:rPr>
              <a:t>MeV</a:t>
            </a:r>
            <a:endParaRPr lang="en-US" dirty="0">
              <a:latin typeface="Calibri" pitchFamily="34" charset="0"/>
            </a:endParaRP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Origin: accelerated ions</a:t>
            </a:r>
          </a:p>
          <a:p>
            <a:pPr marL="111125" indent="-111125"/>
            <a:endParaRPr lang="en-US" dirty="0">
              <a:latin typeface="Calibri" pitchFamily="34" charset="0"/>
            </a:endParaRPr>
          </a:p>
          <a:p>
            <a:pPr marL="111125" indent="-111125"/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X-ray to gamma-ray offset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14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17" ± 5"  </a:t>
            </a:r>
            <a:endParaRPr lang="en-US" baseline="30000" dirty="0">
              <a:latin typeface="Calibri" pitchFamily="34" charset="0"/>
            </a:endParaRPr>
          </a:p>
          <a:p>
            <a:pPr marL="111125" indent="-111125"/>
            <a:endParaRPr lang="en-US" dirty="0">
              <a:latin typeface="Calibri" pitchFamily="34" charset="0"/>
            </a:endParaRPr>
          </a:p>
          <a:p>
            <a:pPr marL="111125" indent="-111125"/>
            <a:r>
              <a:rPr lang="en-US" b="1" dirty="0">
                <a:latin typeface="Calibri" pitchFamily="34" charset="0"/>
              </a:rPr>
              <a:t>Cause of offset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Unknown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Ions </a:t>
            </a:r>
            <a:r>
              <a:rPr lang="en-US" dirty="0" smtClean="0">
                <a:latin typeface="Calibri" pitchFamily="34" charset="0"/>
              </a:rPr>
              <a:t>and </a:t>
            </a:r>
            <a:r>
              <a:rPr lang="en-US" dirty="0">
                <a:latin typeface="Calibri" pitchFamily="34" charset="0"/>
              </a:rPr>
              <a:t>electrons accelerated in different loops?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Propagation effects?</a:t>
            </a:r>
          </a:p>
          <a:p>
            <a:pPr marL="111125" indent="-111125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Separation by charge?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2209800" y="5715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</a:rPr>
              <a:t>Hurford</a:t>
            </a:r>
            <a:r>
              <a:rPr lang="en-US" dirty="0">
                <a:latin typeface="Calibri" pitchFamily="34" charset="0"/>
              </a:rPr>
              <a:t> et al. 2006, </a:t>
            </a:r>
            <a:r>
              <a:rPr lang="en-US" dirty="0" err="1">
                <a:latin typeface="Calibri" pitchFamily="34" charset="0"/>
              </a:rPr>
              <a:t>ApJ</a:t>
            </a:r>
            <a:r>
              <a:rPr lang="en-US" dirty="0">
                <a:latin typeface="Calibri" pitchFamily="34" charset="0"/>
              </a:rPr>
              <a:t>., 644, </a:t>
            </a:r>
            <a:r>
              <a:rPr lang="en-US" dirty="0" smtClean="0">
                <a:latin typeface="Calibri" pitchFamily="34" charset="0"/>
              </a:rPr>
              <a:t>L93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295400" y="15240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TRACE 195 Å image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124200" y="990600"/>
            <a:ext cx="2362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2003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October 28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RHESSI Gamma-ray Imaging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Bulk Electron Acceleration High in the Corona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6386" name="Picture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66612"/>
            <a:ext cx="5105400" cy="51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29400" y="5297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Milligan et  al. 2010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19050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do not understand how the Sun energizes a large fraction of the electrons in a bulk volume.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Flare forecasts from subsurface </a:t>
            </a:r>
            <a:r>
              <a:rPr lang="en-US" sz="3600" dirty="0" err="1" smtClean="0"/>
              <a:t>helicity</a:t>
            </a:r>
            <a:endParaRPr lang="en-US" sz="3600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4099" name="Picture 2" descr="C:\Users\hill\Pictures\My Pictures\fhwork\rudi figure2.jpg"/>
          <p:cNvPicPr>
            <a:picLocks noChangeAspect="1" noChangeArrowheads="1"/>
          </p:cNvPicPr>
          <p:nvPr/>
        </p:nvPicPr>
        <p:blipFill>
          <a:blip r:embed="rId2" cstate="print"/>
          <a:srcRect l="11429" t="8571" r="2857" b="2857"/>
          <a:stretch>
            <a:fillRect/>
          </a:stretch>
        </p:blipFill>
        <p:spPr bwMode="auto">
          <a:xfrm>
            <a:off x="228600" y="3581400"/>
            <a:ext cx="228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5" descr="rudi figure2fd"/>
          <p:cNvPicPr>
            <a:picLocks noChangeAspect="1" noChangeArrowheads="1"/>
          </p:cNvPicPr>
          <p:nvPr/>
        </p:nvPicPr>
        <p:blipFill>
          <a:blip r:embed="rId3" cstate="print"/>
          <a:srcRect l="6242" t="18727" r="6242" b="12485"/>
          <a:stretch>
            <a:fillRect/>
          </a:stretch>
        </p:blipFill>
        <p:spPr bwMode="auto">
          <a:xfrm>
            <a:off x="152400" y="914400"/>
            <a:ext cx="2971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Users\hill\Documents\work\presentations\helas2010\chan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990600"/>
            <a:ext cx="2982913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Fig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023937"/>
            <a:ext cx="2532918" cy="2557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667000" y="3962400"/>
            <a:ext cx="6324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Active regions with both strong subsurface </a:t>
            </a:r>
            <a:r>
              <a:rPr lang="en-US" dirty="0" err="1">
                <a:latin typeface="Calibri" pitchFamily="34" charset="0"/>
              </a:rPr>
              <a:t>vorticity</a:t>
            </a:r>
            <a:r>
              <a:rPr lang="en-US" dirty="0">
                <a:latin typeface="Calibri" pitchFamily="34" charset="0"/>
              </a:rPr>
              <a:t> (twisting motions) and high surface magnetic field are </a:t>
            </a:r>
            <a:r>
              <a:rPr lang="en-US" dirty="0" smtClean="0">
                <a:latin typeface="Calibri" pitchFamily="34" charset="0"/>
              </a:rPr>
              <a:t>likely to </a:t>
            </a:r>
            <a:r>
              <a:rPr lang="en-US" dirty="0">
                <a:latin typeface="Calibri" pitchFamily="34" charset="0"/>
              </a:rPr>
              <a:t>produce </a:t>
            </a:r>
            <a:r>
              <a:rPr lang="en-US" dirty="0" smtClean="0">
                <a:latin typeface="Calibri" pitchFamily="34" charset="0"/>
              </a:rPr>
              <a:t>energetic flares. </a:t>
            </a:r>
            <a:endParaRPr lang="en-US" dirty="0">
              <a:latin typeface="Calibri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The </a:t>
            </a:r>
            <a:r>
              <a:rPr lang="en-US" dirty="0" smtClean="0">
                <a:latin typeface="Calibri" pitchFamily="34" charset="0"/>
              </a:rPr>
              <a:t>kinetic </a:t>
            </a:r>
            <a:r>
              <a:rPr lang="en-US" dirty="0" err="1" smtClean="0">
                <a:latin typeface="Calibri" pitchFamily="34" charset="0"/>
              </a:rPr>
              <a:t>helicity</a:t>
            </a:r>
            <a:r>
              <a:rPr lang="en-US" dirty="0" smtClean="0">
                <a:latin typeface="Calibri" pitchFamily="34" charset="0"/>
              </a:rPr>
              <a:t> density changes </a:t>
            </a:r>
            <a:r>
              <a:rPr lang="en-US" dirty="0">
                <a:latin typeface="Calibri" pitchFamily="34" charset="0"/>
              </a:rPr>
              <a:t>rapidly before a flare occurs, starting as many as three days in advance of the flare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The predictive capability is twice that of current </a:t>
            </a:r>
            <a:r>
              <a:rPr lang="en-US" dirty="0" smtClean="0">
                <a:latin typeface="Calibri" pitchFamily="34" charset="0"/>
              </a:rPr>
              <a:t>methods </a:t>
            </a:r>
            <a:r>
              <a:rPr lang="en-US" dirty="0">
                <a:latin typeface="Calibri" pitchFamily="34" charset="0"/>
              </a:rPr>
              <a:t>and likely can be </a:t>
            </a:r>
            <a:r>
              <a:rPr lang="en-US" dirty="0" smtClean="0">
                <a:latin typeface="Calibri" pitchFamily="34" charset="0"/>
              </a:rPr>
              <a:t>improved.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5867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Reinard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Henthorn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Komm</a:t>
            </a:r>
            <a:r>
              <a:rPr lang="en-US" dirty="0" smtClean="0">
                <a:latin typeface="Calibri" pitchFamily="34" charset="0"/>
              </a:rPr>
              <a:t> &amp; Hill  2010</a:t>
            </a:r>
          </a:p>
        </p:txBody>
      </p:sp>
      <p:pic>
        <p:nvPicPr>
          <p:cNvPr id="12" name="Picture 11" descr="apjl337486f2_t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0560" y="3364230"/>
            <a:ext cx="182880" cy="129540"/>
          </a:xfrm>
          <a:prstGeom prst="rect">
            <a:avLst/>
          </a:prstGeom>
        </p:spPr>
      </p:pic>
      <p:pic>
        <p:nvPicPr>
          <p:cNvPr id="13" name="Picture 12" descr="apjl337486f2_t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0560" y="3364230"/>
            <a:ext cx="182880" cy="1295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3200" y="36546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Superposed epoch analysis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200" y="36576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Calibri" pitchFamily="34" charset="0"/>
              </a:rPr>
              <a:t>Helicity</a:t>
            </a:r>
            <a:r>
              <a:rPr lang="en-US" sz="1400" dirty="0" smtClean="0">
                <a:latin typeface="Calibri" pitchFamily="34" charset="0"/>
              </a:rPr>
              <a:t> measurements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Looking to the Future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is Bright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ATST (Advanced Technology Solar Telescope)</a:t>
            </a:r>
          </a:p>
          <a:p>
            <a:r>
              <a:rPr lang="en-US" sz="2800" dirty="0" smtClean="0"/>
              <a:t>SOLIS (Synoptic Long-Term Investigations of the Sun)</a:t>
            </a:r>
          </a:p>
          <a:p>
            <a:r>
              <a:rPr lang="en-US" sz="2800" dirty="0" smtClean="0"/>
              <a:t>GONG (Global Oscillations Network Group)</a:t>
            </a:r>
          </a:p>
          <a:p>
            <a:r>
              <a:rPr lang="en-US" sz="2800" dirty="0" smtClean="0"/>
              <a:t>Other ground-based telescopes and networks</a:t>
            </a:r>
          </a:p>
          <a:p>
            <a:r>
              <a:rPr lang="en-US" sz="2800" dirty="0" smtClean="0"/>
              <a:t>SDO</a:t>
            </a:r>
          </a:p>
          <a:p>
            <a:r>
              <a:rPr lang="en-US" sz="2800" dirty="0" smtClean="0"/>
              <a:t>Solar Irradiance</a:t>
            </a:r>
          </a:p>
          <a:p>
            <a:r>
              <a:rPr lang="en-US" sz="2800" dirty="0" smtClean="0"/>
              <a:t>Solar Orbiter and Solar Probe Plus</a:t>
            </a:r>
          </a:p>
          <a:p>
            <a:r>
              <a:rPr lang="en-US" sz="2800" dirty="0" smtClean="0"/>
              <a:t>IRIS and other Explorers</a:t>
            </a:r>
          </a:p>
          <a:p>
            <a:r>
              <a:rPr lang="en-US" sz="2800" dirty="0" smtClean="0"/>
              <a:t>Virtual Solar Observatory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Heliophysics</a:t>
            </a:r>
            <a:r>
              <a:rPr lang="en-US" dirty="0" smtClean="0"/>
              <a:t> Great Observatory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78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214438" y="1219200"/>
            <a:ext cx="6786562" cy="4419600"/>
            <a:chOff x="1214438" y="1371600"/>
            <a:chExt cx="6786562" cy="4419600"/>
          </a:xfrm>
        </p:grpSpPr>
        <p:pic>
          <p:nvPicPr>
            <p:cNvPr id="7" name="Picture 2" descr="Macintosh HD:Users:jaoleary:Desktop:Code 100 Presentations:Code_100_2007:Aug_2007:D_Perkins_background:NewMiss_3b.jpg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 r="40279" b="48148"/>
            <a:stretch>
              <a:fillRect/>
            </a:stretch>
          </p:blipFill>
          <p:spPr>
            <a:xfrm>
              <a:off x="1214438" y="1371600"/>
              <a:ext cx="6786562" cy="4419600"/>
            </a:xfrm>
            <a:prstGeom prst="rect">
              <a:avLst/>
            </a:prstGeom>
            <a:noFill/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447800" y="2514600"/>
              <a:ext cx="6096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ACE</a:t>
              </a: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133600" y="2257425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TRACE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2743200" y="1876425"/>
              <a:ext cx="6096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SOHO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429000" y="1676400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RHESSI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7162800" y="1981200"/>
              <a:ext cx="7620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STEREO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5029200" y="1571625"/>
              <a:ext cx="6096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5562600" y="3962400"/>
              <a:ext cx="6096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SDO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019800" y="2790825"/>
              <a:ext cx="7620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THEMIS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019800" y="1524000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Voyager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895600" y="4772025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Hinode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057400" y="3705225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FAST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447800" y="3962400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Polar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657600" y="3705225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Cluster</a:t>
              </a: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4419600" y="2971800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TIMED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38600" y="4724400"/>
              <a:ext cx="6096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MMS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6934200" y="4267200"/>
              <a:ext cx="1066800" cy="91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 dirty="0">
                  <a:solidFill>
                    <a:schemeClr val="bg1"/>
                  </a:solidFill>
                </a:rPr>
                <a:t>ACRIMSAT</a:t>
              </a:r>
              <a:br>
                <a:rPr lang="en-US" sz="1600" baseline="-25000" dirty="0">
                  <a:solidFill>
                    <a:schemeClr val="bg1"/>
                  </a:solidFill>
                </a:rPr>
              </a:br>
              <a:r>
                <a:rPr lang="en-US" sz="1600" baseline="-25000" dirty="0" smtClean="0">
                  <a:solidFill>
                    <a:schemeClr val="bg1"/>
                  </a:solidFill>
                </a:rPr>
                <a:t>SORCE</a:t>
              </a:r>
            </a:p>
            <a:p>
              <a:pPr eaLnBrk="0" hangingPunct="0"/>
              <a:r>
                <a:rPr lang="en-US" sz="1600" baseline="-25000" dirty="0" smtClean="0">
                  <a:solidFill>
                    <a:schemeClr val="bg1"/>
                  </a:solidFill>
                </a:rPr>
                <a:t>IRIS</a:t>
              </a:r>
              <a:r>
                <a:rPr lang="en-US" sz="1600" baseline="-25000" dirty="0">
                  <a:solidFill>
                    <a:schemeClr val="bg1"/>
                  </a:solidFill>
                </a:rPr>
                <a:t/>
              </a:r>
              <a:br>
                <a:rPr lang="en-US" sz="1600" baseline="-25000" dirty="0">
                  <a:solidFill>
                    <a:schemeClr val="bg1"/>
                  </a:solidFill>
                </a:rPr>
              </a:br>
              <a:r>
                <a:rPr lang="en-US" sz="1600" baseline="-25000" dirty="0">
                  <a:solidFill>
                    <a:schemeClr val="bg1"/>
                  </a:solidFill>
                </a:rPr>
                <a:t>Glory</a:t>
              </a:r>
            </a:p>
            <a:p>
              <a:pPr eaLnBrk="0" hangingPunct="0"/>
              <a:r>
                <a:rPr lang="en-US" sz="1600" baseline="-25000" dirty="0">
                  <a:solidFill>
                    <a:schemeClr val="bg1"/>
                  </a:solidFill>
                </a:rPr>
                <a:t>Picard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5715000" y="2257425"/>
              <a:ext cx="838200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aseline="-25000">
                  <a:solidFill>
                    <a:schemeClr val="bg1"/>
                  </a:solidFill>
                </a:rPr>
                <a:t>Geotail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Dynamics Observatory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7000" y="762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“All the Sun, All the Time”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9" name="Picture 10" descr="spacecraft.png                                                 000516FCMacintosh HD                   B74677AA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29273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3992940"/>
            <a:ext cx="3124200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/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Mission Specs:</a:t>
            </a:r>
          </a:p>
          <a:p>
            <a:pPr marL="117475" indent="-117475">
              <a:lnSpc>
                <a:spcPct val="150000"/>
              </a:lnSpc>
              <a:buFont typeface="Times" charset="0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</a:rPr>
              <a:t>Launched 11 February 2010</a:t>
            </a:r>
            <a:endParaRPr lang="en-US" sz="1400" dirty="0">
              <a:solidFill>
                <a:schemeClr val="tx2"/>
              </a:solidFill>
              <a:latin typeface="Arial" pitchFamily="34" charset="0"/>
            </a:endParaRPr>
          </a:p>
          <a:p>
            <a:pPr marL="117475" indent="-117475">
              <a:lnSpc>
                <a:spcPct val="150000"/>
              </a:lnSpc>
              <a:buFont typeface="Times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Inclined Geosynchronous Orbit</a:t>
            </a:r>
          </a:p>
          <a:p>
            <a:pPr marL="117475" indent="-117475">
              <a:lnSpc>
                <a:spcPct val="150000"/>
              </a:lnSpc>
              <a:buFont typeface="Times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Continuous 150 Mbps Ka-Band downlink</a:t>
            </a:r>
          </a:p>
          <a:p>
            <a:pPr marL="117475" indent="-117475">
              <a:lnSpc>
                <a:spcPct val="150000"/>
              </a:lnSpc>
              <a:buFont typeface="Times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Dedicated ground station</a:t>
            </a:r>
          </a:p>
          <a:p>
            <a:pPr marL="117475" indent="-117475">
              <a:buFont typeface="Times" charset="0"/>
              <a:buNone/>
            </a:pPr>
            <a:endParaRPr lang="en-US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81400" y="1219200"/>
            <a:ext cx="50292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Mission Science Objectives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SDO’s goal is to understand, driving towards a predictive capability, the solar variations that influence life on Earth and humanity’s technological systems by determining 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•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How the Sun’s magnetic field is generated and structured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•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How this stored magnetic energy is converted and released into the </a:t>
            </a:r>
            <a:r>
              <a:rPr lang="en-US" sz="1400" i="1" dirty="0" err="1">
                <a:solidFill>
                  <a:srgbClr val="000000"/>
                </a:solidFill>
                <a:latin typeface="Arial" pitchFamily="34" charset="0"/>
              </a:rPr>
              <a:t>heliosphere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en-US" sz="1400" i="1" dirty="0" err="1">
                <a:solidFill>
                  <a:srgbClr val="000000"/>
                </a:solidFill>
                <a:latin typeface="Arial" pitchFamily="34" charset="0"/>
              </a:rPr>
              <a:t>geospace</a:t>
            </a:r>
            <a:r>
              <a:rPr lang="en-US" sz="1400" i="1" dirty="0">
                <a:solidFill>
                  <a:srgbClr val="000000"/>
                </a:solidFill>
                <a:latin typeface="Arial" pitchFamily="34" charset="0"/>
              </a:rPr>
              <a:t> in the form of solar wind, energetic particles, and variations in the solar irradiance.</a:t>
            </a:r>
            <a:endParaRPr lang="en-US" sz="1400" dirty="0">
              <a:latin typeface="Arial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581400" y="3124200"/>
            <a:ext cx="5105400" cy="321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Science Investigations</a:t>
            </a:r>
            <a:endParaRPr lang="en-US" sz="1400" b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Arial" pitchFamily="34" charset="0"/>
              </a:rPr>
              <a:t>Helioseismic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 and Magnetic Imager (HMI)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PI Institution: Stanford University</a:t>
            </a:r>
          </a:p>
          <a:p>
            <a:pPr>
              <a:spcBef>
                <a:spcPts val="200"/>
              </a:spcBef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Images the Sun’s </a:t>
            </a:r>
            <a:r>
              <a:rPr lang="en-US" sz="1200" i="1" dirty="0" err="1">
                <a:solidFill>
                  <a:srgbClr val="000000"/>
                </a:solidFill>
                <a:latin typeface="Arial" pitchFamily="34" charset="0"/>
              </a:rPr>
              <a:t>helioseismic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, longitudinal and vector magnetic fields to understand the Sun’s interior and magnetic activity</a:t>
            </a:r>
            <a:endParaRPr lang="en-US" sz="1400" i="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EUV Variability Experiment (EVE)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PI Institution: University of Colorado</a:t>
            </a:r>
          </a:p>
          <a:p>
            <a:pPr>
              <a:spcBef>
                <a:spcPts val="200"/>
              </a:spcBef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Measures the solar extreme ultraviolet (EUV) spectral irradiance to understand variations on the timescales which influence Earth’s climate and near-Earth space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Atmospheric Imaging Assembly (AIA)</a:t>
            </a:r>
          </a:p>
          <a:p>
            <a:pPr>
              <a:spcBef>
                <a:spcPts val="200"/>
              </a:spcBef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PI Institution: Lockheed Martin Solar Astrophysics Laboratory</a:t>
            </a:r>
          </a:p>
          <a:p>
            <a:pPr>
              <a:spcBef>
                <a:spcPts val="200"/>
              </a:spcBef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Images the solar atmosphere in multiple wavelengths to link changes to surface &amp; interior changes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89013" y="762000"/>
            <a:ext cx="7011987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7520" rIns="90000" bIns="47520" anchor="ctr"/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/>
              <a:t>7-Rotation averages of the location of Fe XIV </a:t>
            </a:r>
            <a:r>
              <a:rPr lang="en-US" sz="2400" dirty="0" smtClean="0"/>
              <a:t>maxima </a:t>
            </a:r>
            <a:endParaRPr lang="en-US" sz="2400" dirty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28600" y="5502888"/>
            <a:ext cx="8763000" cy="593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</a:rPr>
              <a:t>In the northern </a:t>
            </a:r>
            <a:r>
              <a:rPr lang="en-US" dirty="0" smtClean="0">
                <a:solidFill>
                  <a:srgbClr val="000000"/>
                </a:solidFill>
              </a:rPr>
              <a:t>hemisphere,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“rush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to the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poles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begun at a slower rate than in recent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cycles.        Observations from the NSO Sacramento Peak Evans Facility.             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32124"/>
            <a:ext cx="8001000" cy="39018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674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Altrock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Overlapping Solar Cycles in the Corona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10200" y="1905000"/>
            <a:ext cx="533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467600" y="1905000"/>
            <a:ext cx="4572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Probe Plus (2018)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402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705" y="914400"/>
            <a:ext cx="3592095" cy="376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2438" name="Text Box 6"/>
          <p:cNvSpPr txBox="1">
            <a:spLocks noChangeAspect="1" noChangeArrowheads="1"/>
          </p:cNvSpPr>
          <p:nvPr/>
        </p:nvSpPr>
        <p:spPr bwMode="auto">
          <a:xfrm>
            <a:off x="4419600" y="4744207"/>
            <a:ext cx="4110037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434013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 simulated view of the Sun and inner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heliosphere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from above, illustrating the trajectory of Solar Probe+ during its multiple near-Sun passes inside 30 R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The spacecraft will cross coronal structures that are associated with coronal streamers, and the solar wind [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McComas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 et al 2008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]. </a:t>
            </a:r>
          </a:p>
        </p:txBody>
      </p:sp>
      <p:pic>
        <p:nvPicPr>
          <p:cNvPr id="4024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04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24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273425" cy="333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Tomography from Solar Probe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71600" y="1439863"/>
            <a:ext cx="6357938" cy="3817937"/>
            <a:chOff x="1371600" y="2049463"/>
            <a:chExt cx="6357938" cy="381793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2049463"/>
              <a:ext cx="6357938" cy="381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4282440" y="2788920"/>
              <a:ext cx="533400" cy="21336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/>
                <a:t>COROTATION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81600" y="2788920"/>
              <a:ext cx="533400" cy="21336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/>
                <a:t>COROTATION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00600" y="2788920"/>
              <a:ext cx="381000" cy="21336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/>
                <a:t>TOMOGRAPHY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16125"/>
            <a:ext cx="7772400" cy="3922713"/>
          </a:xfrm>
        </p:spPr>
        <p:txBody>
          <a:bodyPr/>
          <a:lstStyle/>
          <a:p>
            <a:pPr eaLnBrk="1" hangingPunct="1"/>
            <a:r>
              <a:rPr lang="en-US" sz="3600" smtClean="0"/>
              <a:t>The Advanced Technology Solar Telescope</a:t>
            </a:r>
            <a:br>
              <a:rPr lang="en-US" sz="3600" smtClean="0"/>
            </a:b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Steve Keil, Director</a:t>
            </a:r>
            <a:br>
              <a:rPr lang="en-US" sz="3600" smtClean="0"/>
            </a:br>
            <a:r>
              <a:rPr lang="en-US" sz="3600" smtClean="0"/>
              <a:t>National Solar Observatory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14725"/>
            <a:ext cx="6511925" cy="3343275"/>
          </a:xfrm>
        </p:spPr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812484" name="ATSTintro.wmv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525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12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12484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Comparison with other Telescopes</a:t>
            </a:r>
          </a:p>
        </p:txBody>
      </p:sp>
      <p:sp>
        <p:nvSpPr>
          <p:cNvPr id="97" name="Footer Placeholder 9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3402" name="Rectangle 87"/>
          <p:cNvSpPr>
            <a:spLocks noChangeArrowheads="1"/>
          </p:cNvSpPr>
          <p:nvPr/>
        </p:nvSpPr>
        <p:spPr bwMode="auto">
          <a:xfrm rot="-5400000">
            <a:off x="-955674" y="3808412"/>
            <a:ext cx="236061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Resolved Area (km^2)</a:t>
            </a:r>
            <a:endParaRPr lang="en-US" sz="2000"/>
          </a:p>
        </p:txBody>
      </p:sp>
      <p:grpSp>
        <p:nvGrpSpPr>
          <p:cNvPr id="96" name="Group 95"/>
          <p:cNvGrpSpPr/>
          <p:nvPr/>
        </p:nvGrpSpPr>
        <p:grpSpPr>
          <a:xfrm>
            <a:off x="400050" y="1006475"/>
            <a:ext cx="8556625" cy="5013325"/>
            <a:chOff x="400050" y="1601788"/>
            <a:chExt cx="8556625" cy="5013325"/>
          </a:xfrm>
        </p:grpSpPr>
        <p:sp>
          <p:nvSpPr>
            <p:cNvPr id="13319" name="Rectangle 4"/>
            <p:cNvSpPr>
              <a:spLocks noChangeArrowheads="1"/>
            </p:cNvSpPr>
            <p:nvPr/>
          </p:nvSpPr>
          <p:spPr bwMode="auto">
            <a:xfrm>
              <a:off x="1096963" y="2341563"/>
              <a:ext cx="7578725" cy="344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5"/>
            <p:cNvSpPr>
              <a:spLocks noChangeShapeType="1"/>
            </p:cNvSpPr>
            <p:nvPr/>
          </p:nvSpPr>
          <p:spPr bwMode="auto">
            <a:xfrm>
              <a:off x="1096963" y="4062413"/>
              <a:ext cx="75787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6"/>
            <p:cNvSpPr>
              <a:spLocks noChangeShapeType="1"/>
            </p:cNvSpPr>
            <p:nvPr/>
          </p:nvSpPr>
          <p:spPr bwMode="auto">
            <a:xfrm>
              <a:off x="1096963" y="2341563"/>
              <a:ext cx="75787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Rectangle 7"/>
            <p:cNvSpPr>
              <a:spLocks noChangeArrowheads="1"/>
            </p:cNvSpPr>
            <p:nvPr/>
          </p:nvSpPr>
          <p:spPr bwMode="auto">
            <a:xfrm>
              <a:off x="1096963" y="2341563"/>
              <a:ext cx="7578725" cy="3440112"/>
            </a:xfrm>
            <a:prstGeom prst="rect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8"/>
            <p:cNvSpPr>
              <a:spLocks noChangeShapeType="1"/>
            </p:cNvSpPr>
            <p:nvPr/>
          </p:nvSpPr>
          <p:spPr bwMode="auto">
            <a:xfrm>
              <a:off x="1096963" y="2341563"/>
              <a:ext cx="1587" cy="34401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9"/>
            <p:cNvSpPr>
              <a:spLocks noChangeShapeType="1"/>
            </p:cNvSpPr>
            <p:nvPr/>
          </p:nvSpPr>
          <p:spPr bwMode="auto">
            <a:xfrm>
              <a:off x="1035050" y="5781675"/>
              <a:ext cx="6191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10"/>
            <p:cNvSpPr>
              <a:spLocks noChangeShapeType="1"/>
            </p:cNvSpPr>
            <p:nvPr/>
          </p:nvSpPr>
          <p:spPr bwMode="auto">
            <a:xfrm>
              <a:off x="1035050" y="4062413"/>
              <a:ext cx="619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11"/>
            <p:cNvSpPr>
              <a:spLocks noChangeShapeType="1"/>
            </p:cNvSpPr>
            <p:nvPr/>
          </p:nvSpPr>
          <p:spPr bwMode="auto">
            <a:xfrm>
              <a:off x="1035050" y="2341563"/>
              <a:ext cx="6191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12"/>
            <p:cNvSpPr>
              <a:spLocks noChangeShapeType="1"/>
            </p:cNvSpPr>
            <p:nvPr/>
          </p:nvSpPr>
          <p:spPr bwMode="auto">
            <a:xfrm>
              <a:off x="1096963" y="5781675"/>
              <a:ext cx="757872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13"/>
            <p:cNvSpPr>
              <a:spLocks noChangeShapeType="1"/>
            </p:cNvSpPr>
            <p:nvPr/>
          </p:nvSpPr>
          <p:spPr bwMode="auto">
            <a:xfrm flipV="1">
              <a:off x="1096963" y="5781675"/>
              <a:ext cx="1587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14"/>
            <p:cNvSpPr>
              <a:spLocks noChangeShapeType="1"/>
            </p:cNvSpPr>
            <p:nvPr/>
          </p:nvSpPr>
          <p:spPr bwMode="auto">
            <a:xfrm flipV="1">
              <a:off x="1939925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15"/>
            <p:cNvSpPr>
              <a:spLocks noChangeShapeType="1"/>
            </p:cNvSpPr>
            <p:nvPr/>
          </p:nvSpPr>
          <p:spPr bwMode="auto">
            <a:xfrm flipV="1">
              <a:off x="2781300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16"/>
            <p:cNvSpPr>
              <a:spLocks noChangeShapeType="1"/>
            </p:cNvSpPr>
            <p:nvPr/>
          </p:nvSpPr>
          <p:spPr bwMode="auto">
            <a:xfrm flipV="1">
              <a:off x="3622675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17"/>
            <p:cNvSpPr>
              <a:spLocks noChangeShapeType="1"/>
            </p:cNvSpPr>
            <p:nvPr/>
          </p:nvSpPr>
          <p:spPr bwMode="auto">
            <a:xfrm flipV="1">
              <a:off x="4464050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18"/>
            <p:cNvSpPr>
              <a:spLocks noChangeShapeType="1"/>
            </p:cNvSpPr>
            <p:nvPr/>
          </p:nvSpPr>
          <p:spPr bwMode="auto">
            <a:xfrm flipV="1">
              <a:off x="5308600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19"/>
            <p:cNvSpPr>
              <a:spLocks noChangeShapeType="1"/>
            </p:cNvSpPr>
            <p:nvPr/>
          </p:nvSpPr>
          <p:spPr bwMode="auto">
            <a:xfrm flipV="1">
              <a:off x="6149975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20"/>
            <p:cNvSpPr>
              <a:spLocks noChangeShapeType="1"/>
            </p:cNvSpPr>
            <p:nvPr/>
          </p:nvSpPr>
          <p:spPr bwMode="auto">
            <a:xfrm flipV="1">
              <a:off x="6992938" y="5781675"/>
              <a:ext cx="1587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21"/>
            <p:cNvSpPr>
              <a:spLocks noChangeShapeType="1"/>
            </p:cNvSpPr>
            <p:nvPr/>
          </p:nvSpPr>
          <p:spPr bwMode="auto">
            <a:xfrm flipV="1">
              <a:off x="7832725" y="5781675"/>
              <a:ext cx="1588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22"/>
            <p:cNvSpPr>
              <a:spLocks noChangeShapeType="1"/>
            </p:cNvSpPr>
            <p:nvPr/>
          </p:nvSpPr>
          <p:spPr bwMode="auto">
            <a:xfrm flipV="1">
              <a:off x="8675688" y="5781675"/>
              <a:ext cx="1587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23"/>
            <p:cNvSpPr>
              <a:spLocks noChangeShapeType="1"/>
            </p:cNvSpPr>
            <p:nvPr/>
          </p:nvSpPr>
          <p:spPr bwMode="auto">
            <a:xfrm flipH="1" flipV="1">
              <a:off x="3825875" y="3919538"/>
              <a:ext cx="4006850" cy="1349375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4"/>
            <p:cNvSpPr>
              <a:spLocks noChangeShapeType="1"/>
            </p:cNvSpPr>
            <p:nvPr/>
          </p:nvSpPr>
          <p:spPr bwMode="auto">
            <a:xfrm flipH="1" flipV="1">
              <a:off x="3805238" y="3900488"/>
              <a:ext cx="34925" cy="1905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25"/>
            <p:cNvSpPr>
              <a:spLocks noChangeShapeType="1"/>
            </p:cNvSpPr>
            <p:nvPr/>
          </p:nvSpPr>
          <p:spPr bwMode="auto">
            <a:xfrm flipH="1" flipV="1">
              <a:off x="3622675" y="3803650"/>
              <a:ext cx="169863" cy="96838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Line 26"/>
            <p:cNvSpPr>
              <a:spLocks noChangeShapeType="1"/>
            </p:cNvSpPr>
            <p:nvPr/>
          </p:nvSpPr>
          <p:spPr bwMode="auto">
            <a:xfrm flipH="1" flipV="1">
              <a:off x="2730500" y="3152775"/>
              <a:ext cx="892175" cy="650875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27"/>
            <p:cNvSpPr>
              <a:spLocks noChangeShapeType="1"/>
            </p:cNvSpPr>
            <p:nvPr/>
          </p:nvSpPr>
          <p:spPr bwMode="auto">
            <a:xfrm flipH="1" flipV="1">
              <a:off x="2613025" y="3041650"/>
              <a:ext cx="117475" cy="111125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28"/>
            <p:cNvSpPr>
              <a:spLocks noChangeShapeType="1"/>
            </p:cNvSpPr>
            <p:nvPr/>
          </p:nvSpPr>
          <p:spPr bwMode="auto">
            <a:xfrm flipH="1" flipV="1">
              <a:off x="2378075" y="2787650"/>
              <a:ext cx="234950" cy="25400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Freeform 29"/>
            <p:cNvSpPr>
              <a:spLocks/>
            </p:cNvSpPr>
            <p:nvPr/>
          </p:nvSpPr>
          <p:spPr bwMode="auto">
            <a:xfrm>
              <a:off x="778192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Freeform 30"/>
            <p:cNvSpPr>
              <a:spLocks/>
            </p:cNvSpPr>
            <p:nvPr/>
          </p:nvSpPr>
          <p:spPr bwMode="auto">
            <a:xfrm>
              <a:off x="757237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Freeform 31"/>
            <p:cNvSpPr>
              <a:spLocks/>
            </p:cNvSpPr>
            <p:nvPr/>
          </p:nvSpPr>
          <p:spPr bwMode="auto">
            <a:xfrm>
              <a:off x="736282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Freeform 32"/>
            <p:cNvSpPr>
              <a:spLocks/>
            </p:cNvSpPr>
            <p:nvPr/>
          </p:nvSpPr>
          <p:spPr bwMode="auto">
            <a:xfrm>
              <a:off x="7154863" y="4489450"/>
              <a:ext cx="68262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Freeform 33"/>
            <p:cNvSpPr>
              <a:spLocks/>
            </p:cNvSpPr>
            <p:nvPr/>
          </p:nvSpPr>
          <p:spPr bwMode="auto">
            <a:xfrm>
              <a:off x="6945313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Freeform 34"/>
            <p:cNvSpPr>
              <a:spLocks/>
            </p:cNvSpPr>
            <p:nvPr/>
          </p:nvSpPr>
          <p:spPr bwMode="auto">
            <a:xfrm>
              <a:off x="6737350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Freeform 35"/>
            <p:cNvSpPr>
              <a:spLocks/>
            </p:cNvSpPr>
            <p:nvPr/>
          </p:nvSpPr>
          <p:spPr bwMode="auto">
            <a:xfrm>
              <a:off x="6526213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Freeform 36"/>
            <p:cNvSpPr>
              <a:spLocks/>
            </p:cNvSpPr>
            <p:nvPr/>
          </p:nvSpPr>
          <p:spPr bwMode="auto">
            <a:xfrm>
              <a:off x="6318250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Freeform 37"/>
            <p:cNvSpPr>
              <a:spLocks/>
            </p:cNvSpPr>
            <p:nvPr/>
          </p:nvSpPr>
          <p:spPr bwMode="auto">
            <a:xfrm>
              <a:off x="6110288" y="4489450"/>
              <a:ext cx="68262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Freeform 38"/>
            <p:cNvSpPr>
              <a:spLocks/>
            </p:cNvSpPr>
            <p:nvPr/>
          </p:nvSpPr>
          <p:spPr bwMode="auto">
            <a:xfrm>
              <a:off x="5900738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Freeform 39"/>
            <p:cNvSpPr>
              <a:spLocks/>
            </p:cNvSpPr>
            <p:nvPr/>
          </p:nvSpPr>
          <p:spPr bwMode="auto">
            <a:xfrm>
              <a:off x="5691188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Freeform 40"/>
            <p:cNvSpPr>
              <a:spLocks/>
            </p:cNvSpPr>
            <p:nvPr/>
          </p:nvSpPr>
          <p:spPr bwMode="auto">
            <a:xfrm>
              <a:off x="5481638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Freeform 41"/>
            <p:cNvSpPr>
              <a:spLocks/>
            </p:cNvSpPr>
            <p:nvPr/>
          </p:nvSpPr>
          <p:spPr bwMode="auto">
            <a:xfrm>
              <a:off x="527367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Freeform 42"/>
            <p:cNvSpPr>
              <a:spLocks/>
            </p:cNvSpPr>
            <p:nvPr/>
          </p:nvSpPr>
          <p:spPr bwMode="auto">
            <a:xfrm>
              <a:off x="506412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Freeform 43"/>
            <p:cNvSpPr>
              <a:spLocks/>
            </p:cNvSpPr>
            <p:nvPr/>
          </p:nvSpPr>
          <p:spPr bwMode="auto">
            <a:xfrm>
              <a:off x="485457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Freeform 44"/>
            <p:cNvSpPr>
              <a:spLocks/>
            </p:cNvSpPr>
            <p:nvPr/>
          </p:nvSpPr>
          <p:spPr bwMode="auto">
            <a:xfrm>
              <a:off x="4646613" y="4489450"/>
              <a:ext cx="68262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Freeform 45"/>
            <p:cNvSpPr>
              <a:spLocks/>
            </p:cNvSpPr>
            <p:nvPr/>
          </p:nvSpPr>
          <p:spPr bwMode="auto">
            <a:xfrm>
              <a:off x="4437063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Freeform 46"/>
            <p:cNvSpPr>
              <a:spLocks/>
            </p:cNvSpPr>
            <p:nvPr/>
          </p:nvSpPr>
          <p:spPr bwMode="auto">
            <a:xfrm>
              <a:off x="4229100" y="4489450"/>
              <a:ext cx="69850" cy="38100"/>
            </a:xfrm>
            <a:custGeom>
              <a:avLst/>
              <a:gdLst>
                <a:gd name="T0" fmla="*/ 93 w 93"/>
                <a:gd name="T1" fmla="*/ 2 h 48"/>
                <a:gd name="T2" fmla="*/ 0 w 93"/>
                <a:gd name="T3" fmla="*/ 0 h 48"/>
                <a:gd name="T4" fmla="*/ 0 w 93"/>
                <a:gd name="T5" fmla="*/ 46 h 48"/>
                <a:gd name="T6" fmla="*/ 93 w 93"/>
                <a:gd name="T7" fmla="*/ 48 h 48"/>
                <a:gd name="T8" fmla="*/ 93 w 93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8"/>
                <a:gd name="T17" fmla="*/ 93 w 9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8">
                  <a:moveTo>
                    <a:pt x="93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3" y="48"/>
                  </a:lnTo>
                  <a:lnTo>
                    <a:pt x="93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Freeform 47"/>
            <p:cNvSpPr>
              <a:spLocks/>
            </p:cNvSpPr>
            <p:nvPr/>
          </p:nvSpPr>
          <p:spPr bwMode="auto">
            <a:xfrm>
              <a:off x="4017963" y="4489450"/>
              <a:ext cx="71437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Freeform 48"/>
            <p:cNvSpPr>
              <a:spLocks/>
            </p:cNvSpPr>
            <p:nvPr/>
          </p:nvSpPr>
          <p:spPr bwMode="auto">
            <a:xfrm>
              <a:off x="3810000" y="4489450"/>
              <a:ext cx="69850" cy="38100"/>
            </a:xfrm>
            <a:custGeom>
              <a:avLst/>
              <a:gdLst>
                <a:gd name="T0" fmla="*/ 93 w 93"/>
                <a:gd name="T1" fmla="*/ 2 h 48"/>
                <a:gd name="T2" fmla="*/ 0 w 93"/>
                <a:gd name="T3" fmla="*/ 0 h 48"/>
                <a:gd name="T4" fmla="*/ 0 w 93"/>
                <a:gd name="T5" fmla="*/ 46 h 48"/>
                <a:gd name="T6" fmla="*/ 93 w 93"/>
                <a:gd name="T7" fmla="*/ 48 h 48"/>
                <a:gd name="T8" fmla="*/ 93 w 93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8"/>
                <a:gd name="T17" fmla="*/ 93 w 9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8">
                  <a:moveTo>
                    <a:pt x="93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3" y="48"/>
                  </a:lnTo>
                  <a:lnTo>
                    <a:pt x="93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Freeform 49"/>
            <p:cNvSpPr>
              <a:spLocks/>
            </p:cNvSpPr>
            <p:nvPr/>
          </p:nvSpPr>
          <p:spPr bwMode="auto">
            <a:xfrm>
              <a:off x="3773488" y="4489450"/>
              <a:ext cx="69850" cy="38100"/>
            </a:xfrm>
            <a:custGeom>
              <a:avLst/>
              <a:gdLst>
                <a:gd name="T0" fmla="*/ 93 w 93"/>
                <a:gd name="T1" fmla="*/ 2 h 48"/>
                <a:gd name="T2" fmla="*/ 0 w 93"/>
                <a:gd name="T3" fmla="*/ 0 h 48"/>
                <a:gd name="T4" fmla="*/ 0 w 93"/>
                <a:gd name="T5" fmla="*/ 46 h 48"/>
                <a:gd name="T6" fmla="*/ 93 w 93"/>
                <a:gd name="T7" fmla="*/ 48 h 48"/>
                <a:gd name="T8" fmla="*/ 93 w 93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8"/>
                <a:gd name="T17" fmla="*/ 93 w 9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8">
                  <a:moveTo>
                    <a:pt x="93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3" y="48"/>
                  </a:lnTo>
                  <a:lnTo>
                    <a:pt x="93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Freeform 50"/>
            <p:cNvSpPr>
              <a:spLocks/>
            </p:cNvSpPr>
            <p:nvPr/>
          </p:nvSpPr>
          <p:spPr bwMode="auto">
            <a:xfrm>
              <a:off x="3738563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Freeform 51"/>
            <p:cNvSpPr>
              <a:spLocks/>
            </p:cNvSpPr>
            <p:nvPr/>
          </p:nvSpPr>
          <p:spPr bwMode="auto">
            <a:xfrm>
              <a:off x="3571875" y="4489450"/>
              <a:ext cx="68263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Freeform 52"/>
            <p:cNvSpPr>
              <a:spLocks/>
            </p:cNvSpPr>
            <p:nvPr/>
          </p:nvSpPr>
          <p:spPr bwMode="auto">
            <a:xfrm>
              <a:off x="336232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Freeform 53"/>
            <p:cNvSpPr>
              <a:spLocks/>
            </p:cNvSpPr>
            <p:nvPr/>
          </p:nvSpPr>
          <p:spPr bwMode="auto">
            <a:xfrm>
              <a:off x="315277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Freeform 54"/>
            <p:cNvSpPr>
              <a:spLocks/>
            </p:cNvSpPr>
            <p:nvPr/>
          </p:nvSpPr>
          <p:spPr bwMode="auto">
            <a:xfrm>
              <a:off x="2943225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Freeform 55"/>
            <p:cNvSpPr>
              <a:spLocks/>
            </p:cNvSpPr>
            <p:nvPr/>
          </p:nvSpPr>
          <p:spPr bwMode="auto">
            <a:xfrm>
              <a:off x="2735263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Freeform 56"/>
            <p:cNvSpPr>
              <a:spLocks/>
            </p:cNvSpPr>
            <p:nvPr/>
          </p:nvSpPr>
          <p:spPr bwMode="auto">
            <a:xfrm>
              <a:off x="2678113" y="4489450"/>
              <a:ext cx="68262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Freeform 57"/>
            <p:cNvSpPr>
              <a:spLocks/>
            </p:cNvSpPr>
            <p:nvPr/>
          </p:nvSpPr>
          <p:spPr bwMode="auto">
            <a:xfrm>
              <a:off x="2560638" y="4489450"/>
              <a:ext cx="69850" cy="38100"/>
            </a:xfrm>
            <a:custGeom>
              <a:avLst/>
              <a:gdLst>
                <a:gd name="T0" fmla="*/ 92 w 92"/>
                <a:gd name="T1" fmla="*/ 2 h 48"/>
                <a:gd name="T2" fmla="*/ 0 w 92"/>
                <a:gd name="T3" fmla="*/ 0 h 48"/>
                <a:gd name="T4" fmla="*/ 0 w 92"/>
                <a:gd name="T5" fmla="*/ 46 h 48"/>
                <a:gd name="T6" fmla="*/ 92 w 92"/>
                <a:gd name="T7" fmla="*/ 48 h 48"/>
                <a:gd name="T8" fmla="*/ 92 w 92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48"/>
                <a:gd name="T17" fmla="*/ 92 w 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48">
                  <a:moveTo>
                    <a:pt x="92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92" y="48"/>
                  </a:lnTo>
                  <a:lnTo>
                    <a:pt x="92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Freeform 58"/>
            <p:cNvSpPr>
              <a:spLocks/>
            </p:cNvSpPr>
            <p:nvPr/>
          </p:nvSpPr>
          <p:spPr bwMode="auto">
            <a:xfrm>
              <a:off x="2360613" y="4489450"/>
              <a:ext cx="60325" cy="38100"/>
            </a:xfrm>
            <a:custGeom>
              <a:avLst/>
              <a:gdLst>
                <a:gd name="T0" fmla="*/ 81 w 81"/>
                <a:gd name="T1" fmla="*/ 2 h 48"/>
                <a:gd name="T2" fmla="*/ 0 w 81"/>
                <a:gd name="T3" fmla="*/ 0 h 48"/>
                <a:gd name="T4" fmla="*/ 0 w 81"/>
                <a:gd name="T5" fmla="*/ 46 h 48"/>
                <a:gd name="T6" fmla="*/ 81 w 81"/>
                <a:gd name="T7" fmla="*/ 48 h 48"/>
                <a:gd name="T8" fmla="*/ 81 w 81"/>
                <a:gd name="T9" fmla="*/ 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48"/>
                <a:gd name="T17" fmla="*/ 81 w 81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48">
                  <a:moveTo>
                    <a:pt x="81" y="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81" y="48"/>
                  </a:lnTo>
                  <a:lnTo>
                    <a:pt x="81" y="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Freeform 59"/>
            <p:cNvSpPr>
              <a:spLocks/>
            </p:cNvSpPr>
            <p:nvPr/>
          </p:nvSpPr>
          <p:spPr bwMode="auto">
            <a:xfrm>
              <a:off x="7756525" y="5186363"/>
              <a:ext cx="155575" cy="165100"/>
            </a:xfrm>
            <a:custGeom>
              <a:avLst/>
              <a:gdLst>
                <a:gd name="T0" fmla="*/ 104 w 208"/>
                <a:gd name="T1" fmla="*/ 0 h 207"/>
                <a:gd name="T2" fmla="*/ 208 w 208"/>
                <a:gd name="T3" fmla="*/ 103 h 207"/>
                <a:gd name="T4" fmla="*/ 104 w 208"/>
                <a:gd name="T5" fmla="*/ 207 h 207"/>
                <a:gd name="T6" fmla="*/ 0 w 208"/>
                <a:gd name="T7" fmla="*/ 103 h 207"/>
                <a:gd name="T8" fmla="*/ 104 w 208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7"/>
                <a:gd name="T17" fmla="*/ 208 w 208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7">
                  <a:moveTo>
                    <a:pt x="104" y="0"/>
                  </a:moveTo>
                  <a:lnTo>
                    <a:pt x="208" y="103"/>
                  </a:lnTo>
                  <a:lnTo>
                    <a:pt x="104" y="207"/>
                  </a:lnTo>
                  <a:lnTo>
                    <a:pt x="0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Freeform 60"/>
            <p:cNvSpPr>
              <a:spLocks/>
            </p:cNvSpPr>
            <p:nvPr/>
          </p:nvSpPr>
          <p:spPr bwMode="auto">
            <a:xfrm>
              <a:off x="3789363" y="3836988"/>
              <a:ext cx="157162" cy="163512"/>
            </a:xfrm>
            <a:custGeom>
              <a:avLst/>
              <a:gdLst>
                <a:gd name="T0" fmla="*/ 103 w 207"/>
                <a:gd name="T1" fmla="*/ 0 h 208"/>
                <a:gd name="T2" fmla="*/ 207 w 207"/>
                <a:gd name="T3" fmla="*/ 104 h 208"/>
                <a:gd name="T4" fmla="*/ 103 w 207"/>
                <a:gd name="T5" fmla="*/ 208 h 208"/>
                <a:gd name="T6" fmla="*/ 0 w 207"/>
                <a:gd name="T7" fmla="*/ 104 h 208"/>
                <a:gd name="T8" fmla="*/ 103 w 207"/>
                <a:gd name="T9" fmla="*/ 0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08"/>
                <a:gd name="T17" fmla="*/ 207 w 207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08">
                  <a:moveTo>
                    <a:pt x="103" y="0"/>
                  </a:moveTo>
                  <a:lnTo>
                    <a:pt x="207" y="104"/>
                  </a:lnTo>
                  <a:lnTo>
                    <a:pt x="103" y="208"/>
                  </a:lnTo>
                  <a:lnTo>
                    <a:pt x="0" y="10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Freeform 61"/>
            <p:cNvSpPr>
              <a:spLocks/>
            </p:cNvSpPr>
            <p:nvPr/>
          </p:nvSpPr>
          <p:spPr bwMode="auto">
            <a:xfrm>
              <a:off x="3713163" y="3817938"/>
              <a:ext cx="157162" cy="165100"/>
            </a:xfrm>
            <a:custGeom>
              <a:avLst/>
              <a:gdLst>
                <a:gd name="T0" fmla="*/ 103 w 207"/>
                <a:gd name="T1" fmla="*/ 0 h 208"/>
                <a:gd name="T2" fmla="*/ 207 w 207"/>
                <a:gd name="T3" fmla="*/ 104 h 208"/>
                <a:gd name="T4" fmla="*/ 103 w 207"/>
                <a:gd name="T5" fmla="*/ 208 h 208"/>
                <a:gd name="T6" fmla="*/ 0 w 207"/>
                <a:gd name="T7" fmla="*/ 104 h 208"/>
                <a:gd name="T8" fmla="*/ 103 w 207"/>
                <a:gd name="T9" fmla="*/ 0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08"/>
                <a:gd name="T17" fmla="*/ 207 w 207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08">
                  <a:moveTo>
                    <a:pt x="103" y="0"/>
                  </a:moveTo>
                  <a:lnTo>
                    <a:pt x="207" y="104"/>
                  </a:lnTo>
                  <a:lnTo>
                    <a:pt x="103" y="208"/>
                  </a:lnTo>
                  <a:lnTo>
                    <a:pt x="0" y="10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Freeform 62"/>
            <p:cNvSpPr>
              <a:spLocks/>
            </p:cNvSpPr>
            <p:nvPr/>
          </p:nvSpPr>
          <p:spPr bwMode="auto">
            <a:xfrm>
              <a:off x="3752850" y="3849688"/>
              <a:ext cx="157163" cy="163512"/>
            </a:xfrm>
            <a:custGeom>
              <a:avLst/>
              <a:gdLst>
                <a:gd name="T0" fmla="*/ 104 w 207"/>
                <a:gd name="T1" fmla="*/ 0 h 207"/>
                <a:gd name="T2" fmla="*/ 207 w 207"/>
                <a:gd name="T3" fmla="*/ 103 h 207"/>
                <a:gd name="T4" fmla="*/ 104 w 207"/>
                <a:gd name="T5" fmla="*/ 207 h 207"/>
                <a:gd name="T6" fmla="*/ 0 w 207"/>
                <a:gd name="T7" fmla="*/ 103 h 207"/>
                <a:gd name="T8" fmla="*/ 104 w 207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07"/>
                <a:gd name="T17" fmla="*/ 207 w 207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07">
                  <a:moveTo>
                    <a:pt x="104" y="0"/>
                  </a:moveTo>
                  <a:lnTo>
                    <a:pt x="207" y="103"/>
                  </a:lnTo>
                  <a:lnTo>
                    <a:pt x="104" y="207"/>
                  </a:lnTo>
                  <a:lnTo>
                    <a:pt x="0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Freeform 63"/>
            <p:cNvSpPr>
              <a:spLocks/>
            </p:cNvSpPr>
            <p:nvPr/>
          </p:nvSpPr>
          <p:spPr bwMode="auto">
            <a:xfrm>
              <a:off x="2651125" y="3070225"/>
              <a:ext cx="158750" cy="165100"/>
            </a:xfrm>
            <a:custGeom>
              <a:avLst/>
              <a:gdLst>
                <a:gd name="T0" fmla="*/ 104 w 208"/>
                <a:gd name="T1" fmla="*/ 0 h 207"/>
                <a:gd name="T2" fmla="*/ 208 w 208"/>
                <a:gd name="T3" fmla="*/ 103 h 207"/>
                <a:gd name="T4" fmla="*/ 104 w 208"/>
                <a:gd name="T5" fmla="*/ 207 h 207"/>
                <a:gd name="T6" fmla="*/ 0 w 208"/>
                <a:gd name="T7" fmla="*/ 103 h 207"/>
                <a:gd name="T8" fmla="*/ 104 w 208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7"/>
                <a:gd name="T17" fmla="*/ 208 w 208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7">
                  <a:moveTo>
                    <a:pt x="104" y="0"/>
                  </a:moveTo>
                  <a:lnTo>
                    <a:pt x="208" y="103"/>
                  </a:lnTo>
                  <a:lnTo>
                    <a:pt x="104" y="207"/>
                  </a:lnTo>
                  <a:lnTo>
                    <a:pt x="0" y="10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Freeform 64"/>
            <p:cNvSpPr>
              <a:spLocks/>
            </p:cNvSpPr>
            <p:nvPr/>
          </p:nvSpPr>
          <p:spPr bwMode="auto">
            <a:xfrm>
              <a:off x="2533650" y="2959100"/>
              <a:ext cx="157163" cy="163513"/>
            </a:xfrm>
            <a:custGeom>
              <a:avLst/>
              <a:gdLst>
                <a:gd name="T0" fmla="*/ 103 w 207"/>
                <a:gd name="T1" fmla="*/ 0 h 207"/>
                <a:gd name="T2" fmla="*/ 207 w 207"/>
                <a:gd name="T3" fmla="*/ 103 h 207"/>
                <a:gd name="T4" fmla="*/ 103 w 207"/>
                <a:gd name="T5" fmla="*/ 207 h 207"/>
                <a:gd name="T6" fmla="*/ 0 w 207"/>
                <a:gd name="T7" fmla="*/ 103 h 207"/>
                <a:gd name="T8" fmla="*/ 103 w 207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07"/>
                <a:gd name="T17" fmla="*/ 207 w 207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07">
                  <a:moveTo>
                    <a:pt x="103" y="0"/>
                  </a:moveTo>
                  <a:lnTo>
                    <a:pt x="207" y="103"/>
                  </a:lnTo>
                  <a:lnTo>
                    <a:pt x="103" y="207"/>
                  </a:lnTo>
                  <a:lnTo>
                    <a:pt x="0" y="10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Freeform 65"/>
            <p:cNvSpPr>
              <a:spLocks/>
            </p:cNvSpPr>
            <p:nvPr/>
          </p:nvSpPr>
          <p:spPr bwMode="auto">
            <a:xfrm>
              <a:off x="2300288" y="2705100"/>
              <a:ext cx="155575" cy="165100"/>
            </a:xfrm>
            <a:custGeom>
              <a:avLst/>
              <a:gdLst>
                <a:gd name="T0" fmla="*/ 103 w 207"/>
                <a:gd name="T1" fmla="*/ 0 h 207"/>
                <a:gd name="T2" fmla="*/ 207 w 207"/>
                <a:gd name="T3" fmla="*/ 103 h 207"/>
                <a:gd name="T4" fmla="*/ 103 w 207"/>
                <a:gd name="T5" fmla="*/ 207 h 207"/>
                <a:gd name="T6" fmla="*/ 0 w 207"/>
                <a:gd name="T7" fmla="*/ 103 h 207"/>
                <a:gd name="T8" fmla="*/ 103 w 207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07"/>
                <a:gd name="T17" fmla="*/ 207 w 207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07">
                  <a:moveTo>
                    <a:pt x="103" y="0"/>
                  </a:moveTo>
                  <a:lnTo>
                    <a:pt x="207" y="103"/>
                  </a:lnTo>
                  <a:lnTo>
                    <a:pt x="103" y="207"/>
                  </a:lnTo>
                  <a:lnTo>
                    <a:pt x="0" y="10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Rectangle 66"/>
            <p:cNvSpPr>
              <a:spLocks noChangeArrowheads="1"/>
            </p:cNvSpPr>
            <p:nvPr/>
          </p:nvSpPr>
          <p:spPr bwMode="auto">
            <a:xfrm>
              <a:off x="3489325" y="1601788"/>
              <a:ext cx="19224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</a:rPr>
                <a:t>Areal Resolution</a:t>
              </a:r>
              <a:endParaRPr lang="en-US" sz="2000"/>
            </a:p>
          </p:txBody>
        </p:sp>
        <p:sp>
          <p:nvSpPr>
            <p:cNvPr id="13382" name="Rectangle 67"/>
            <p:cNvSpPr>
              <a:spLocks noChangeArrowheads="1"/>
            </p:cNvSpPr>
            <p:nvPr/>
          </p:nvSpPr>
          <p:spPr bwMode="auto">
            <a:xfrm>
              <a:off x="8143875" y="5157788"/>
              <a:ext cx="635000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ATST</a:t>
              </a:r>
              <a:endParaRPr lang="en-US" sz="2000"/>
            </a:p>
          </p:txBody>
        </p:sp>
        <p:sp>
          <p:nvSpPr>
            <p:cNvPr id="13383" name="Rectangle 68"/>
            <p:cNvSpPr>
              <a:spLocks noChangeArrowheads="1"/>
            </p:cNvSpPr>
            <p:nvPr/>
          </p:nvSpPr>
          <p:spPr bwMode="auto">
            <a:xfrm>
              <a:off x="3957638" y="3806825"/>
              <a:ext cx="14224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48"/>
                  </a:solidFill>
                </a:rPr>
                <a:t>GREGOR, NST</a:t>
              </a:r>
              <a:endParaRPr lang="en-US" sz="2000">
                <a:solidFill>
                  <a:srgbClr val="000048"/>
                </a:solidFill>
              </a:endParaRPr>
            </a:p>
          </p:txBody>
        </p:sp>
        <p:sp>
          <p:nvSpPr>
            <p:cNvPr id="13384" name="Rectangle 69"/>
            <p:cNvSpPr>
              <a:spLocks noChangeArrowheads="1"/>
            </p:cNvSpPr>
            <p:nvPr/>
          </p:nvSpPr>
          <p:spPr bwMode="auto">
            <a:xfrm>
              <a:off x="3024188" y="3808413"/>
              <a:ext cx="558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McMP</a:t>
              </a:r>
              <a:endParaRPr lang="en-US" sz="2000"/>
            </a:p>
          </p:txBody>
        </p:sp>
        <p:sp>
          <p:nvSpPr>
            <p:cNvPr id="13385" name="Rectangle 70"/>
            <p:cNvSpPr>
              <a:spLocks noChangeArrowheads="1"/>
            </p:cNvSpPr>
            <p:nvPr/>
          </p:nvSpPr>
          <p:spPr bwMode="auto">
            <a:xfrm>
              <a:off x="2890838" y="3074988"/>
              <a:ext cx="649287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NSST</a:t>
              </a:r>
              <a:endParaRPr lang="en-US" sz="2000"/>
            </a:p>
          </p:txBody>
        </p:sp>
        <p:sp>
          <p:nvSpPr>
            <p:cNvPr id="13386" name="Rectangle 71"/>
            <p:cNvSpPr>
              <a:spLocks noChangeArrowheads="1"/>
            </p:cNvSpPr>
            <p:nvPr/>
          </p:nvSpPr>
          <p:spPr bwMode="auto">
            <a:xfrm>
              <a:off x="1538288" y="2935288"/>
              <a:ext cx="877887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THEMIS</a:t>
              </a:r>
              <a:endParaRPr lang="en-US" sz="2000"/>
            </a:p>
          </p:txBody>
        </p:sp>
        <p:sp>
          <p:nvSpPr>
            <p:cNvPr id="13387" name="Rectangle 72"/>
            <p:cNvSpPr>
              <a:spLocks noChangeArrowheads="1"/>
            </p:cNvSpPr>
            <p:nvPr/>
          </p:nvSpPr>
          <p:spPr bwMode="auto">
            <a:xfrm>
              <a:off x="2514600" y="2665413"/>
              <a:ext cx="51276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DST</a:t>
              </a:r>
              <a:endParaRPr lang="en-US" sz="2000"/>
            </a:p>
          </p:txBody>
        </p:sp>
        <p:sp>
          <p:nvSpPr>
            <p:cNvPr id="13388" name="Rectangle 73"/>
            <p:cNvSpPr>
              <a:spLocks noChangeArrowheads="1"/>
            </p:cNvSpPr>
            <p:nvPr/>
          </p:nvSpPr>
          <p:spPr bwMode="auto">
            <a:xfrm>
              <a:off x="619125" y="5659438"/>
              <a:ext cx="4429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100</a:t>
              </a:r>
              <a:endParaRPr lang="en-US" sz="2000"/>
            </a:p>
          </p:txBody>
        </p:sp>
        <p:sp>
          <p:nvSpPr>
            <p:cNvPr id="13389" name="Rectangle 74"/>
            <p:cNvSpPr>
              <a:spLocks noChangeArrowheads="1"/>
            </p:cNvSpPr>
            <p:nvPr/>
          </p:nvSpPr>
          <p:spPr bwMode="auto">
            <a:xfrm>
              <a:off x="509588" y="3940175"/>
              <a:ext cx="557212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1000</a:t>
              </a:r>
              <a:endParaRPr lang="en-US" sz="2000"/>
            </a:p>
          </p:txBody>
        </p:sp>
        <p:sp>
          <p:nvSpPr>
            <p:cNvPr id="13390" name="Rectangle 75"/>
            <p:cNvSpPr>
              <a:spLocks noChangeArrowheads="1"/>
            </p:cNvSpPr>
            <p:nvPr/>
          </p:nvSpPr>
          <p:spPr bwMode="auto">
            <a:xfrm>
              <a:off x="400050" y="2219325"/>
              <a:ext cx="6715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10000</a:t>
              </a:r>
              <a:endParaRPr lang="en-US" sz="2000"/>
            </a:p>
          </p:txBody>
        </p:sp>
        <p:sp>
          <p:nvSpPr>
            <p:cNvPr id="13391" name="Rectangle 76"/>
            <p:cNvSpPr>
              <a:spLocks noChangeArrowheads="1"/>
            </p:cNvSpPr>
            <p:nvPr/>
          </p:nvSpPr>
          <p:spPr bwMode="auto">
            <a:xfrm>
              <a:off x="1042988" y="5965825"/>
              <a:ext cx="212725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0</a:t>
              </a:r>
              <a:endParaRPr lang="en-US" sz="2000"/>
            </a:p>
          </p:txBody>
        </p:sp>
        <p:sp>
          <p:nvSpPr>
            <p:cNvPr id="13392" name="Rectangle 77"/>
            <p:cNvSpPr>
              <a:spLocks noChangeArrowheads="1"/>
            </p:cNvSpPr>
            <p:nvPr/>
          </p:nvSpPr>
          <p:spPr bwMode="auto">
            <a:xfrm>
              <a:off x="1830388" y="5965825"/>
              <a:ext cx="328612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50</a:t>
              </a:r>
              <a:endParaRPr lang="en-US" sz="2000"/>
            </a:p>
          </p:txBody>
        </p:sp>
        <p:sp>
          <p:nvSpPr>
            <p:cNvPr id="13393" name="Rectangle 78"/>
            <p:cNvSpPr>
              <a:spLocks noChangeArrowheads="1"/>
            </p:cNvSpPr>
            <p:nvPr/>
          </p:nvSpPr>
          <p:spPr bwMode="auto">
            <a:xfrm>
              <a:off x="2619375" y="5965825"/>
              <a:ext cx="4429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100</a:t>
              </a:r>
              <a:endParaRPr lang="en-US" sz="2000"/>
            </a:p>
          </p:txBody>
        </p:sp>
        <p:sp>
          <p:nvSpPr>
            <p:cNvPr id="13394" name="Rectangle 79"/>
            <p:cNvSpPr>
              <a:spLocks noChangeArrowheads="1"/>
            </p:cNvSpPr>
            <p:nvPr/>
          </p:nvSpPr>
          <p:spPr bwMode="auto">
            <a:xfrm>
              <a:off x="3460750" y="5965825"/>
              <a:ext cx="4429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150</a:t>
              </a:r>
              <a:endParaRPr lang="en-US" sz="2000"/>
            </a:p>
          </p:txBody>
        </p:sp>
        <p:sp>
          <p:nvSpPr>
            <p:cNvPr id="13395" name="Rectangle 80"/>
            <p:cNvSpPr>
              <a:spLocks noChangeArrowheads="1"/>
            </p:cNvSpPr>
            <p:nvPr/>
          </p:nvSpPr>
          <p:spPr bwMode="auto">
            <a:xfrm>
              <a:off x="4302125" y="5965825"/>
              <a:ext cx="444500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200</a:t>
              </a:r>
              <a:endParaRPr lang="en-US" sz="2000"/>
            </a:p>
          </p:txBody>
        </p:sp>
        <p:sp>
          <p:nvSpPr>
            <p:cNvPr id="13396" name="Rectangle 81"/>
            <p:cNvSpPr>
              <a:spLocks noChangeArrowheads="1"/>
            </p:cNvSpPr>
            <p:nvPr/>
          </p:nvSpPr>
          <p:spPr bwMode="auto">
            <a:xfrm>
              <a:off x="5145088" y="5965825"/>
              <a:ext cx="442912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250</a:t>
              </a:r>
              <a:endParaRPr lang="en-US" sz="2000"/>
            </a:p>
          </p:txBody>
        </p:sp>
        <p:sp>
          <p:nvSpPr>
            <p:cNvPr id="13397" name="Rectangle 82"/>
            <p:cNvSpPr>
              <a:spLocks noChangeArrowheads="1"/>
            </p:cNvSpPr>
            <p:nvPr/>
          </p:nvSpPr>
          <p:spPr bwMode="auto">
            <a:xfrm>
              <a:off x="5986463" y="5965825"/>
              <a:ext cx="442912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300</a:t>
              </a:r>
              <a:endParaRPr lang="en-US" sz="2000"/>
            </a:p>
          </p:txBody>
        </p:sp>
        <p:sp>
          <p:nvSpPr>
            <p:cNvPr id="13398" name="Rectangle 83"/>
            <p:cNvSpPr>
              <a:spLocks noChangeArrowheads="1"/>
            </p:cNvSpPr>
            <p:nvPr/>
          </p:nvSpPr>
          <p:spPr bwMode="auto">
            <a:xfrm>
              <a:off x="6829425" y="5965825"/>
              <a:ext cx="4429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350</a:t>
              </a:r>
              <a:endParaRPr lang="en-US" sz="2000"/>
            </a:p>
          </p:txBody>
        </p:sp>
        <p:sp>
          <p:nvSpPr>
            <p:cNvPr id="13399" name="Rectangle 84"/>
            <p:cNvSpPr>
              <a:spLocks noChangeArrowheads="1"/>
            </p:cNvSpPr>
            <p:nvPr/>
          </p:nvSpPr>
          <p:spPr bwMode="auto">
            <a:xfrm>
              <a:off x="7670800" y="5965825"/>
              <a:ext cx="442913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400</a:t>
              </a:r>
              <a:endParaRPr lang="en-US" sz="2000"/>
            </a:p>
          </p:txBody>
        </p:sp>
        <p:sp>
          <p:nvSpPr>
            <p:cNvPr id="13400" name="Rectangle 85"/>
            <p:cNvSpPr>
              <a:spLocks noChangeArrowheads="1"/>
            </p:cNvSpPr>
            <p:nvPr/>
          </p:nvSpPr>
          <p:spPr bwMode="auto">
            <a:xfrm>
              <a:off x="8513763" y="5965825"/>
              <a:ext cx="442912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450</a:t>
              </a:r>
              <a:endParaRPr lang="en-US" sz="2000"/>
            </a:p>
          </p:txBody>
        </p:sp>
        <p:sp>
          <p:nvSpPr>
            <p:cNvPr id="13401" name="Rectangle 86"/>
            <p:cNvSpPr>
              <a:spLocks noChangeArrowheads="1"/>
            </p:cNvSpPr>
            <p:nvPr/>
          </p:nvSpPr>
          <p:spPr bwMode="auto">
            <a:xfrm>
              <a:off x="4244975" y="6316663"/>
              <a:ext cx="1444625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Aperture (cm)</a:t>
              </a:r>
              <a:endParaRPr lang="en-US" sz="2000"/>
            </a:p>
          </p:txBody>
        </p:sp>
        <p:grpSp>
          <p:nvGrpSpPr>
            <p:cNvPr id="2" name="Group 88"/>
            <p:cNvGrpSpPr>
              <a:grpSpLocks/>
            </p:cNvGrpSpPr>
            <p:nvPr/>
          </p:nvGrpSpPr>
          <p:grpSpPr bwMode="auto">
            <a:xfrm>
              <a:off x="4991100" y="4494213"/>
              <a:ext cx="93663" cy="865187"/>
              <a:chOff x="3301" y="2831"/>
              <a:chExt cx="62" cy="545"/>
            </a:xfrm>
          </p:grpSpPr>
          <p:sp>
            <p:nvSpPr>
              <p:cNvPr id="13407" name="Line 89"/>
              <p:cNvSpPr>
                <a:spLocks noChangeShapeType="1"/>
              </p:cNvSpPr>
              <p:nvPr/>
            </p:nvSpPr>
            <p:spPr bwMode="auto">
              <a:xfrm>
                <a:off x="3331" y="2831"/>
                <a:ext cx="1" cy="4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8" name="Freeform 90"/>
              <p:cNvSpPr>
                <a:spLocks/>
              </p:cNvSpPr>
              <p:nvPr/>
            </p:nvSpPr>
            <p:spPr bwMode="auto">
              <a:xfrm>
                <a:off x="3301" y="3312"/>
                <a:ext cx="62" cy="64"/>
              </a:xfrm>
              <a:custGeom>
                <a:avLst/>
                <a:gdLst>
                  <a:gd name="T0" fmla="*/ 0 w 125"/>
                  <a:gd name="T1" fmla="*/ 0 h 127"/>
                  <a:gd name="T2" fmla="*/ 64 w 125"/>
                  <a:gd name="T3" fmla="*/ 127 h 127"/>
                  <a:gd name="T4" fmla="*/ 125 w 125"/>
                  <a:gd name="T5" fmla="*/ 0 h 127"/>
                  <a:gd name="T6" fmla="*/ 0 w 125"/>
                  <a:gd name="T7" fmla="*/ 0 h 1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"/>
                  <a:gd name="T13" fmla="*/ 0 h 127"/>
                  <a:gd name="T14" fmla="*/ 125 w 125"/>
                  <a:gd name="T15" fmla="*/ 127 h 1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" h="127">
                    <a:moveTo>
                      <a:pt x="0" y="0"/>
                    </a:moveTo>
                    <a:lnTo>
                      <a:pt x="64" y="127"/>
                    </a:lnTo>
                    <a:lnTo>
                      <a:pt x="1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04" name="Rectangle 91"/>
            <p:cNvSpPr>
              <a:spLocks noChangeArrowheads="1"/>
            </p:cNvSpPr>
            <p:nvPr/>
          </p:nvSpPr>
          <p:spPr bwMode="auto">
            <a:xfrm>
              <a:off x="2582863" y="4646613"/>
              <a:ext cx="2968625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Rectangle 92"/>
            <p:cNvSpPr>
              <a:spLocks noChangeArrowheads="1"/>
            </p:cNvSpPr>
            <p:nvPr/>
          </p:nvSpPr>
          <p:spPr bwMode="auto">
            <a:xfrm>
              <a:off x="2563813" y="4664075"/>
              <a:ext cx="297338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Predicted Magnetic Fibril sizes</a:t>
              </a:r>
              <a:endParaRPr lang="en-US" sz="2000"/>
            </a:p>
          </p:txBody>
        </p:sp>
        <p:sp>
          <p:nvSpPr>
            <p:cNvPr id="13406" name="AutoShape 93"/>
            <p:cNvSpPr>
              <a:spLocks noChangeArrowheads="1"/>
            </p:cNvSpPr>
            <p:nvPr/>
          </p:nvSpPr>
          <p:spPr bwMode="auto">
            <a:xfrm>
              <a:off x="7658100" y="5065713"/>
              <a:ext cx="387350" cy="420687"/>
            </a:xfrm>
            <a:prstGeom prst="diamond">
              <a:avLst/>
            </a:prstGeom>
            <a:solidFill>
              <a:srgbClr val="FFFF00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Comparison with other Telescopes</a:t>
            </a: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974314-6E7C-4178-8D86-F4A9434AFF08}" type="slidenum">
              <a:rPr lang="en-US" smtClean="0"/>
              <a:pPr/>
              <a:t>84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858838" y="1876425"/>
            <a:ext cx="779621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5"/>
          <p:cNvSpPr>
            <a:spLocks noChangeShapeType="1"/>
          </p:cNvSpPr>
          <p:nvPr/>
        </p:nvSpPr>
        <p:spPr bwMode="auto">
          <a:xfrm>
            <a:off x="858838" y="460216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6"/>
          <p:cNvSpPr>
            <a:spLocks noChangeShapeType="1"/>
          </p:cNvSpPr>
          <p:nvPr/>
        </p:nvSpPr>
        <p:spPr bwMode="auto">
          <a:xfrm>
            <a:off x="858838" y="4321175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7"/>
          <p:cNvSpPr>
            <a:spLocks noChangeShapeType="1"/>
          </p:cNvSpPr>
          <p:nvPr/>
        </p:nvSpPr>
        <p:spPr bwMode="auto">
          <a:xfrm>
            <a:off x="858838" y="411956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8"/>
          <p:cNvSpPr>
            <a:spLocks noChangeShapeType="1"/>
          </p:cNvSpPr>
          <p:nvPr/>
        </p:nvSpPr>
        <p:spPr bwMode="auto">
          <a:xfrm>
            <a:off x="858838" y="3963988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9"/>
          <p:cNvSpPr>
            <a:spLocks noChangeShapeType="1"/>
          </p:cNvSpPr>
          <p:nvPr/>
        </p:nvSpPr>
        <p:spPr bwMode="auto">
          <a:xfrm>
            <a:off x="858838" y="3836988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10"/>
          <p:cNvSpPr>
            <a:spLocks noChangeShapeType="1"/>
          </p:cNvSpPr>
          <p:nvPr/>
        </p:nvSpPr>
        <p:spPr bwMode="auto">
          <a:xfrm>
            <a:off x="858838" y="3729038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6" name="Line 11"/>
          <p:cNvSpPr>
            <a:spLocks noChangeShapeType="1"/>
          </p:cNvSpPr>
          <p:nvPr/>
        </p:nvSpPr>
        <p:spPr bwMode="auto">
          <a:xfrm>
            <a:off x="858838" y="363696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7" name="Line 12"/>
          <p:cNvSpPr>
            <a:spLocks noChangeShapeType="1"/>
          </p:cNvSpPr>
          <p:nvPr/>
        </p:nvSpPr>
        <p:spPr bwMode="auto">
          <a:xfrm>
            <a:off x="858838" y="355441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8" name="Line 13"/>
          <p:cNvSpPr>
            <a:spLocks noChangeShapeType="1"/>
          </p:cNvSpPr>
          <p:nvPr/>
        </p:nvSpPr>
        <p:spPr bwMode="auto">
          <a:xfrm>
            <a:off x="858838" y="2997200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9" name="Line 14"/>
          <p:cNvSpPr>
            <a:spLocks noChangeShapeType="1"/>
          </p:cNvSpPr>
          <p:nvPr/>
        </p:nvSpPr>
        <p:spPr bwMode="auto">
          <a:xfrm>
            <a:off x="858838" y="271621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Line 15"/>
          <p:cNvSpPr>
            <a:spLocks noChangeShapeType="1"/>
          </p:cNvSpPr>
          <p:nvPr/>
        </p:nvSpPr>
        <p:spPr bwMode="auto">
          <a:xfrm>
            <a:off x="858838" y="2514600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Line 16"/>
          <p:cNvSpPr>
            <a:spLocks noChangeShapeType="1"/>
          </p:cNvSpPr>
          <p:nvPr/>
        </p:nvSpPr>
        <p:spPr bwMode="auto">
          <a:xfrm>
            <a:off x="858838" y="2359025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2" name="Line 17"/>
          <p:cNvSpPr>
            <a:spLocks noChangeShapeType="1"/>
          </p:cNvSpPr>
          <p:nvPr/>
        </p:nvSpPr>
        <p:spPr bwMode="auto">
          <a:xfrm>
            <a:off x="858838" y="2233613"/>
            <a:ext cx="7796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Line 18"/>
          <p:cNvSpPr>
            <a:spLocks noChangeShapeType="1"/>
          </p:cNvSpPr>
          <p:nvPr/>
        </p:nvSpPr>
        <p:spPr bwMode="auto">
          <a:xfrm>
            <a:off x="858838" y="2124075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4" name="Line 19"/>
          <p:cNvSpPr>
            <a:spLocks noChangeShapeType="1"/>
          </p:cNvSpPr>
          <p:nvPr/>
        </p:nvSpPr>
        <p:spPr bwMode="auto">
          <a:xfrm>
            <a:off x="858838" y="2032000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Line 20"/>
          <p:cNvSpPr>
            <a:spLocks noChangeShapeType="1"/>
          </p:cNvSpPr>
          <p:nvPr/>
        </p:nvSpPr>
        <p:spPr bwMode="auto">
          <a:xfrm>
            <a:off x="858838" y="1949450"/>
            <a:ext cx="7796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6" name="Line 21"/>
          <p:cNvSpPr>
            <a:spLocks noChangeShapeType="1"/>
          </p:cNvSpPr>
          <p:nvPr/>
        </p:nvSpPr>
        <p:spPr bwMode="auto">
          <a:xfrm>
            <a:off x="858838" y="3481388"/>
            <a:ext cx="7796212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7" name="Line 22"/>
          <p:cNvSpPr>
            <a:spLocks noChangeShapeType="1"/>
          </p:cNvSpPr>
          <p:nvPr/>
        </p:nvSpPr>
        <p:spPr bwMode="auto">
          <a:xfrm>
            <a:off x="858838" y="1876425"/>
            <a:ext cx="7796212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8" name="Rectangle 23"/>
          <p:cNvSpPr>
            <a:spLocks noChangeArrowheads="1"/>
          </p:cNvSpPr>
          <p:nvPr/>
        </p:nvSpPr>
        <p:spPr bwMode="auto">
          <a:xfrm>
            <a:off x="858838" y="1876425"/>
            <a:ext cx="7796212" cy="3209925"/>
          </a:xfrm>
          <a:prstGeom prst="rect">
            <a:avLst/>
          </a:prstGeom>
          <a:noFill/>
          <a:ln w="365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9" name="Line 24"/>
          <p:cNvSpPr>
            <a:spLocks noChangeShapeType="1"/>
          </p:cNvSpPr>
          <p:nvPr/>
        </p:nvSpPr>
        <p:spPr bwMode="auto">
          <a:xfrm>
            <a:off x="858838" y="1876425"/>
            <a:ext cx="1587" cy="320992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0" name="Line 25"/>
          <p:cNvSpPr>
            <a:spLocks noChangeShapeType="1"/>
          </p:cNvSpPr>
          <p:nvPr/>
        </p:nvSpPr>
        <p:spPr bwMode="auto">
          <a:xfrm>
            <a:off x="796925" y="5086350"/>
            <a:ext cx="61913" cy="158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1" name="Line 26"/>
          <p:cNvSpPr>
            <a:spLocks noChangeShapeType="1"/>
          </p:cNvSpPr>
          <p:nvPr/>
        </p:nvSpPr>
        <p:spPr bwMode="auto">
          <a:xfrm>
            <a:off x="796925" y="3481388"/>
            <a:ext cx="61913" cy="158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2" name="Line 27"/>
          <p:cNvSpPr>
            <a:spLocks noChangeShapeType="1"/>
          </p:cNvSpPr>
          <p:nvPr/>
        </p:nvSpPr>
        <p:spPr bwMode="auto">
          <a:xfrm>
            <a:off x="796925" y="1876425"/>
            <a:ext cx="61913" cy="158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3" name="Line 28"/>
          <p:cNvSpPr>
            <a:spLocks noChangeShapeType="1"/>
          </p:cNvSpPr>
          <p:nvPr/>
        </p:nvSpPr>
        <p:spPr bwMode="auto">
          <a:xfrm>
            <a:off x="858838" y="5086350"/>
            <a:ext cx="7796212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4" name="Line 29"/>
          <p:cNvSpPr>
            <a:spLocks noChangeShapeType="1"/>
          </p:cNvSpPr>
          <p:nvPr/>
        </p:nvSpPr>
        <p:spPr bwMode="auto">
          <a:xfrm flipV="1">
            <a:off x="858838" y="5086350"/>
            <a:ext cx="1587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5" name="Line 30"/>
          <p:cNvSpPr>
            <a:spLocks noChangeShapeType="1"/>
          </p:cNvSpPr>
          <p:nvPr/>
        </p:nvSpPr>
        <p:spPr bwMode="auto">
          <a:xfrm flipV="1">
            <a:off x="1725613" y="5086350"/>
            <a:ext cx="1587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Line 31"/>
          <p:cNvSpPr>
            <a:spLocks noChangeShapeType="1"/>
          </p:cNvSpPr>
          <p:nvPr/>
        </p:nvSpPr>
        <p:spPr bwMode="auto">
          <a:xfrm flipV="1">
            <a:off x="2592388" y="5086350"/>
            <a:ext cx="1587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7" name="Line 32"/>
          <p:cNvSpPr>
            <a:spLocks noChangeShapeType="1"/>
          </p:cNvSpPr>
          <p:nvPr/>
        </p:nvSpPr>
        <p:spPr bwMode="auto">
          <a:xfrm flipV="1">
            <a:off x="3457575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8" name="Line 33"/>
          <p:cNvSpPr>
            <a:spLocks noChangeShapeType="1"/>
          </p:cNvSpPr>
          <p:nvPr/>
        </p:nvSpPr>
        <p:spPr bwMode="auto">
          <a:xfrm flipV="1">
            <a:off x="4322763" y="5086350"/>
            <a:ext cx="1587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9" name="Line 34"/>
          <p:cNvSpPr>
            <a:spLocks noChangeShapeType="1"/>
          </p:cNvSpPr>
          <p:nvPr/>
        </p:nvSpPr>
        <p:spPr bwMode="auto">
          <a:xfrm flipV="1">
            <a:off x="5191125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0" name="Line 35"/>
          <p:cNvSpPr>
            <a:spLocks noChangeShapeType="1"/>
          </p:cNvSpPr>
          <p:nvPr/>
        </p:nvSpPr>
        <p:spPr bwMode="auto">
          <a:xfrm flipV="1">
            <a:off x="6057900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1" name="Line 36"/>
          <p:cNvSpPr>
            <a:spLocks noChangeShapeType="1"/>
          </p:cNvSpPr>
          <p:nvPr/>
        </p:nvSpPr>
        <p:spPr bwMode="auto">
          <a:xfrm flipV="1">
            <a:off x="6921500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2" name="Line 37"/>
          <p:cNvSpPr>
            <a:spLocks noChangeShapeType="1"/>
          </p:cNvSpPr>
          <p:nvPr/>
        </p:nvSpPr>
        <p:spPr bwMode="auto">
          <a:xfrm flipV="1">
            <a:off x="7788275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3" name="Line 38"/>
          <p:cNvSpPr>
            <a:spLocks noChangeShapeType="1"/>
          </p:cNvSpPr>
          <p:nvPr/>
        </p:nvSpPr>
        <p:spPr bwMode="auto">
          <a:xfrm flipV="1">
            <a:off x="8655050" y="5086350"/>
            <a:ext cx="1588" cy="650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4" name="Line 39"/>
          <p:cNvSpPr>
            <a:spLocks noChangeShapeType="1"/>
          </p:cNvSpPr>
          <p:nvPr/>
        </p:nvSpPr>
        <p:spPr bwMode="auto">
          <a:xfrm flipH="1" flipV="1">
            <a:off x="3667125" y="3825875"/>
            <a:ext cx="4121150" cy="1260475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5" name="Line 40"/>
          <p:cNvSpPr>
            <a:spLocks noChangeShapeType="1"/>
          </p:cNvSpPr>
          <p:nvPr/>
        </p:nvSpPr>
        <p:spPr bwMode="auto">
          <a:xfrm flipH="1" flipV="1">
            <a:off x="3632200" y="3808413"/>
            <a:ext cx="34925" cy="17462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6" name="Line 41"/>
          <p:cNvSpPr>
            <a:spLocks noChangeShapeType="1"/>
          </p:cNvSpPr>
          <p:nvPr/>
        </p:nvSpPr>
        <p:spPr bwMode="auto">
          <a:xfrm flipH="1" flipV="1">
            <a:off x="3457575" y="3719513"/>
            <a:ext cx="174625" cy="88900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7" name="Line 42"/>
          <p:cNvSpPr>
            <a:spLocks noChangeShapeType="1"/>
          </p:cNvSpPr>
          <p:nvPr/>
        </p:nvSpPr>
        <p:spPr bwMode="auto">
          <a:xfrm flipH="1" flipV="1">
            <a:off x="2540000" y="3111500"/>
            <a:ext cx="917575" cy="608013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8" name="Line 43"/>
          <p:cNvSpPr>
            <a:spLocks noChangeShapeType="1"/>
          </p:cNvSpPr>
          <p:nvPr/>
        </p:nvSpPr>
        <p:spPr bwMode="auto">
          <a:xfrm flipH="1" flipV="1">
            <a:off x="2417763" y="3006725"/>
            <a:ext cx="122237" cy="104775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9" name="Line 44"/>
          <p:cNvSpPr>
            <a:spLocks noChangeShapeType="1"/>
          </p:cNvSpPr>
          <p:nvPr/>
        </p:nvSpPr>
        <p:spPr bwMode="auto">
          <a:xfrm flipH="1" flipV="1">
            <a:off x="2176463" y="2770188"/>
            <a:ext cx="241300" cy="236537"/>
          </a:xfrm>
          <a:prstGeom prst="line">
            <a:avLst/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0" name="Freeform 45"/>
          <p:cNvSpPr>
            <a:spLocks/>
          </p:cNvSpPr>
          <p:nvPr/>
        </p:nvSpPr>
        <p:spPr bwMode="auto">
          <a:xfrm>
            <a:off x="7710488" y="5003800"/>
            <a:ext cx="157162" cy="165100"/>
          </a:xfrm>
          <a:custGeom>
            <a:avLst/>
            <a:gdLst>
              <a:gd name="T0" fmla="*/ 104 w 208"/>
              <a:gd name="T1" fmla="*/ 0 h 207"/>
              <a:gd name="T2" fmla="*/ 208 w 208"/>
              <a:gd name="T3" fmla="*/ 104 h 207"/>
              <a:gd name="T4" fmla="*/ 104 w 208"/>
              <a:gd name="T5" fmla="*/ 207 h 207"/>
              <a:gd name="T6" fmla="*/ 0 w 208"/>
              <a:gd name="T7" fmla="*/ 104 h 207"/>
              <a:gd name="T8" fmla="*/ 104 w 208"/>
              <a:gd name="T9" fmla="*/ 0 h 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7"/>
              <a:gd name="T17" fmla="*/ 208 w 208"/>
              <a:gd name="T18" fmla="*/ 207 h 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7">
                <a:moveTo>
                  <a:pt x="104" y="0"/>
                </a:moveTo>
                <a:lnTo>
                  <a:pt x="208" y="104"/>
                </a:lnTo>
                <a:lnTo>
                  <a:pt x="104" y="207"/>
                </a:lnTo>
                <a:lnTo>
                  <a:pt x="0" y="104"/>
                </a:lnTo>
                <a:lnTo>
                  <a:pt x="104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1" name="Freeform 46"/>
          <p:cNvSpPr>
            <a:spLocks/>
          </p:cNvSpPr>
          <p:nvPr/>
        </p:nvSpPr>
        <p:spPr bwMode="auto">
          <a:xfrm>
            <a:off x="3587750" y="3743325"/>
            <a:ext cx="157163" cy="165100"/>
          </a:xfrm>
          <a:custGeom>
            <a:avLst/>
            <a:gdLst>
              <a:gd name="T0" fmla="*/ 104 w 208"/>
              <a:gd name="T1" fmla="*/ 0 h 207"/>
              <a:gd name="T2" fmla="*/ 208 w 208"/>
              <a:gd name="T3" fmla="*/ 104 h 207"/>
              <a:gd name="T4" fmla="*/ 104 w 208"/>
              <a:gd name="T5" fmla="*/ 207 h 207"/>
              <a:gd name="T6" fmla="*/ 0 w 208"/>
              <a:gd name="T7" fmla="*/ 104 h 207"/>
              <a:gd name="T8" fmla="*/ 104 w 208"/>
              <a:gd name="T9" fmla="*/ 0 h 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7"/>
              <a:gd name="T17" fmla="*/ 208 w 208"/>
              <a:gd name="T18" fmla="*/ 207 h 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7">
                <a:moveTo>
                  <a:pt x="104" y="0"/>
                </a:moveTo>
                <a:lnTo>
                  <a:pt x="208" y="104"/>
                </a:lnTo>
                <a:lnTo>
                  <a:pt x="104" y="207"/>
                </a:lnTo>
                <a:lnTo>
                  <a:pt x="0" y="104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2" name="Freeform 47"/>
          <p:cNvSpPr>
            <a:spLocks/>
          </p:cNvSpPr>
          <p:nvPr/>
        </p:nvSpPr>
        <p:spPr bwMode="auto">
          <a:xfrm>
            <a:off x="3554413" y="3725863"/>
            <a:ext cx="155575" cy="165100"/>
          </a:xfrm>
          <a:custGeom>
            <a:avLst/>
            <a:gdLst>
              <a:gd name="T0" fmla="*/ 104 w 208"/>
              <a:gd name="T1" fmla="*/ 0 h 207"/>
              <a:gd name="T2" fmla="*/ 208 w 208"/>
              <a:gd name="T3" fmla="*/ 103 h 207"/>
              <a:gd name="T4" fmla="*/ 104 w 208"/>
              <a:gd name="T5" fmla="*/ 207 h 207"/>
              <a:gd name="T6" fmla="*/ 0 w 208"/>
              <a:gd name="T7" fmla="*/ 103 h 207"/>
              <a:gd name="T8" fmla="*/ 104 w 208"/>
              <a:gd name="T9" fmla="*/ 0 h 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7"/>
              <a:gd name="T17" fmla="*/ 208 w 208"/>
              <a:gd name="T18" fmla="*/ 207 h 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7">
                <a:moveTo>
                  <a:pt x="104" y="0"/>
                </a:moveTo>
                <a:lnTo>
                  <a:pt x="208" y="103"/>
                </a:lnTo>
                <a:lnTo>
                  <a:pt x="104" y="207"/>
                </a:lnTo>
                <a:lnTo>
                  <a:pt x="0" y="103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3" name="Freeform 48"/>
          <p:cNvSpPr>
            <a:spLocks/>
          </p:cNvSpPr>
          <p:nvPr/>
        </p:nvSpPr>
        <p:spPr bwMode="auto">
          <a:xfrm>
            <a:off x="3582988" y="3736975"/>
            <a:ext cx="157162" cy="163513"/>
          </a:xfrm>
          <a:custGeom>
            <a:avLst/>
            <a:gdLst>
              <a:gd name="T0" fmla="*/ 104 w 207"/>
              <a:gd name="T1" fmla="*/ 0 h 208"/>
              <a:gd name="T2" fmla="*/ 207 w 207"/>
              <a:gd name="T3" fmla="*/ 104 h 208"/>
              <a:gd name="T4" fmla="*/ 104 w 207"/>
              <a:gd name="T5" fmla="*/ 208 h 208"/>
              <a:gd name="T6" fmla="*/ 0 w 207"/>
              <a:gd name="T7" fmla="*/ 104 h 208"/>
              <a:gd name="T8" fmla="*/ 104 w 207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"/>
              <a:gd name="T16" fmla="*/ 0 h 208"/>
              <a:gd name="T17" fmla="*/ 207 w 207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" h="208">
                <a:moveTo>
                  <a:pt x="104" y="0"/>
                </a:moveTo>
                <a:lnTo>
                  <a:pt x="207" y="104"/>
                </a:lnTo>
                <a:lnTo>
                  <a:pt x="104" y="208"/>
                </a:lnTo>
                <a:lnTo>
                  <a:pt x="0" y="104"/>
                </a:lnTo>
                <a:lnTo>
                  <a:pt x="104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4" name="Freeform 49"/>
          <p:cNvSpPr>
            <a:spLocks/>
          </p:cNvSpPr>
          <p:nvPr/>
        </p:nvSpPr>
        <p:spPr bwMode="auto">
          <a:xfrm>
            <a:off x="2462213" y="3028950"/>
            <a:ext cx="155575" cy="163513"/>
          </a:xfrm>
          <a:custGeom>
            <a:avLst/>
            <a:gdLst>
              <a:gd name="T0" fmla="*/ 104 w 208"/>
              <a:gd name="T1" fmla="*/ 0 h 208"/>
              <a:gd name="T2" fmla="*/ 208 w 208"/>
              <a:gd name="T3" fmla="*/ 104 h 208"/>
              <a:gd name="T4" fmla="*/ 104 w 208"/>
              <a:gd name="T5" fmla="*/ 208 h 208"/>
              <a:gd name="T6" fmla="*/ 0 w 208"/>
              <a:gd name="T7" fmla="*/ 104 h 208"/>
              <a:gd name="T8" fmla="*/ 104 w 208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104" y="0"/>
                </a:moveTo>
                <a:lnTo>
                  <a:pt x="208" y="104"/>
                </a:lnTo>
                <a:lnTo>
                  <a:pt x="104" y="208"/>
                </a:lnTo>
                <a:lnTo>
                  <a:pt x="0" y="104"/>
                </a:lnTo>
                <a:lnTo>
                  <a:pt x="104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5" name="Freeform 50"/>
          <p:cNvSpPr>
            <a:spLocks/>
          </p:cNvSpPr>
          <p:nvPr/>
        </p:nvSpPr>
        <p:spPr bwMode="auto">
          <a:xfrm>
            <a:off x="2339975" y="2924175"/>
            <a:ext cx="157163" cy="165100"/>
          </a:xfrm>
          <a:custGeom>
            <a:avLst/>
            <a:gdLst>
              <a:gd name="T0" fmla="*/ 104 w 208"/>
              <a:gd name="T1" fmla="*/ 0 h 207"/>
              <a:gd name="T2" fmla="*/ 208 w 208"/>
              <a:gd name="T3" fmla="*/ 103 h 207"/>
              <a:gd name="T4" fmla="*/ 104 w 208"/>
              <a:gd name="T5" fmla="*/ 207 h 207"/>
              <a:gd name="T6" fmla="*/ 0 w 208"/>
              <a:gd name="T7" fmla="*/ 103 h 207"/>
              <a:gd name="T8" fmla="*/ 104 w 208"/>
              <a:gd name="T9" fmla="*/ 0 h 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7"/>
              <a:gd name="T17" fmla="*/ 208 w 208"/>
              <a:gd name="T18" fmla="*/ 207 h 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7">
                <a:moveTo>
                  <a:pt x="104" y="0"/>
                </a:moveTo>
                <a:lnTo>
                  <a:pt x="208" y="103"/>
                </a:lnTo>
                <a:lnTo>
                  <a:pt x="104" y="207"/>
                </a:lnTo>
                <a:lnTo>
                  <a:pt x="0" y="103"/>
                </a:lnTo>
                <a:lnTo>
                  <a:pt x="104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6" name="Freeform 51"/>
          <p:cNvSpPr>
            <a:spLocks/>
          </p:cNvSpPr>
          <p:nvPr/>
        </p:nvSpPr>
        <p:spPr bwMode="auto">
          <a:xfrm>
            <a:off x="2097088" y="2689225"/>
            <a:ext cx="157162" cy="163513"/>
          </a:xfrm>
          <a:custGeom>
            <a:avLst/>
            <a:gdLst>
              <a:gd name="T0" fmla="*/ 103 w 207"/>
              <a:gd name="T1" fmla="*/ 0 h 208"/>
              <a:gd name="T2" fmla="*/ 207 w 207"/>
              <a:gd name="T3" fmla="*/ 104 h 208"/>
              <a:gd name="T4" fmla="*/ 103 w 207"/>
              <a:gd name="T5" fmla="*/ 208 h 208"/>
              <a:gd name="T6" fmla="*/ 0 w 207"/>
              <a:gd name="T7" fmla="*/ 104 h 208"/>
              <a:gd name="T8" fmla="*/ 103 w 207"/>
              <a:gd name="T9" fmla="*/ 0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"/>
              <a:gd name="T16" fmla="*/ 0 h 208"/>
              <a:gd name="T17" fmla="*/ 207 w 207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" h="208">
                <a:moveTo>
                  <a:pt x="103" y="0"/>
                </a:moveTo>
                <a:lnTo>
                  <a:pt x="207" y="104"/>
                </a:lnTo>
                <a:lnTo>
                  <a:pt x="103" y="208"/>
                </a:lnTo>
                <a:lnTo>
                  <a:pt x="0" y="104"/>
                </a:lnTo>
                <a:lnTo>
                  <a:pt x="103" y="0"/>
                </a:lnTo>
                <a:close/>
              </a:path>
            </a:pathLst>
          </a:custGeom>
          <a:solidFill>
            <a:srgbClr val="000080"/>
          </a:solidFill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7" name="Rectangle 52"/>
          <p:cNvSpPr>
            <a:spLocks noChangeArrowheads="1"/>
          </p:cNvSpPr>
          <p:nvPr/>
        </p:nvSpPr>
        <p:spPr bwMode="auto">
          <a:xfrm>
            <a:off x="3335338" y="1270000"/>
            <a:ext cx="230981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</a:rPr>
              <a:t>Fixed B, Fixed Size</a:t>
            </a:r>
            <a:endParaRPr lang="en-US" sz="2000" dirty="0"/>
          </a:p>
        </p:txBody>
      </p:sp>
      <p:sp>
        <p:nvSpPr>
          <p:cNvPr id="38968" name="Rectangle 53"/>
          <p:cNvSpPr>
            <a:spLocks noChangeArrowheads="1"/>
          </p:cNvSpPr>
          <p:nvPr/>
        </p:nvSpPr>
        <p:spPr bwMode="auto">
          <a:xfrm>
            <a:off x="3298825" y="1577975"/>
            <a:ext cx="24368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500" b="1">
                <a:solidFill>
                  <a:srgbClr val="000000"/>
                </a:solidFill>
              </a:rPr>
              <a:t>(assumes same sensitivity)</a:t>
            </a:r>
            <a:endParaRPr lang="en-US" sz="2000"/>
          </a:p>
        </p:txBody>
      </p:sp>
      <p:sp>
        <p:nvSpPr>
          <p:cNvPr id="38969" name="Rectangle 54"/>
          <p:cNvSpPr>
            <a:spLocks noChangeArrowheads="1"/>
          </p:cNvSpPr>
          <p:nvPr/>
        </p:nvSpPr>
        <p:spPr bwMode="auto">
          <a:xfrm>
            <a:off x="2312988" y="2649538"/>
            <a:ext cx="5127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DST</a:t>
            </a:r>
            <a:endParaRPr lang="en-US" sz="2000"/>
          </a:p>
        </p:txBody>
      </p:sp>
      <p:sp>
        <p:nvSpPr>
          <p:cNvPr id="38970" name="Rectangle 55"/>
          <p:cNvSpPr>
            <a:spLocks noChangeArrowheads="1"/>
          </p:cNvSpPr>
          <p:nvPr/>
        </p:nvSpPr>
        <p:spPr bwMode="auto">
          <a:xfrm>
            <a:off x="1308100" y="2901950"/>
            <a:ext cx="8794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THEMIS</a:t>
            </a:r>
            <a:endParaRPr lang="en-US" sz="2000"/>
          </a:p>
        </p:txBody>
      </p:sp>
      <p:sp>
        <p:nvSpPr>
          <p:cNvPr id="38971" name="Rectangle 56"/>
          <p:cNvSpPr>
            <a:spLocks noChangeArrowheads="1"/>
          </p:cNvSpPr>
          <p:nvPr/>
        </p:nvSpPr>
        <p:spPr bwMode="auto">
          <a:xfrm>
            <a:off x="2698750" y="3030538"/>
            <a:ext cx="6508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NSST</a:t>
            </a:r>
            <a:endParaRPr lang="en-US" sz="2000"/>
          </a:p>
        </p:txBody>
      </p:sp>
      <p:sp>
        <p:nvSpPr>
          <p:cNvPr id="38972" name="Rectangle 57"/>
          <p:cNvSpPr>
            <a:spLocks noChangeArrowheads="1"/>
          </p:cNvSpPr>
          <p:nvPr/>
        </p:nvSpPr>
        <p:spPr bwMode="auto">
          <a:xfrm>
            <a:off x="2857500" y="3708400"/>
            <a:ext cx="560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McMP</a:t>
            </a:r>
            <a:endParaRPr lang="en-US" sz="2000"/>
          </a:p>
        </p:txBody>
      </p:sp>
      <p:sp>
        <p:nvSpPr>
          <p:cNvPr id="38973" name="Rectangle 58"/>
          <p:cNvSpPr>
            <a:spLocks noChangeArrowheads="1"/>
          </p:cNvSpPr>
          <p:nvPr/>
        </p:nvSpPr>
        <p:spPr bwMode="auto">
          <a:xfrm>
            <a:off x="3798888" y="3713163"/>
            <a:ext cx="1422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</a:rPr>
              <a:t>GREGOR, NST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38974" name="Rectangle 59"/>
          <p:cNvSpPr>
            <a:spLocks noChangeArrowheads="1"/>
          </p:cNvSpPr>
          <p:nvPr/>
        </p:nvSpPr>
        <p:spPr bwMode="auto">
          <a:xfrm>
            <a:off x="8032750" y="4822825"/>
            <a:ext cx="6350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ATST</a:t>
            </a:r>
            <a:endParaRPr lang="en-US" sz="2000"/>
          </a:p>
        </p:txBody>
      </p:sp>
      <p:sp>
        <p:nvSpPr>
          <p:cNvPr id="38975" name="Rectangle 60"/>
          <p:cNvSpPr>
            <a:spLocks noChangeArrowheads="1"/>
          </p:cNvSpPr>
          <p:nvPr/>
        </p:nvSpPr>
        <p:spPr bwMode="auto">
          <a:xfrm>
            <a:off x="598488" y="4964113"/>
            <a:ext cx="212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1</a:t>
            </a:r>
            <a:endParaRPr lang="en-US" sz="2000"/>
          </a:p>
        </p:txBody>
      </p:sp>
      <p:sp>
        <p:nvSpPr>
          <p:cNvPr id="38976" name="Rectangle 61"/>
          <p:cNvSpPr>
            <a:spLocks noChangeArrowheads="1"/>
          </p:cNvSpPr>
          <p:nvPr/>
        </p:nvSpPr>
        <p:spPr bwMode="auto">
          <a:xfrm>
            <a:off x="488950" y="3359150"/>
            <a:ext cx="3286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10</a:t>
            </a:r>
            <a:endParaRPr lang="en-US" sz="2000"/>
          </a:p>
        </p:txBody>
      </p:sp>
      <p:sp>
        <p:nvSpPr>
          <p:cNvPr id="38977" name="Rectangle 62"/>
          <p:cNvSpPr>
            <a:spLocks noChangeArrowheads="1"/>
          </p:cNvSpPr>
          <p:nvPr/>
        </p:nvSpPr>
        <p:spPr bwMode="auto">
          <a:xfrm>
            <a:off x="381000" y="1754188"/>
            <a:ext cx="442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100</a:t>
            </a:r>
            <a:endParaRPr lang="en-US" sz="2000"/>
          </a:p>
        </p:txBody>
      </p:sp>
      <p:sp>
        <p:nvSpPr>
          <p:cNvPr id="38978" name="Rectangle 63"/>
          <p:cNvSpPr>
            <a:spLocks noChangeArrowheads="1"/>
          </p:cNvSpPr>
          <p:nvPr/>
        </p:nvSpPr>
        <p:spPr bwMode="auto">
          <a:xfrm>
            <a:off x="804863" y="5270500"/>
            <a:ext cx="212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0</a:t>
            </a:r>
            <a:endParaRPr lang="en-US" sz="2000"/>
          </a:p>
        </p:txBody>
      </p:sp>
      <p:sp>
        <p:nvSpPr>
          <p:cNvPr id="38979" name="Rectangle 64"/>
          <p:cNvSpPr>
            <a:spLocks noChangeArrowheads="1"/>
          </p:cNvSpPr>
          <p:nvPr/>
        </p:nvSpPr>
        <p:spPr bwMode="auto">
          <a:xfrm>
            <a:off x="1617663" y="5270500"/>
            <a:ext cx="3270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50</a:t>
            </a:r>
            <a:endParaRPr lang="en-US" sz="2000"/>
          </a:p>
        </p:txBody>
      </p:sp>
      <p:sp>
        <p:nvSpPr>
          <p:cNvPr id="38980" name="Rectangle 65"/>
          <p:cNvSpPr>
            <a:spLocks noChangeArrowheads="1"/>
          </p:cNvSpPr>
          <p:nvPr/>
        </p:nvSpPr>
        <p:spPr bwMode="auto">
          <a:xfrm>
            <a:off x="2430463" y="5270500"/>
            <a:ext cx="4429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100</a:t>
            </a:r>
            <a:endParaRPr lang="en-US" sz="2000"/>
          </a:p>
        </p:txBody>
      </p:sp>
      <p:sp>
        <p:nvSpPr>
          <p:cNvPr id="38981" name="Rectangle 66"/>
          <p:cNvSpPr>
            <a:spLocks noChangeArrowheads="1"/>
          </p:cNvSpPr>
          <p:nvPr/>
        </p:nvSpPr>
        <p:spPr bwMode="auto">
          <a:xfrm>
            <a:off x="3295650" y="5270500"/>
            <a:ext cx="442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150</a:t>
            </a:r>
            <a:endParaRPr lang="en-US" sz="2000"/>
          </a:p>
        </p:txBody>
      </p:sp>
      <p:sp>
        <p:nvSpPr>
          <p:cNvPr id="38982" name="Rectangle 67"/>
          <p:cNvSpPr>
            <a:spLocks noChangeArrowheads="1"/>
          </p:cNvSpPr>
          <p:nvPr/>
        </p:nvSpPr>
        <p:spPr bwMode="auto">
          <a:xfrm>
            <a:off x="4160838" y="5270500"/>
            <a:ext cx="4429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200</a:t>
            </a:r>
            <a:endParaRPr lang="en-US" sz="2000"/>
          </a:p>
        </p:txBody>
      </p:sp>
      <p:sp>
        <p:nvSpPr>
          <p:cNvPr id="38983" name="Rectangle 68"/>
          <p:cNvSpPr>
            <a:spLocks noChangeArrowheads="1"/>
          </p:cNvSpPr>
          <p:nvPr/>
        </p:nvSpPr>
        <p:spPr bwMode="auto">
          <a:xfrm>
            <a:off x="5027613" y="5270500"/>
            <a:ext cx="4429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250</a:t>
            </a:r>
            <a:endParaRPr lang="en-US" sz="2000"/>
          </a:p>
        </p:txBody>
      </p:sp>
      <p:sp>
        <p:nvSpPr>
          <p:cNvPr id="38984" name="Rectangle 69"/>
          <p:cNvSpPr>
            <a:spLocks noChangeArrowheads="1"/>
          </p:cNvSpPr>
          <p:nvPr/>
        </p:nvSpPr>
        <p:spPr bwMode="auto">
          <a:xfrm>
            <a:off x="5894388" y="5270500"/>
            <a:ext cx="4429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300</a:t>
            </a:r>
            <a:endParaRPr lang="en-US" sz="2000"/>
          </a:p>
        </p:txBody>
      </p:sp>
      <p:sp>
        <p:nvSpPr>
          <p:cNvPr id="38985" name="Rectangle 70"/>
          <p:cNvSpPr>
            <a:spLocks noChangeArrowheads="1"/>
          </p:cNvSpPr>
          <p:nvPr/>
        </p:nvSpPr>
        <p:spPr bwMode="auto">
          <a:xfrm>
            <a:off x="6759575" y="5270500"/>
            <a:ext cx="442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350</a:t>
            </a:r>
            <a:endParaRPr lang="en-US" sz="2000"/>
          </a:p>
        </p:txBody>
      </p:sp>
      <p:sp>
        <p:nvSpPr>
          <p:cNvPr id="38986" name="Rectangle 71"/>
          <p:cNvSpPr>
            <a:spLocks noChangeArrowheads="1"/>
          </p:cNvSpPr>
          <p:nvPr/>
        </p:nvSpPr>
        <p:spPr bwMode="auto">
          <a:xfrm>
            <a:off x="7626350" y="5270500"/>
            <a:ext cx="442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400</a:t>
            </a:r>
            <a:endParaRPr lang="en-US" sz="2000"/>
          </a:p>
        </p:txBody>
      </p:sp>
      <p:sp>
        <p:nvSpPr>
          <p:cNvPr id="38987" name="Rectangle 72"/>
          <p:cNvSpPr>
            <a:spLocks noChangeArrowheads="1"/>
          </p:cNvSpPr>
          <p:nvPr/>
        </p:nvSpPr>
        <p:spPr bwMode="auto">
          <a:xfrm>
            <a:off x="8458200" y="5269675"/>
            <a:ext cx="442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</a:rPr>
              <a:t>450</a:t>
            </a:r>
            <a:endParaRPr lang="en-US" sz="2000" dirty="0"/>
          </a:p>
        </p:txBody>
      </p:sp>
      <p:sp>
        <p:nvSpPr>
          <p:cNvPr id="38988" name="Rectangle 73"/>
          <p:cNvSpPr>
            <a:spLocks noChangeArrowheads="1"/>
          </p:cNvSpPr>
          <p:nvPr/>
        </p:nvSpPr>
        <p:spPr bwMode="auto">
          <a:xfrm>
            <a:off x="4129088" y="5568950"/>
            <a:ext cx="14430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</a:rPr>
              <a:t>Aperture (cm)</a:t>
            </a:r>
            <a:endParaRPr lang="en-US" sz="2000" dirty="0"/>
          </a:p>
        </p:txBody>
      </p:sp>
      <p:sp>
        <p:nvSpPr>
          <p:cNvPr id="38989" name="Rectangle 74"/>
          <p:cNvSpPr>
            <a:spLocks noChangeArrowheads="1"/>
          </p:cNvSpPr>
          <p:nvPr/>
        </p:nvSpPr>
        <p:spPr bwMode="auto">
          <a:xfrm rot="-5400000">
            <a:off x="-397668" y="3074193"/>
            <a:ext cx="14922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</a:rPr>
              <a:t>Relative Time</a:t>
            </a:r>
            <a:endParaRPr lang="en-US" sz="2000" dirty="0"/>
          </a:p>
        </p:txBody>
      </p:sp>
      <p:sp>
        <p:nvSpPr>
          <p:cNvPr id="38990" name="Rectangle 75"/>
          <p:cNvSpPr>
            <a:spLocks noChangeArrowheads="1"/>
          </p:cNvSpPr>
          <p:nvPr/>
        </p:nvSpPr>
        <p:spPr bwMode="auto">
          <a:xfrm>
            <a:off x="1054100" y="4457700"/>
            <a:ext cx="30543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91" name="Rectangle 76"/>
          <p:cNvSpPr>
            <a:spLocks noChangeArrowheads="1"/>
          </p:cNvSpPr>
          <p:nvPr/>
        </p:nvSpPr>
        <p:spPr bwMode="auto">
          <a:xfrm>
            <a:off x="1092200" y="4476750"/>
            <a:ext cx="32067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</a:rPr>
              <a:t>e.g. Moving Magnetic Flux Tube</a:t>
            </a:r>
            <a:endParaRPr lang="en-US" sz="2000"/>
          </a:p>
        </p:txBody>
      </p:sp>
      <p:sp>
        <p:nvSpPr>
          <p:cNvPr id="38992" name="AutoShape 77"/>
          <p:cNvSpPr>
            <a:spLocks noChangeArrowheads="1"/>
          </p:cNvSpPr>
          <p:nvPr/>
        </p:nvSpPr>
        <p:spPr bwMode="auto">
          <a:xfrm>
            <a:off x="7597775" y="4716463"/>
            <a:ext cx="387350" cy="420687"/>
          </a:xfrm>
          <a:prstGeom prst="diamond">
            <a:avLst/>
          </a:prstGeom>
          <a:solidFill>
            <a:srgbClr val="FFFF00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ATST and </a:t>
            </a:r>
            <a:r>
              <a:rPr lang="en-US" dirty="0" err="1" smtClean="0"/>
              <a:t>Magnetoconvection</a:t>
            </a:r>
            <a:endParaRPr lang="en-US" dirty="0"/>
          </a:p>
        </p:txBody>
      </p:sp>
      <p:sp>
        <p:nvSpPr>
          <p:cNvPr id="1126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 </a:t>
            </a:r>
            <a:fld id="{9C3FAFC8-87BC-4ED4-A69A-BED6F6CD3331}" type="slidenum">
              <a:rPr lang="en-US"/>
              <a:pPr/>
              <a:t>85</a:t>
            </a:fld>
            <a:r>
              <a:rPr lang="en-US" dirty="0"/>
              <a:t> 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1975" y="1143000"/>
            <a:ext cx="8048625" cy="5207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000" dirty="0" smtClean="0"/>
              <a:t>Theory and Modeling have gone beyond our ability to test observationally.</a:t>
            </a:r>
          </a:p>
        </p:txBody>
      </p:sp>
      <p:pic>
        <p:nvPicPr>
          <p:cNvPr id="1127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2114" y="1752600"/>
            <a:ext cx="1714286" cy="17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514" y="1757361"/>
            <a:ext cx="1714286" cy="17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752599"/>
            <a:ext cx="1714286" cy="17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Text Box 11"/>
          <p:cNvSpPr txBox="1">
            <a:spLocks noChangeArrowheads="1"/>
          </p:cNvSpPr>
          <p:nvPr/>
        </p:nvSpPr>
        <p:spPr bwMode="auto">
          <a:xfrm>
            <a:off x="1066800" y="3544669"/>
            <a:ext cx="207327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/>
              <a:t> </a:t>
            </a:r>
            <a:r>
              <a:rPr lang="en-US" sz="1400" b="1" dirty="0"/>
              <a:t>Numerical simulation of magneto-convection </a:t>
            </a:r>
            <a:r>
              <a:rPr lang="en-US" sz="1400" b="1" dirty="0" smtClean="0"/>
              <a:t>(</a:t>
            </a:r>
            <a:r>
              <a:rPr lang="en-US" sz="1400" b="1" dirty="0" smtClean="0">
                <a:cs typeface="Times New Roman" pitchFamily="18" charset="0"/>
              </a:rPr>
              <a:t>F. </a:t>
            </a:r>
            <a:r>
              <a:rPr lang="en-US" sz="1400" b="1" dirty="0" err="1">
                <a:cs typeface="Times New Roman" pitchFamily="18" charset="0"/>
              </a:rPr>
              <a:t>Cattaneo</a:t>
            </a:r>
            <a:r>
              <a:rPr lang="en-US" sz="1400" b="1" dirty="0"/>
              <a:t> 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11279" name="Text Box 12"/>
          <p:cNvSpPr txBox="1">
            <a:spLocks noChangeArrowheads="1"/>
          </p:cNvSpPr>
          <p:nvPr/>
        </p:nvSpPr>
        <p:spPr bwMode="auto">
          <a:xfrm>
            <a:off x="3854450" y="3573463"/>
            <a:ext cx="178435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/>
              <a:t>As </a:t>
            </a:r>
            <a:r>
              <a:rPr lang="en-US" sz="1400" b="1" dirty="0"/>
              <a:t>viewed with a diffraction limited 4-m telescope</a:t>
            </a:r>
          </a:p>
        </p:txBody>
      </p:sp>
      <p:sp>
        <p:nvSpPr>
          <p:cNvPr id="11280" name="Text Box 13"/>
          <p:cNvSpPr txBox="1">
            <a:spLocks noChangeArrowheads="1"/>
          </p:cNvSpPr>
          <p:nvPr/>
        </p:nvSpPr>
        <p:spPr bwMode="auto">
          <a:xfrm>
            <a:off x="6400800" y="3581400"/>
            <a:ext cx="210185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/>
              <a:t>As </a:t>
            </a:r>
            <a:r>
              <a:rPr lang="en-US" sz="1400" b="1" dirty="0"/>
              <a:t>viewed with a diffraction limited 1-m telescope</a:t>
            </a:r>
          </a:p>
        </p:txBody>
      </p:sp>
      <p:sp>
        <p:nvSpPr>
          <p:cNvPr id="11281" name="Line 14"/>
          <p:cNvSpPr>
            <a:spLocks noChangeShapeType="1"/>
          </p:cNvSpPr>
          <p:nvPr/>
        </p:nvSpPr>
        <p:spPr bwMode="auto">
          <a:xfrm flipV="1">
            <a:off x="5715000" y="1752598"/>
            <a:ext cx="0" cy="173736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Text Box 15"/>
          <p:cNvSpPr txBox="1">
            <a:spLocks noChangeArrowheads="1"/>
          </p:cNvSpPr>
          <p:nvPr/>
        </p:nvSpPr>
        <p:spPr bwMode="auto">
          <a:xfrm>
            <a:off x="5791200" y="2420938"/>
            <a:ext cx="6334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1.1”</a:t>
            </a: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381000" y="4419600"/>
            <a:ext cx="86106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6352" tIns="52383" rIns="106352" bIns="52383"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600" u="sng" dirty="0"/>
              <a:t>Major Question ATST will Address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How are the highly intermittent magnetic fields observed at the solar surface generated by dynamo processes and how are they dissipated?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What magnetic configurations and evolutionary paths lead to flares and coronal mass </a:t>
            </a:r>
            <a:r>
              <a:rPr lang="en-US" sz="1600" dirty="0" smtClean="0"/>
              <a:t>ejections?</a:t>
            </a:r>
            <a:endParaRPr lang="en-US" sz="1600" dirty="0"/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What mechanisms are responsible for variations in the spectral and total irradiance of the Sun?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Magnetoconvection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DA69C-C070-450A-A3C6-96115D75646F}" type="slidenum">
              <a:rPr lang="en-US" smtClean="0"/>
              <a:pPr>
                <a:defRPr/>
              </a:pPr>
              <a:t>86</a:t>
            </a:fld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sim.mpe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752600"/>
            <a:ext cx="68580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5334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Cattaneo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ATST and the Infrared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9771" y="2667000"/>
            <a:ext cx="43084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Contour map (based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on 20 pixels) of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the measured coronal magnetic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field strength using Fe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XIII </a:t>
            </a:r>
            <a:r>
              <a:rPr lang="en-US" sz="2000" dirty="0" err="1" smtClean="0"/>
              <a:t>overplotted</a:t>
            </a:r>
            <a:r>
              <a:rPr lang="en-US" sz="2000" dirty="0" smtClean="0"/>
              <a:t> on the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EIT Fe XV image.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The thick contour corresponds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to 4 G, with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additional contours corresponding to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flux densities of 2,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0, and -2 G.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Tick marks indicate the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spatial scale in units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 err="1" smtClean="0"/>
              <a:t>arcseconds</a:t>
            </a:r>
            <a:r>
              <a:rPr lang="en-US" sz="20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56504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Lin, Kuhn &amp; Coulter 2004</a:t>
            </a:r>
            <a:endParaRPr lang="en-US" dirty="0"/>
          </a:p>
        </p:txBody>
      </p:sp>
      <p:pic>
        <p:nvPicPr>
          <p:cNvPr id="12" name="Picture 11" descr="Lin_Fi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143000"/>
            <a:ext cx="3707892" cy="44302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9771" y="1143000"/>
            <a:ext cx="4308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Exploit the Zeeman effect in the forbidden coronal emission line Fe XIII 1074.7  nm.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ATST and the Infrared (2)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1955"/>
          <a:stretch>
            <a:fillRect/>
          </a:stretch>
        </p:blipFill>
        <p:spPr bwMode="auto">
          <a:xfrm>
            <a:off x="990600" y="1371600"/>
            <a:ext cx="69437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10200" y="56504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Tomczyk</a:t>
            </a:r>
            <a:r>
              <a:rPr lang="en-US" dirty="0" smtClean="0"/>
              <a:t> et al. 2008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144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Coronal Multichannel </a:t>
            </a:r>
            <a:r>
              <a:rPr lang="en-US" sz="2400" dirty="0" err="1" smtClean="0"/>
              <a:t>Polarimeter</a:t>
            </a:r>
            <a:r>
              <a:rPr lang="en-US" sz="2400" dirty="0" smtClean="0"/>
              <a:t> (</a:t>
            </a:r>
            <a:r>
              <a:rPr lang="en-US" sz="2400" dirty="0" err="1" smtClean="0"/>
              <a:t>CoMP</a:t>
            </a:r>
            <a:r>
              <a:rPr lang="en-US" sz="2400" dirty="0" smtClean="0"/>
              <a:t>) at NSO Sac Peak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800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inferred values of coronal parameters.  (a) The intensity of the Fe XIII 1074.7 nm emission line; (b) The LOS velocity; (c) The intensity with superimposed vectors showing the plane-of-sky direction of the magnetic field; (d) The LOS component of the coronal magnetic field.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ATST and the Infrared (3)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896" y="2514600"/>
            <a:ext cx="4162704" cy="2858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371" y="1066800"/>
            <a:ext cx="4537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COmosphere</a:t>
            </a:r>
            <a:r>
              <a:rPr lang="en-US" sz="2000" dirty="0" smtClean="0"/>
              <a:t> Dynamics:  p-mode excitation of </a:t>
            </a:r>
            <a:r>
              <a:rPr lang="en-US" sz="2000" dirty="0" err="1" smtClean="0"/>
              <a:t>photospheric</a:t>
            </a:r>
            <a:r>
              <a:rPr lang="en-US" sz="2000" dirty="0" smtClean="0"/>
              <a:t> gas seen in correlated Doppler shifts and line excitation of CO first overtone </a:t>
            </a:r>
            <a:r>
              <a:rPr lang="en-US" sz="2000" dirty="0" err="1" smtClean="0"/>
              <a:t>rovib</a:t>
            </a:r>
            <a:r>
              <a:rPr lang="en-US" sz="2000" dirty="0" smtClean="0"/>
              <a:t> lines.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066800"/>
            <a:ext cx="3423966" cy="4722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6400" y="5562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Schad</a:t>
            </a:r>
            <a:r>
              <a:rPr lang="en-US" dirty="0" smtClean="0"/>
              <a:t> and M. Penn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Time-Distance </a:t>
            </a:r>
            <a:r>
              <a:rPr lang="en-US" dirty="0" err="1" smtClean="0"/>
              <a:t>Helioseismology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838200"/>
            <a:ext cx="31242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Technique pioneered at NSO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 images of flows in the convection zone of a star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 images of the subsurface structure of sunspots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reaching down to the tachocline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4" descr="mdi008"/>
          <p:cNvPicPr>
            <a:picLocks noChangeAspect="1" noChangeArrowheads="1"/>
          </p:cNvPicPr>
          <p:nvPr/>
        </p:nvPicPr>
        <p:blipFill>
          <a:blip r:embed="rId2" cstate="print"/>
          <a:srcRect t="2899" b="7246"/>
          <a:stretch>
            <a:fillRect/>
          </a:stretch>
        </p:blipFill>
        <p:spPr bwMode="auto">
          <a:xfrm>
            <a:off x="228600" y="2590800"/>
            <a:ext cx="3048000" cy="3544685"/>
          </a:xfrm>
          <a:prstGeom prst="rect">
            <a:avLst/>
          </a:prstGeom>
          <a:noFill/>
        </p:spPr>
      </p:pic>
      <p:pic>
        <p:nvPicPr>
          <p:cNvPr id="10" name="Picture 6" descr="wave_pac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14400"/>
            <a:ext cx="3886200" cy="2857500"/>
          </a:xfrm>
          <a:prstGeom prst="rect">
            <a:avLst/>
          </a:prstGeom>
          <a:noFill/>
        </p:spPr>
      </p:pic>
      <p:pic>
        <p:nvPicPr>
          <p:cNvPr id="11" name="Picture 7" descr="cross_c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86200"/>
            <a:ext cx="2973937" cy="2209800"/>
          </a:xfrm>
          <a:prstGeom prst="rect">
            <a:avLst/>
          </a:prstGeom>
          <a:noFill/>
        </p:spPr>
      </p:pic>
      <p:pic>
        <p:nvPicPr>
          <p:cNvPr id="12" name="Picture 5" descr="spot+ss_x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7388" y="4111625"/>
            <a:ext cx="2385212" cy="1831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ATST and the Infrared (4)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952500" y="1674674"/>
            <a:ext cx="7369175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Line of site (parallel to the solar limb) velocity fluctuations measured in Fe XIII 1074.7 nm.  Wave are clearly seen propagating upward in the corona.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Phase speed were measured between 500 and 3500 km/sec, indicating the presence of Alfven waves as well as other fast MHD waves.  Accurate measurements of the vector magnetic field are needed to confirm.</a:t>
            </a:r>
          </a:p>
        </p:txBody>
      </p:sp>
      <p:sp>
        <p:nvSpPr>
          <p:cNvPr id="34824" name="Text Box 5"/>
          <p:cNvSpPr txBox="1">
            <a:spLocks noChangeArrowheads="1"/>
          </p:cNvSpPr>
          <p:nvPr/>
        </p:nvSpPr>
        <p:spPr bwMode="auto">
          <a:xfrm>
            <a:off x="735013" y="5662613"/>
            <a:ext cx="109196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1.03 R</a:t>
            </a:r>
            <a:r>
              <a:rPr lang="en-US" sz="2000" baseline="-25000" dirty="0">
                <a:sym typeface="Wingdings" pitchFamily="2" charset="2"/>
              </a:rPr>
              <a:t></a:t>
            </a:r>
          </a:p>
        </p:txBody>
      </p:sp>
      <p:sp>
        <p:nvSpPr>
          <p:cNvPr id="34825" name="Text Box 6"/>
          <p:cNvSpPr txBox="1">
            <a:spLocks noChangeArrowheads="1"/>
          </p:cNvSpPr>
          <p:nvPr/>
        </p:nvSpPr>
        <p:spPr bwMode="auto">
          <a:xfrm>
            <a:off x="722313" y="3567113"/>
            <a:ext cx="109196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1.40 R</a:t>
            </a:r>
            <a:r>
              <a:rPr lang="en-US" sz="2000" baseline="-25000" dirty="0">
                <a:sym typeface="Wingdings" pitchFamily="2" charset="2"/>
              </a:rPr>
              <a:t></a:t>
            </a:r>
          </a:p>
        </p:txBody>
      </p:sp>
      <p:pic>
        <p:nvPicPr>
          <p:cNvPr id="9" name="rdmov.mpg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3733800"/>
            <a:ext cx="6309360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6600" y="914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Coronal Waves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Telescope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3421063" cy="4525963"/>
          </a:xfrm>
        </p:spPr>
        <p:txBody>
          <a:bodyPr/>
          <a:lstStyle/>
          <a:p>
            <a:pPr eaLnBrk="1" hangingPunct="1"/>
            <a:r>
              <a:rPr lang="en-US" sz="1800" dirty="0" smtClean="0"/>
              <a:t>Telescope Mount Assembly</a:t>
            </a:r>
          </a:p>
          <a:p>
            <a:pPr lvl="1" eaLnBrk="1" hangingPunct="1"/>
            <a:r>
              <a:rPr lang="en-US" sz="1600" dirty="0" smtClean="0"/>
              <a:t>Main Telescope</a:t>
            </a:r>
          </a:p>
          <a:p>
            <a:pPr lvl="2" eaLnBrk="1" hangingPunct="1"/>
            <a:r>
              <a:rPr lang="en-US" sz="1500" dirty="0" smtClean="0"/>
              <a:t>Primary</a:t>
            </a:r>
          </a:p>
          <a:p>
            <a:pPr lvl="2" eaLnBrk="1" hangingPunct="1"/>
            <a:r>
              <a:rPr lang="en-US" sz="1500" dirty="0" smtClean="0"/>
              <a:t>Secondary</a:t>
            </a:r>
          </a:p>
          <a:p>
            <a:pPr lvl="2" eaLnBrk="1" hangingPunct="1"/>
            <a:r>
              <a:rPr lang="en-US" sz="1500" dirty="0" smtClean="0"/>
              <a:t>Heat Stop</a:t>
            </a:r>
          </a:p>
          <a:p>
            <a:pPr lvl="2" eaLnBrk="1" hangingPunct="1"/>
            <a:r>
              <a:rPr lang="en-US" sz="1500" dirty="0" err="1" smtClean="0"/>
              <a:t>Polarimetry</a:t>
            </a:r>
            <a:r>
              <a:rPr lang="en-US" sz="1500" dirty="0" smtClean="0"/>
              <a:t> Unit</a:t>
            </a:r>
          </a:p>
          <a:p>
            <a:pPr lvl="2" eaLnBrk="1" hangingPunct="1"/>
            <a:r>
              <a:rPr lang="en-US" sz="1500" dirty="0" smtClean="0"/>
              <a:t>Feed Optics</a:t>
            </a:r>
          </a:p>
          <a:p>
            <a:pPr lvl="1" eaLnBrk="1" hangingPunct="1"/>
            <a:r>
              <a:rPr lang="en-US" sz="1600" dirty="0" err="1" smtClean="0"/>
              <a:t>Nasmyth</a:t>
            </a:r>
            <a:r>
              <a:rPr lang="en-US" sz="1600" dirty="0" smtClean="0"/>
              <a:t> Instrument and Rotator</a:t>
            </a:r>
          </a:p>
          <a:p>
            <a:pPr lvl="2" eaLnBrk="1" hangingPunct="1"/>
            <a:r>
              <a:rPr lang="en-US" sz="1500" dirty="0" smtClean="0"/>
              <a:t>Best location for coronal instruments</a:t>
            </a:r>
          </a:p>
          <a:p>
            <a:pPr lvl="1" eaLnBrk="1" hangingPunct="1"/>
            <a:r>
              <a:rPr lang="en-US" sz="1600" dirty="0" err="1" smtClean="0"/>
              <a:t>Coude</a:t>
            </a:r>
            <a:r>
              <a:rPr lang="en-US" sz="1600" dirty="0" smtClean="0"/>
              <a:t> Lab</a:t>
            </a:r>
          </a:p>
          <a:p>
            <a:pPr lvl="2" eaLnBrk="1" hangingPunct="1"/>
            <a:r>
              <a:rPr lang="en-US" sz="1500" dirty="0" smtClean="0"/>
              <a:t>Large flexible area for instrumentation</a:t>
            </a:r>
          </a:p>
          <a:p>
            <a:pPr lvl="2" eaLnBrk="1" hangingPunct="1"/>
            <a:r>
              <a:rPr lang="en-US" sz="1500" dirty="0" smtClean="0"/>
              <a:t>Easy implementation of MCAO</a:t>
            </a:r>
          </a:p>
          <a:p>
            <a:pPr lvl="1"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49A1D2-4477-4189-9FBF-1CED81D6A863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7111" name="Picture 4" descr="D:\My Documents\ATST\Status presentations\ATST T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990600"/>
            <a:ext cx="385021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19C25C-CFA1-4B95-AF33-D240D783F5AF}" type="slidenum">
              <a:rPr lang="en-US" smtClean="0"/>
              <a:pPr/>
              <a:t>92</a:t>
            </a:fld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66" name="Picture 3" descr="ATST from Red Hill Overl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96" y="1219200"/>
            <a:ext cx="535140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8628" name="Picture 4" descr="ATST Snow Mees 5 Contr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971800"/>
            <a:ext cx="3894816" cy="306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Already There!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ATST on Haleakala, Maui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1447801"/>
            <a:ext cx="4038600" cy="3657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Dick </a:t>
            </a:r>
            <a:r>
              <a:rPr lang="en-US" sz="2000" dirty="0" err="1" smtClean="0"/>
              <a:t>Altrock</a:t>
            </a:r>
            <a:endParaRPr lang="en-US" sz="2000" dirty="0" smtClean="0"/>
          </a:p>
          <a:p>
            <a:r>
              <a:rPr lang="en-US" sz="2000" dirty="0" smtClean="0"/>
              <a:t>Spiro Antiochos</a:t>
            </a:r>
          </a:p>
          <a:p>
            <a:r>
              <a:rPr lang="en-US" sz="2000" dirty="0" smtClean="0"/>
              <a:t>Brian Dennis</a:t>
            </a:r>
          </a:p>
          <a:p>
            <a:r>
              <a:rPr lang="en-US" sz="2000" dirty="0" smtClean="0"/>
              <a:t>Bernhard Fleck</a:t>
            </a:r>
          </a:p>
          <a:p>
            <a:r>
              <a:rPr lang="en-US" sz="2000" dirty="0" smtClean="0"/>
              <a:t>Dale Gary</a:t>
            </a:r>
          </a:p>
          <a:p>
            <a:r>
              <a:rPr lang="en-US" sz="2000" dirty="0" smtClean="0"/>
              <a:t>Mark Giampapa</a:t>
            </a:r>
          </a:p>
          <a:p>
            <a:r>
              <a:rPr lang="en-US" sz="2000" dirty="0" smtClean="0"/>
              <a:t>Joe </a:t>
            </a:r>
            <a:r>
              <a:rPr lang="en-US" sz="2000" dirty="0" err="1" smtClean="0"/>
              <a:t>Gurman</a:t>
            </a:r>
            <a:endParaRPr lang="en-US" sz="2000" dirty="0" smtClean="0"/>
          </a:p>
          <a:p>
            <a:r>
              <a:rPr lang="en-US" sz="2000" dirty="0" smtClean="0"/>
              <a:t>Frank Hill</a:t>
            </a:r>
          </a:p>
          <a:p>
            <a:r>
              <a:rPr lang="en-US" sz="2000" dirty="0" smtClean="0"/>
              <a:t>Mike Kaiser</a:t>
            </a:r>
          </a:p>
          <a:p>
            <a:pPr>
              <a:buNone/>
            </a:pPr>
            <a:endParaRPr lang="en-US" sz="1800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53000" y="1447801"/>
            <a:ext cx="4038600" cy="3657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Steve Keil</a:t>
            </a:r>
          </a:p>
          <a:p>
            <a:r>
              <a:rPr lang="en-US" sz="2000" dirty="0" smtClean="0"/>
              <a:t>Gary Kilper</a:t>
            </a:r>
          </a:p>
          <a:p>
            <a:r>
              <a:rPr lang="en-US" sz="2000" dirty="0" smtClean="0"/>
              <a:t>Jim Klimchuk</a:t>
            </a:r>
          </a:p>
          <a:p>
            <a:r>
              <a:rPr lang="en-US" sz="2000" dirty="0" smtClean="0"/>
              <a:t>John </a:t>
            </a:r>
            <a:r>
              <a:rPr lang="en-US" sz="2000" dirty="0" err="1" smtClean="0"/>
              <a:t>Leibacher</a:t>
            </a:r>
            <a:endParaRPr lang="en-US" sz="2000" dirty="0" smtClean="0"/>
          </a:p>
          <a:p>
            <a:r>
              <a:rPr lang="en-US" sz="2000" dirty="0" smtClean="0"/>
              <a:t>Dana </a:t>
            </a:r>
            <a:r>
              <a:rPr lang="en-US" sz="2000" dirty="0" err="1" smtClean="0"/>
              <a:t>Longcope</a:t>
            </a:r>
            <a:endParaRPr lang="en-US" sz="2000" dirty="0" smtClean="0"/>
          </a:p>
          <a:p>
            <a:r>
              <a:rPr lang="en-US" sz="2000" dirty="0" smtClean="0"/>
              <a:t>Ryan Milligan</a:t>
            </a:r>
          </a:p>
          <a:p>
            <a:r>
              <a:rPr lang="en-US" sz="2000" dirty="0" smtClean="0"/>
              <a:t>Leon </a:t>
            </a:r>
            <a:r>
              <a:rPr lang="en-US" sz="2000" dirty="0" err="1" smtClean="0"/>
              <a:t>Ofman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Bill Thompson</a:t>
            </a:r>
          </a:p>
          <a:p>
            <a:r>
              <a:rPr lang="en-US" sz="2000" dirty="0" err="1" smtClean="0"/>
              <a:t>Tongjiang</a:t>
            </a:r>
            <a:r>
              <a:rPr lang="en-US" sz="2000" dirty="0" smtClean="0"/>
              <a:t> Wang</a:t>
            </a:r>
            <a:endParaRPr lang="en-US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519326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 thanks to the Symposium organizers and Jane Price.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Acronyms and Abbreviations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50th Anniversary Symposium - March 17,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18-551F-4691-81F1-601FB7FFF474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9600" y="1454150"/>
            <a:ext cx="7924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0238">
              <a:spcBef>
                <a:spcPct val="50000"/>
              </a:spcBef>
            </a:pPr>
            <a:r>
              <a:rPr lang="en-US" sz="1600" dirty="0" smtClean="0"/>
              <a:t>ATST		Advanced Technology Solar Telescope</a:t>
            </a:r>
            <a:br>
              <a:rPr lang="en-US" sz="1600" dirty="0" smtClean="0"/>
            </a:br>
            <a:r>
              <a:rPr lang="en-US" sz="1600" dirty="0" smtClean="0"/>
              <a:t>EIS		Extreme ultraviolet Imaging Spectrograph</a:t>
            </a:r>
            <a:br>
              <a:rPr lang="en-US" sz="1600" dirty="0" smtClean="0"/>
            </a:br>
            <a:r>
              <a:rPr lang="en-US" sz="1600" b="0" dirty="0" smtClean="0"/>
              <a:t>EUNIS</a:t>
            </a:r>
            <a:r>
              <a:rPr lang="en-US" sz="1600" b="0" dirty="0"/>
              <a:t>		Extreme Ultraviolet Normal Incidence </a:t>
            </a:r>
            <a:r>
              <a:rPr lang="en-US" sz="1600" b="0" dirty="0" smtClean="0"/>
              <a:t>Spectrograph</a:t>
            </a:r>
            <a:br>
              <a:rPr lang="en-US" sz="1600" b="0" dirty="0" smtClean="0"/>
            </a:br>
            <a:r>
              <a:rPr lang="en-US" sz="1600" b="0" dirty="0" smtClean="0"/>
              <a:t>GONG		Global Oscillations Network Group</a:t>
            </a:r>
            <a:br>
              <a:rPr lang="en-US" sz="1600" b="0" dirty="0" smtClean="0"/>
            </a:br>
            <a:r>
              <a:rPr lang="en-US" sz="1600" b="0" dirty="0" smtClean="0"/>
              <a:t>IBIS		</a:t>
            </a:r>
            <a:r>
              <a:rPr lang="en-US" sz="1600" b="0" dirty="0" err="1" smtClean="0"/>
              <a:t>Interferometric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Bidimensional</a:t>
            </a:r>
            <a:r>
              <a:rPr lang="en-US" sz="1600" b="0" dirty="0" smtClean="0"/>
              <a:t> Spectrometer</a:t>
            </a:r>
            <a:br>
              <a:rPr lang="en-US" sz="1600" b="0" dirty="0" smtClean="0"/>
            </a:br>
            <a:r>
              <a:rPr lang="en-US" sz="1600" b="0" dirty="0" smtClean="0"/>
              <a:t>LASCO		Large Angle and Spectroscopic Coronagraph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LWS		Living With a </a:t>
            </a:r>
            <a:r>
              <a:rPr lang="en-US" sz="1600" b="0" dirty="0" smtClean="0"/>
              <a:t>Star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RHESSI	</a:t>
            </a:r>
            <a:r>
              <a:rPr lang="en-US" sz="1600" b="0" dirty="0" smtClean="0"/>
              <a:t>	</a:t>
            </a:r>
            <a:r>
              <a:rPr lang="en-US" sz="1600" b="0" dirty="0" err="1" smtClean="0"/>
              <a:t>Ramaty</a:t>
            </a:r>
            <a:r>
              <a:rPr lang="en-US" sz="1600" b="0" dirty="0" smtClean="0"/>
              <a:t> </a:t>
            </a:r>
            <a:r>
              <a:rPr lang="en-US" sz="1600" b="0" dirty="0"/>
              <a:t>High Energy Solar Spectroscopic </a:t>
            </a:r>
            <a:r>
              <a:rPr lang="en-US" sz="1600" b="0" dirty="0" smtClean="0"/>
              <a:t>Imager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SDO		Solar Dynamics Observatory</a:t>
            </a:r>
            <a:br>
              <a:rPr lang="en-US" sz="1600" b="0" dirty="0"/>
            </a:br>
            <a:r>
              <a:rPr lang="en-US" sz="1600" b="0" dirty="0"/>
              <a:t>SOHO		Solar and </a:t>
            </a:r>
            <a:r>
              <a:rPr lang="en-US" sz="1600" b="0" dirty="0" err="1"/>
              <a:t>Heliospheric</a:t>
            </a:r>
            <a:r>
              <a:rPr lang="en-US" sz="1600" b="0" dirty="0"/>
              <a:t> </a:t>
            </a:r>
            <a:r>
              <a:rPr lang="en-US" sz="1600" b="0" dirty="0" err="1" smtClean="0"/>
              <a:t>ObservatorY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smtClean="0"/>
              <a:t>SOLIS		Solar Optical Long-Term Investigations of the Sun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SORCE	</a:t>
            </a:r>
            <a:r>
              <a:rPr lang="en-US" sz="1600" b="0" dirty="0" smtClean="0"/>
              <a:t>	Solar </a:t>
            </a:r>
            <a:r>
              <a:rPr lang="en-US" sz="1600" b="0" dirty="0"/>
              <a:t>Radiation and Climate Experiment</a:t>
            </a:r>
            <a:br>
              <a:rPr lang="en-US" sz="1600" b="0" dirty="0"/>
            </a:br>
            <a:r>
              <a:rPr lang="en-US" sz="1600" b="0" dirty="0"/>
              <a:t>STEREO	Solar Terrestrial Relations Observatory</a:t>
            </a:r>
            <a:br>
              <a:rPr lang="en-US" sz="1600" b="0" dirty="0"/>
            </a:br>
            <a:r>
              <a:rPr lang="en-US" sz="1600" b="0" dirty="0" smtClean="0"/>
              <a:t>TRACE</a:t>
            </a:r>
            <a:r>
              <a:rPr lang="en-US" sz="1600" b="0" dirty="0"/>
              <a:t>	</a:t>
            </a:r>
            <a:r>
              <a:rPr lang="en-US" sz="1600" b="0" dirty="0" smtClean="0"/>
              <a:t>	Transition </a:t>
            </a:r>
            <a:r>
              <a:rPr lang="en-US" sz="1600" b="0" dirty="0"/>
              <a:t>Region and Coronal </a:t>
            </a:r>
            <a:r>
              <a:rPr lang="en-US" sz="1600" b="0" dirty="0" smtClean="0"/>
              <a:t>Explorer</a:t>
            </a:r>
            <a:br>
              <a:rPr lang="en-US" sz="1600" b="0" dirty="0" smtClean="0"/>
            </a:br>
            <a:r>
              <a:rPr lang="en-US" sz="1600" b="0" dirty="0" smtClean="0"/>
              <a:t>VSM		Vector </a:t>
            </a:r>
            <a:r>
              <a:rPr lang="en-US" sz="1600" b="0" dirty="0" err="1" smtClean="0"/>
              <a:t>Spectromagnetograph</a:t>
            </a:r>
            <a:r>
              <a:rPr lang="en-US" sz="1600" b="0" dirty="0"/>
              <a:t/>
            </a:r>
            <a:br>
              <a:rPr lang="en-US" sz="1600" b="0" dirty="0"/>
            </a:br>
            <a:r>
              <a:rPr lang="en-US" sz="1600" b="0" dirty="0"/>
              <a:t>VSO		Virtual Solar </a:t>
            </a:r>
            <a:r>
              <a:rPr lang="en-US" sz="1600" b="0" dirty="0" smtClean="0"/>
              <a:t>Observatory</a:t>
            </a:r>
            <a:br>
              <a:rPr lang="en-US" sz="1600" b="0" dirty="0" smtClean="0"/>
            </a:br>
            <a:r>
              <a:rPr lang="en-US" sz="1600" b="0" dirty="0" smtClean="0"/>
              <a:t>XRT		X-Ray Telescope</a:t>
            </a:r>
            <a:endParaRPr lang="en-US" sz="16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</TotalTime>
  <Words>4654</Words>
  <Application>Microsoft Macintosh PowerPoint</Application>
  <PresentationFormat>On-screen Show (4:3)</PresentationFormat>
  <Paragraphs>739</Paragraphs>
  <Slides>94</Slides>
  <Notes>18</Notes>
  <HiddenSlides>0</HiddenSlides>
  <MMClips>21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The New Solar Corona</vt:lpstr>
      <vt:lpstr>Slide 2</vt:lpstr>
      <vt:lpstr>Themes</vt:lpstr>
      <vt:lpstr>The Solar Interior is also new …</vt:lpstr>
      <vt:lpstr>      Solar Rotation</vt:lpstr>
      <vt:lpstr>Tachocline Oscillations</vt:lpstr>
      <vt:lpstr>Slide 7</vt:lpstr>
      <vt:lpstr>Overlapping Solar Cycles in the Corona</vt:lpstr>
      <vt:lpstr>Time-Distance Helioseismology</vt:lpstr>
      <vt:lpstr>Daily Imaging of the Far Side of the Sun</vt:lpstr>
      <vt:lpstr>Total Solar Irradiance</vt:lpstr>
      <vt:lpstr>Solar Models and Neutrino Flux</vt:lpstr>
      <vt:lpstr>We “predict” the solar cycle.</vt:lpstr>
      <vt:lpstr>We now rejoin our talk in progress.</vt:lpstr>
      <vt:lpstr>Magnetic Fields</vt:lpstr>
      <vt:lpstr>Your Stellar Atmosphere Books are History</vt:lpstr>
      <vt:lpstr>Your Stellar Atmosphere Books are History </vt:lpstr>
      <vt:lpstr>We saw granulation.</vt:lpstr>
      <vt:lpstr>We saw Hα.</vt:lpstr>
      <vt:lpstr>We saw the corona at eclipses.</vt:lpstr>
      <vt:lpstr>Your Stellar Atmosphere Books are History </vt:lpstr>
      <vt:lpstr>Quiet Sun Magnetic Field Evolution</vt:lpstr>
      <vt:lpstr>The Sun’s Magnetic Carpet</vt:lpstr>
      <vt:lpstr>Observing and Modeling  B</vt:lpstr>
      <vt:lpstr>Solar Radio Observations</vt:lpstr>
      <vt:lpstr>The Global Magnetic Field</vt:lpstr>
      <vt:lpstr>Coronal Heating</vt:lpstr>
      <vt:lpstr>Coronal magnetic fields get tangled.</vt:lpstr>
      <vt:lpstr>Pursuing Parker’s Idea</vt:lpstr>
      <vt:lpstr>Coronal Loop Temperatures</vt:lpstr>
      <vt:lpstr>Most coronal loops are overdense.</vt:lpstr>
      <vt:lpstr>Most loops are heating or cooling.</vt:lpstr>
      <vt:lpstr>Must current sheets reconnect?</vt:lpstr>
      <vt:lpstr>Consequences of the Nanoflare Model</vt:lpstr>
      <vt:lpstr>Very-Hot Plasma Detected by Hinode/EIS</vt:lpstr>
      <vt:lpstr>Super-Hot Plasma Detected by Hinode/XRT</vt:lpstr>
      <vt:lpstr>Observations of Explosive Events</vt:lpstr>
      <vt:lpstr>Heating the corona is both too easy and too hard.</vt:lpstr>
      <vt:lpstr>Evidence for Ion Cyclotron Wave Heating</vt:lpstr>
      <vt:lpstr>High-Frequency Waves in the Low Corona</vt:lpstr>
      <vt:lpstr>Eruptive Events in 3D</vt:lpstr>
      <vt:lpstr>The Sun as seen with SOHO (MDI/EIT/LASCO), TRACE, and RHESSI</vt:lpstr>
      <vt:lpstr>The Extended Corona and Solar Wind</vt:lpstr>
      <vt:lpstr>EIT (Moreton) Waves</vt:lpstr>
      <vt:lpstr>Panoramic View from STEREO</vt:lpstr>
      <vt:lpstr>COR2, HI-1 and HI-2: February 9, 2007 Running Differences and Median Filtering</vt:lpstr>
      <vt:lpstr>3D Structure of CMEs</vt:lpstr>
      <vt:lpstr>STEREO:  Coronal Stereoscopy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Coronal Stereoscopy from COR1</vt:lpstr>
      <vt:lpstr>Magnetic Topology  and Reconnection</vt:lpstr>
      <vt:lpstr>Reconnection cartoons circa 1960</vt:lpstr>
      <vt:lpstr>Reconnection cartoons +40 yr</vt:lpstr>
      <vt:lpstr>Magnetic Breakout:  Interacting Flux Systems</vt:lpstr>
      <vt:lpstr>New field:  Topological Zoology</vt:lpstr>
      <vt:lpstr>Breakout:  MHD Models</vt:lpstr>
      <vt:lpstr>MHD simulation:   Eruption of a kink-unstable flux rope</vt:lpstr>
      <vt:lpstr>Of course, it’s more complicated than that.</vt:lpstr>
      <vt:lpstr>STEREO:  More Than a Gimmick</vt:lpstr>
      <vt:lpstr>As seen from STEREO-Behind</vt:lpstr>
      <vt:lpstr>As Seen from Directly Above the CME</vt:lpstr>
      <vt:lpstr>Solar Flares</vt:lpstr>
      <vt:lpstr>We used to think Hα flares were complicated.</vt:lpstr>
      <vt:lpstr>RHESSI Gamma-ray Imaging</vt:lpstr>
      <vt:lpstr>Bulk Electron Acceleration High in the Corona</vt:lpstr>
      <vt:lpstr>Flare forecasts from subsurface helicity</vt:lpstr>
      <vt:lpstr>Looking to the Future</vt:lpstr>
      <vt:lpstr>The Future is Bright</vt:lpstr>
      <vt:lpstr>Heliophysics Great Observatory</vt:lpstr>
      <vt:lpstr>Solar Dynamics Observatory</vt:lpstr>
      <vt:lpstr>Solar Probe Plus (2018)</vt:lpstr>
      <vt:lpstr>Coronal Tomography from Solar Probe</vt:lpstr>
      <vt:lpstr>The Advanced Technology Solar Telescope  Steve Keil, Director National Solar Observatory</vt:lpstr>
      <vt:lpstr>Comparison with other Telescopes</vt:lpstr>
      <vt:lpstr>Comparison with other Telescopes</vt:lpstr>
      <vt:lpstr>ATST and Magnetoconvection</vt:lpstr>
      <vt:lpstr>Magnetoconvection Simulation</vt:lpstr>
      <vt:lpstr>ATST and the Infrared</vt:lpstr>
      <vt:lpstr>ATST and the Infrared (2)</vt:lpstr>
      <vt:lpstr>ATST and the Infrared (3)</vt:lpstr>
      <vt:lpstr>ATST and the Infrared (4)</vt:lpstr>
      <vt:lpstr>The Telescope</vt:lpstr>
      <vt:lpstr>It’s Already There!</vt:lpstr>
      <vt:lpstr>Thanks!</vt:lpstr>
      <vt:lpstr>Acronyms and Abbreviations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drabin</dc:creator>
  <cp:lastModifiedBy>Buell Jannuzi</cp:lastModifiedBy>
  <cp:revision>185</cp:revision>
  <dcterms:created xsi:type="dcterms:W3CDTF">2010-03-17T16:56:05Z</dcterms:created>
  <dcterms:modified xsi:type="dcterms:W3CDTF">2010-03-17T17:10:26Z</dcterms:modified>
</cp:coreProperties>
</file>