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7" r:id="rId2"/>
    <p:sldId id="448" r:id="rId3"/>
    <p:sldId id="443" r:id="rId4"/>
    <p:sldId id="441" r:id="rId5"/>
    <p:sldId id="444" r:id="rId6"/>
    <p:sldId id="446" r:id="rId7"/>
    <p:sldId id="447" r:id="rId8"/>
    <p:sldId id="438" r:id="rId9"/>
    <p:sldId id="456" r:id="rId10"/>
    <p:sldId id="440" r:id="rId11"/>
    <p:sldId id="450" r:id="rId12"/>
    <p:sldId id="439" r:id="rId13"/>
    <p:sldId id="457" r:id="rId14"/>
    <p:sldId id="455" r:id="rId15"/>
    <p:sldId id="449" r:id="rId16"/>
    <p:sldId id="458" r:id="rId17"/>
    <p:sldId id="453" r:id="rId18"/>
    <p:sldId id="409" r:id="rId19"/>
  </p:sldIdLst>
  <p:sldSz cx="10799763" cy="6656388"/>
  <p:notesSz cx="6858000" cy="9144000"/>
  <p:defaultTextStyle>
    <a:defPPr>
      <a:defRPr lang="en-US"/>
    </a:defPPr>
    <a:lvl1pPr marL="0" algn="l" defTabSz="5141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167" algn="l" defTabSz="5141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334" algn="l" defTabSz="5141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2501" algn="l" defTabSz="5141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6668" algn="l" defTabSz="5141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0836" algn="l" defTabSz="5141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5003" algn="l" defTabSz="5141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99170" algn="l" defTabSz="5141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3337" algn="l" defTabSz="5141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96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65B9D"/>
    <a:srgbClr val="A0C3FA"/>
    <a:srgbClr val="E25208"/>
    <a:srgbClr val="D7E9FF"/>
    <a:srgbClr val="B001FF"/>
    <a:srgbClr val="17BEBF"/>
    <a:srgbClr val="B403CE"/>
    <a:srgbClr val="9C009E"/>
    <a:srgbClr val="B44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1" autoAdjust="0"/>
    <p:restoredTop sz="96197" autoAdjust="0"/>
  </p:normalViewPr>
  <p:slideViewPr>
    <p:cSldViewPr snapToGrid="0" snapToObjects="1">
      <p:cViewPr varScale="1">
        <p:scale>
          <a:sx n="105" d="100"/>
          <a:sy n="105" d="100"/>
        </p:scale>
        <p:origin x="-256" y="-112"/>
      </p:cViewPr>
      <p:guideLst>
        <p:guide orient="horz" pos="2096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F439E-FF33-1040-A754-5AD65F225929}" type="datetimeFigureOut">
              <a:rPr lang="en-US" smtClean="0"/>
              <a:pPr/>
              <a:t>15/12/2023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DBA11-316A-2F41-A760-55BEDCD03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30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D45FA-A883-CE4B-A874-70034FEC8F61}" type="datetimeFigureOut">
              <a:rPr lang="en-US" smtClean="0"/>
              <a:pPr/>
              <a:t>15/12/2023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685800"/>
            <a:ext cx="5562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48E3A-9BA3-8146-B881-A1E6B93091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213A73-C237-C141-8C62-A143C972D2D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676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685800"/>
            <a:ext cx="55626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76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4" y="2067794"/>
            <a:ext cx="9179799" cy="142681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965" y="3771954"/>
            <a:ext cx="7559834" cy="17010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2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6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0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5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9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57E8-EDAB-444F-9975-AE2FBA1E1FA6}" type="datetimeFigureOut">
              <a:rPr lang="en-US" smtClean="0"/>
              <a:pPr/>
              <a:t>15/12/2023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A8C6-EAAB-4440-B63C-F425C9617E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57E8-EDAB-444F-9975-AE2FBA1E1FA6}" type="datetimeFigureOut">
              <a:rPr lang="en-US" smtClean="0"/>
              <a:pPr/>
              <a:t>15/12/2023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A8C6-EAAB-4440-B63C-F425C9617E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9177" y="280435"/>
            <a:ext cx="2868687" cy="5958392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7488" y="280435"/>
            <a:ext cx="8431691" cy="5958392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57E8-EDAB-444F-9975-AE2FBA1E1FA6}" type="datetimeFigureOut">
              <a:rPr lang="en-US" smtClean="0"/>
              <a:pPr/>
              <a:t>15/12/2023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A8C6-EAAB-4440-B63C-F425C9617E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88" y="266564"/>
            <a:ext cx="9719787" cy="11093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988" y="1553158"/>
            <a:ext cx="4769895" cy="43929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9880" y="1553158"/>
            <a:ext cx="4769895" cy="43929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9988" y="6061627"/>
            <a:ext cx="2519945" cy="462249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39830" y="6061627"/>
            <a:ext cx="2519945" cy="462249"/>
          </a:xfrm>
        </p:spPr>
        <p:txBody>
          <a:bodyPr/>
          <a:lstStyle>
            <a:lvl1pPr>
              <a:defRPr smtClean="0"/>
            </a:lvl1pPr>
          </a:lstStyle>
          <a:p>
            <a:fld id="{5F176F92-91CD-CC4F-99A0-E91DD18DBA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9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57E8-EDAB-444F-9975-AE2FBA1E1FA6}" type="datetimeFigureOut">
              <a:rPr lang="en-US" smtClean="0"/>
              <a:pPr/>
              <a:t>15/12/2023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A8C6-EAAB-4440-B63C-F425C9617E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09" y="4277347"/>
            <a:ext cx="9179799" cy="1322032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09" y="2821262"/>
            <a:ext cx="9179799" cy="145608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4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3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25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6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08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5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991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57E8-EDAB-444F-9975-AE2FBA1E1FA6}" type="datetimeFigureOut">
              <a:rPr lang="en-US" smtClean="0"/>
              <a:pPr/>
              <a:t>15/12/2023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A8C6-EAAB-4440-B63C-F425C9617E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486" y="1630201"/>
            <a:ext cx="5649252" cy="4608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6734" y="1630201"/>
            <a:ext cx="5651126" cy="4608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57E8-EDAB-444F-9975-AE2FBA1E1FA6}" type="datetimeFigureOut">
              <a:rPr lang="en-US" smtClean="0"/>
              <a:pPr/>
              <a:t>15/12/2023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A8C6-EAAB-4440-B63C-F425C9617E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0" y="266563"/>
            <a:ext cx="9719787" cy="1109398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0" y="1489984"/>
            <a:ext cx="4771771" cy="6209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167" indent="0">
              <a:buNone/>
              <a:defRPr sz="2200" b="1"/>
            </a:lvl2pPr>
            <a:lvl3pPr marL="1028334" indent="0">
              <a:buNone/>
              <a:defRPr sz="2000" b="1"/>
            </a:lvl3pPr>
            <a:lvl4pPr marL="1542501" indent="0">
              <a:buNone/>
              <a:defRPr sz="1800" b="1"/>
            </a:lvl4pPr>
            <a:lvl5pPr marL="2056668" indent="0">
              <a:buNone/>
              <a:defRPr sz="1800" b="1"/>
            </a:lvl5pPr>
            <a:lvl6pPr marL="2570836" indent="0">
              <a:buNone/>
              <a:defRPr sz="1800" b="1"/>
            </a:lvl6pPr>
            <a:lvl7pPr marL="3085003" indent="0">
              <a:buNone/>
              <a:defRPr sz="1800" b="1"/>
            </a:lvl7pPr>
            <a:lvl8pPr marL="3599170" indent="0">
              <a:buNone/>
              <a:defRPr sz="1800" b="1"/>
            </a:lvl8pPr>
            <a:lvl9pPr marL="4113337" indent="0">
              <a:buNone/>
              <a:defRPr sz="18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90" y="2110938"/>
            <a:ext cx="4771771" cy="383512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134" y="1489984"/>
            <a:ext cx="4773645" cy="6209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167" indent="0">
              <a:buNone/>
              <a:defRPr sz="2200" b="1"/>
            </a:lvl2pPr>
            <a:lvl3pPr marL="1028334" indent="0">
              <a:buNone/>
              <a:defRPr sz="2000" b="1"/>
            </a:lvl3pPr>
            <a:lvl4pPr marL="1542501" indent="0">
              <a:buNone/>
              <a:defRPr sz="1800" b="1"/>
            </a:lvl4pPr>
            <a:lvl5pPr marL="2056668" indent="0">
              <a:buNone/>
              <a:defRPr sz="1800" b="1"/>
            </a:lvl5pPr>
            <a:lvl6pPr marL="2570836" indent="0">
              <a:buNone/>
              <a:defRPr sz="1800" b="1"/>
            </a:lvl6pPr>
            <a:lvl7pPr marL="3085003" indent="0">
              <a:buNone/>
              <a:defRPr sz="1800" b="1"/>
            </a:lvl7pPr>
            <a:lvl8pPr marL="3599170" indent="0">
              <a:buNone/>
              <a:defRPr sz="1800" b="1"/>
            </a:lvl8pPr>
            <a:lvl9pPr marL="4113337" indent="0">
              <a:buNone/>
              <a:defRPr sz="18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134" y="2110938"/>
            <a:ext cx="4773645" cy="383512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57E8-EDAB-444F-9975-AE2FBA1E1FA6}" type="datetimeFigureOut">
              <a:rPr lang="en-US" smtClean="0"/>
              <a:pPr/>
              <a:t>15/12/2023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A8C6-EAAB-4440-B63C-F425C9617E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57E8-EDAB-444F-9975-AE2FBA1E1FA6}" type="datetimeFigureOut">
              <a:rPr lang="en-US" smtClean="0"/>
              <a:pPr/>
              <a:t>15/12/2023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A8C6-EAAB-4440-B63C-F425C9617E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57E8-EDAB-444F-9975-AE2FBA1E1FA6}" type="datetimeFigureOut">
              <a:rPr lang="en-US" smtClean="0"/>
              <a:pPr/>
              <a:t>15/12/2023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A8C6-EAAB-4440-B63C-F425C9617E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1" y="265023"/>
            <a:ext cx="3553048" cy="112788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407" y="265024"/>
            <a:ext cx="6037368" cy="568104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1" y="1392914"/>
            <a:ext cx="3553048" cy="4553155"/>
          </a:xfrm>
        </p:spPr>
        <p:txBody>
          <a:bodyPr/>
          <a:lstStyle>
            <a:lvl1pPr marL="0" indent="0">
              <a:buNone/>
              <a:defRPr sz="1600"/>
            </a:lvl1pPr>
            <a:lvl2pPr marL="514167" indent="0">
              <a:buNone/>
              <a:defRPr sz="1300"/>
            </a:lvl2pPr>
            <a:lvl3pPr marL="1028334" indent="0">
              <a:buNone/>
              <a:defRPr sz="1100"/>
            </a:lvl3pPr>
            <a:lvl4pPr marL="1542501" indent="0">
              <a:buNone/>
              <a:defRPr sz="1000"/>
            </a:lvl4pPr>
            <a:lvl5pPr marL="2056668" indent="0">
              <a:buNone/>
              <a:defRPr sz="1000"/>
            </a:lvl5pPr>
            <a:lvl6pPr marL="2570836" indent="0">
              <a:buNone/>
              <a:defRPr sz="1000"/>
            </a:lvl6pPr>
            <a:lvl7pPr marL="3085003" indent="0">
              <a:buNone/>
              <a:defRPr sz="1000"/>
            </a:lvl7pPr>
            <a:lvl8pPr marL="3599170" indent="0">
              <a:buNone/>
              <a:defRPr sz="1000"/>
            </a:lvl8pPr>
            <a:lvl9pPr marL="4113337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57E8-EDAB-444F-9975-AE2FBA1E1FA6}" type="datetimeFigureOut">
              <a:rPr lang="en-US" smtClean="0"/>
              <a:pPr/>
              <a:t>15/12/2023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A8C6-EAAB-4440-B63C-F425C9617E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829" y="4659475"/>
            <a:ext cx="6479858" cy="55007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6829" y="594761"/>
            <a:ext cx="6479858" cy="3993833"/>
          </a:xfrm>
        </p:spPr>
        <p:txBody>
          <a:bodyPr/>
          <a:lstStyle>
            <a:lvl1pPr marL="0" indent="0">
              <a:buNone/>
              <a:defRPr sz="3600"/>
            </a:lvl1pPr>
            <a:lvl2pPr marL="514167" indent="0">
              <a:buNone/>
              <a:defRPr sz="3100"/>
            </a:lvl2pPr>
            <a:lvl3pPr marL="1028334" indent="0">
              <a:buNone/>
              <a:defRPr sz="2700"/>
            </a:lvl3pPr>
            <a:lvl4pPr marL="1542501" indent="0">
              <a:buNone/>
              <a:defRPr sz="2200"/>
            </a:lvl4pPr>
            <a:lvl5pPr marL="2056668" indent="0">
              <a:buNone/>
              <a:defRPr sz="2200"/>
            </a:lvl5pPr>
            <a:lvl6pPr marL="2570836" indent="0">
              <a:buNone/>
              <a:defRPr sz="2200"/>
            </a:lvl6pPr>
            <a:lvl7pPr marL="3085003" indent="0">
              <a:buNone/>
              <a:defRPr sz="2200"/>
            </a:lvl7pPr>
            <a:lvl8pPr marL="3599170" indent="0">
              <a:buNone/>
              <a:defRPr sz="2200"/>
            </a:lvl8pPr>
            <a:lvl9pPr marL="4113337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6829" y="5209551"/>
            <a:ext cx="6479858" cy="781200"/>
          </a:xfrm>
        </p:spPr>
        <p:txBody>
          <a:bodyPr/>
          <a:lstStyle>
            <a:lvl1pPr marL="0" indent="0">
              <a:buNone/>
              <a:defRPr sz="1600"/>
            </a:lvl1pPr>
            <a:lvl2pPr marL="514167" indent="0">
              <a:buNone/>
              <a:defRPr sz="1300"/>
            </a:lvl2pPr>
            <a:lvl3pPr marL="1028334" indent="0">
              <a:buNone/>
              <a:defRPr sz="1100"/>
            </a:lvl3pPr>
            <a:lvl4pPr marL="1542501" indent="0">
              <a:buNone/>
              <a:defRPr sz="1000"/>
            </a:lvl4pPr>
            <a:lvl5pPr marL="2056668" indent="0">
              <a:buNone/>
              <a:defRPr sz="1000"/>
            </a:lvl5pPr>
            <a:lvl6pPr marL="2570836" indent="0">
              <a:buNone/>
              <a:defRPr sz="1000"/>
            </a:lvl6pPr>
            <a:lvl7pPr marL="3085003" indent="0">
              <a:buNone/>
              <a:defRPr sz="1000"/>
            </a:lvl7pPr>
            <a:lvl8pPr marL="3599170" indent="0">
              <a:buNone/>
              <a:defRPr sz="1000"/>
            </a:lvl8pPr>
            <a:lvl9pPr marL="4113337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57E8-EDAB-444F-9975-AE2FBA1E1FA6}" type="datetimeFigureOut">
              <a:rPr lang="en-US" smtClean="0"/>
              <a:pPr/>
              <a:t>15/12/2023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A8C6-EAAB-4440-B63C-F425C9617E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990" y="266563"/>
            <a:ext cx="9719787" cy="1109398"/>
          </a:xfrm>
          <a:prstGeom prst="rect">
            <a:avLst/>
          </a:prstGeom>
        </p:spPr>
        <p:txBody>
          <a:bodyPr vert="horz" lIns="102833" tIns="51417" rIns="102833" bIns="51417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0" y="1553161"/>
            <a:ext cx="9719787" cy="4392908"/>
          </a:xfrm>
          <a:prstGeom prst="rect">
            <a:avLst/>
          </a:prstGeom>
        </p:spPr>
        <p:txBody>
          <a:bodyPr vert="horz" lIns="102833" tIns="51417" rIns="102833" bIns="51417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988" y="6169486"/>
            <a:ext cx="2519945" cy="354392"/>
          </a:xfrm>
          <a:prstGeom prst="rect">
            <a:avLst/>
          </a:prstGeom>
        </p:spPr>
        <p:txBody>
          <a:bodyPr vert="horz" lIns="102833" tIns="51417" rIns="102833" bIns="5141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C57E8-EDAB-444F-9975-AE2FBA1E1FA6}" type="datetimeFigureOut">
              <a:rPr lang="en-US" smtClean="0"/>
              <a:pPr/>
              <a:t>15/12/2023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9921" y="6169486"/>
            <a:ext cx="3419925" cy="354392"/>
          </a:xfrm>
          <a:prstGeom prst="rect">
            <a:avLst/>
          </a:prstGeom>
        </p:spPr>
        <p:txBody>
          <a:bodyPr vert="horz" lIns="102833" tIns="51417" rIns="102833" bIns="5141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9832" y="6169486"/>
            <a:ext cx="2519945" cy="354392"/>
          </a:xfrm>
          <a:prstGeom prst="rect">
            <a:avLst/>
          </a:prstGeom>
        </p:spPr>
        <p:txBody>
          <a:bodyPr vert="horz" lIns="102833" tIns="51417" rIns="102833" bIns="5141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CA8C6-EAAB-4440-B63C-F425C9617E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51416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625" indent="-385625" algn="l" defTabSz="51416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522" indent="-321354" algn="l" defTabSz="514167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418" indent="-257084" algn="l" defTabSz="51416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9585" indent="-257084" algn="l" defTabSz="514167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13752" indent="-257084" algn="l" defTabSz="514167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7919" indent="-257084" algn="l" defTabSz="51416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42086" indent="-257084" algn="l" defTabSz="51416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6253" indent="-257084" algn="l" defTabSz="51416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0421" indent="-257084" algn="l" defTabSz="51416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1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7" algn="l" defTabSz="5141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334" algn="l" defTabSz="5141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501" algn="l" defTabSz="5141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68" algn="l" defTabSz="5141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0836" algn="l" defTabSz="5141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003" algn="l" defTabSz="5141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170" algn="l" defTabSz="5141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337" algn="l" defTabSz="5141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30BA5B-D1F2-EA2C-D38F-23C84B23550D}"/>
              </a:ext>
            </a:extLst>
          </p:cNvPr>
          <p:cNvSpPr txBox="1"/>
          <p:nvPr/>
        </p:nvSpPr>
        <p:spPr>
          <a:xfrm>
            <a:off x="7334436" y="5390780"/>
            <a:ext cx="30754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3200" dirty="0">
                <a:solidFill>
                  <a:srgbClr val="000000"/>
                </a:solidFill>
                <a:latin typeface="Arial"/>
                <a:cs typeface="Arial"/>
              </a:rPr>
              <a:t>Jeff </a:t>
            </a:r>
            <a:r>
              <a:rPr lang="en-AU" sz="3200" dirty="0" smtClean="0">
                <a:solidFill>
                  <a:srgbClr val="000000"/>
                </a:solidFill>
                <a:latin typeface="Arial"/>
                <a:cs typeface="Arial"/>
              </a:rPr>
              <a:t>Cooke</a:t>
            </a:r>
          </a:p>
          <a:p>
            <a:pPr algn="r"/>
            <a:r>
              <a:rPr lang="en-AU" sz="2400" dirty="0" smtClean="0">
                <a:solidFill>
                  <a:srgbClr val="000000"/>
                </a:solidFill>
                <a:latin typeface="Arial"/>
                <a:cs typeface="Arial"/>
              </a:rPr>
              <a:t>Swinburne University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0" y="2160000"/>
            <a:ext cx="7604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ELT science in light of JWST</a:t>
            </a:r>
          </a:p>
          <a:p>
            <a:endParaRPr lang="en-US" sz="1000" dirty="0" smtClean="0">
              <a:latin typeface="Lantinghei TC Demibold"/>
              <a:cs typeface="Lantinghei TC Demi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0" y="720000"/>
            <a:ext cx="9892452" cy="494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AU" sz="4000" b="1" dirty="0">
                <a:solidFill>
                  <a:schemeClr val="accent5"/>
                </a:solidFill>
                <a:latin typeface="Arial"/>
                <a:cs typeface="Arial"/>
              </a:rPr>
              <a:t>The high utility of z ~ 2 – 20 </a:t>
            </a:r>
            <a:r>
              <a:rPr lang="en-AU" sz="4000" b="1" dirty="0" smtClean="0">
                <a:solidFill>
                  <a:schemeClr val="accent5"/>
                </a:solidFill>
                <a:latin typeface="Arial"/>
                <a:cs typeface="Arial"/>
              </a:rPr>
              <a:t>supernovae</a:t>
            </a:r>
            <a:endParaRPr lang="en-US" sz="4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74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1-09-03 at 2.42.27 pm.png"/>
          <p:cNvPicPr>
            <a:picLocks noChangeAspect="1"/>
          </p:cNvPicPr>
          <p:nvPr/>
        </p:nvPicPr>
        <p:blipFill rotWithShape="1">
          <a:blip r:embed="rId2"/>
          <a:srcRect r="53309"/>
          <a:stretch/>
        </p:blipFill>
        <p:spPr>
          <a:xfrm>
            <a:off x="185220" y="2272030"/>
            <a:ext cx="5128003" cy="4279822"/>
          </a:xfrm>
          <a:prstGeom prst="rect">
            <a:avLst/>
          </a:prstGeom>
        </p:spPr>
      </p:pic>
      <p:pic>
        <p:nvPicPr>
          <p:cNvPr id="5" name="Picture 4" descr="Screen Shot 2021-09-03 at 2.42.27 pm.png"/>
          <p:cNvPicPr>
            <a:picLocks noChangeAspect="1"/>
          </p:cNvPicPr>
          <p:nvPr/>
        </p:nvPicPr>
        <p:blipFill rotWithShape="1">
          <a:blip r:embed="rId2"/>
          <a:srcRect l="52921"/>
          <a:stretch/>
        </p:blipFill>
        <p:spPr>
          <a:xfrm>
            <a:off x="5313223" y="2223440"/>
            <a:ext cx="5229364" cy="4328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751658D1-8C65-D043-AD2C-2D4BB10E7C74}"/>
              </a:ext>
            </a:extLst>
          </p:cNvPr>
          <p:cNvSpPr txBox="1"/>
          <p:nvPr/>
        </p:nvSpPr>
        <p:spPr>
          <a:xfrm>
            <a:off x="9552418" y="6297477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Lantinghei SC Extralight"/>
                <a:cs typeface="Lantinghei SC Extralight"/>
              </a:rPr>
              <a:t>Cooke+ 12</a:t>
            </a:r>
            <a:endParaRPr lang="en-US" sz="1200" i="1" dirty="0">
              <a:latin typeface="Lantinghei SC Extralight"/>
              <a:cs typeface="Lantinghei SC Extra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0" y="360000"/>
            <a:ext cx="4751721" cy="48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Arial"/>
                <a:cs typeface="Arial"/>
              </a:rPr>
              <a:t>Transient challenges</a:t>
            </a:r>
            <a:endParaRPr lang="en-US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2898" y="2450243"/>
            <a:ext cx="423331" cy="47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17443" y="2450243"/>
            <a:ext cx="423331" cy="474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1" y="900001"/>
            <a:ext cx="97637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Rare, unpredictable, and well … transient</a:t>
            </a:r>
          </a:p>
          <a:p>
            <a:endParaRPr lang="en-US" sz="800" b="1" dirty="0" smtClean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Detection – </a:t>
            </a:r>
            <a:r>
              <a:rPr lang="en-US" dirty="0" smtClean="0">
                <a:latin typeface="Arial"/>
                <a:cs typeface="Arial"/>
              </a:rPr>
              <a:t>Need deep, wide-field imaging over several square degrees</a:t>
            </a:r>
          </a:p>
          <a:p>
            <a:r>
              <a:rPr lang="en-US" dirty="0" smtClean="0">
                <a:latin typeface="Arial"/>
                <a:cs typeface="Arial"/>
              </a:rPr>
              <a:t>Cadence of about once a month during 6-month visibility for 4+ years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	</a:t>
            </a:r>
            <a:r>
              <a:rPr lang="en-US" sz="1800" b="1" dirty="0" smtClean="0">
                <a:latin typeface="Arial"/>
                <a:cs typeface="Arial"/>
              </a:rPr>
              <a:t>4 years of data</a:t>
            </a:r>
          </a:p>
          <a:p>
            <a:r>
              <a:rPr lang="en-US" sz="1800" b="1" dirty="0">
                <a:latin typeface="Arial"/>
                <a:cs typeface="Arial"/>
              </a:rPr>
              <a:t>	</a:t>
            </a:r>
            <a:r>
              <a:rPr lang="en-US" sz="1800" b="1" dirty="0" smtClean="0">
                <a:latin typeface="Arial"/>
                <a:cs typeface="Arial"/>
              </a:rPr>
              <a:t>Here,~20 epochs/yr</a:t>
            </a:r>
            <a:endParaRPr lang="en-US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17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001" y="3299258"/>
            <a:ext cx="9204860" cy="1269861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0001" y="2070000"/>
            <a:ext cx="100466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404040"/>
                </a:solidFill>
                <a:latin typeface="Arial"/>
                <a:ea typeface="Osaka"/>
                <a:cs typeface="Arial"/>
              </a:rPr>
              <a:t>	</a:t>
            </a:r>
            <a:r>
              <a:rPr lang="en-US" dirty="0" err="1" smtClean="0">
                <a:solidFill>
                  <a:srgbClr val="404040"/>
                </a:solidFill>
                <a:latin typeface="Arial"/>
                <a:ea typeface="Osaka"/>
                <a:cs typeface="Arial"/>
              </a:rPr>
              <a:t>CCSNe</a:t>
            </a:r>
            <a:r>
              <a:rPr lang="en-US" dirty="0" smtClean="0">
                <a:solidFill>
                  <a:srgbClr val="404040"/>
                </a:solidFill>
                <a:latin typeface="Arial"/>
                <a:ea typeface="Osaka"/>
                <a:cs typeface="Arial"/>
              </a:rPr>
              <a:t> can peak as bright as M ~ -20</a:t>
            </a:r>
          </a:p>
          <a:p>
            <a:r>
              <a:rPr lang="en-US" dirty="0">
                <a:solidFill>
                  <a:srgbClr val="404040"/>
                </a:solidFill>
                <a:latin typeface="Arial"/>
                <a:ea typeface="Osaka"/>
                <a:cs typeface="Arial"/>
              </a:rPr>
              <a:t>	</a:t>
            </a:r>
            <a:r>
              <a:rPr lang="en-US" dirty="0" smtClean="0">
                <a:solidFill>
                  <a:srgbClr val="404040"/>
                </a:solidFill>
                <a:latin typeface="Arial"/>
                <a:ea typeface="Osaka"/>
                <a:cs typeface="Arial"/>
              </a:rPr>
              <a:t>SLSNe can peak as bright as M ~ -22.5</a:t>
            </a:r>
          </a:p>
          <a:p>
            <a:endParaRPr lang="en-US" sz="800" b="1" dirty="0" smtClean="0">
              <a:solidFill>
                <a:srgbClr val="404040"/>
              </a:solidFill>
              <a:latin typeface="Arial"/>
              <a:ea typeface="Osaka"/>
              <a:cs typeface="Arial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Arial"/>
                <a:ea typeface="Osaka"/>
                <a:cs typeface="Arial"/>
              </a:rPr>
              <a:t>Imaging requirements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Osaka"/>
                <a:cs typeface="Arial"/>
              </a:rPr>
              <a:t>for M ~ -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Osaka"/>
                <a:cs typeface="Arial"/>
              </a:rPr>
              <a:t>21 events</a:t>
            </a:r>
          </a:p>
          <a:p>
            <a:endParaRPr lang="en-US" sz="800" b="1" dirty="0">
              <a:solidFill>
                <a:srgbClr val="404040"/>
              </a:solidFill>
              <a:latin typeface="Arial"/>
              <a:ea typeface="Osaka"/>
              <a:cs typeface="Arial"/>
            </a:endParaRPr>
          </a:p>
          <a:p>
            <a:r>
              <a:rPr lang="en-US" sz="2400" dirty="0" smtClean="0">
                <a:solidFill>
                  <a:srgbClr val="404040"/>
                </a:solidFill>
                <a:latin typeface="Arial"/>
                <a:ea typeface="Osaka"/>
                <a:cs typeface="Arial"/>
              </a:rPr>
              <a:t>			</a:t>
            </a:r>
            <a:r>
              <a:rPr lang="en-US" sz="2400" dirty="0">
                <a:solidFill>
                  <a:srgbClr val="404040"/>
                </a:solidFill>
                <a:latin typeface="Arial"/>
                <a:ea typeface="Osaka"/>
                <a:cs typeface="Arial"/>
              </a:rPr>
              <a:t> </a:t>
            </a:r>
            <a:r>
              <a:rPr lang="en-US" sz="2400" dirty="0" smtClean="0">
                <a:solidFill>
                  <a:srgbClr val="404040"/>
                </a:solidFill>
                <a:latin typeface="Arial"/>
                <a:ea typeface="Osaka"/>
                <a:cs typeface="Arial"/>
              </a:rPr>
              <a:t>          </a:t>
            </a:r>
            <a:r>
              <a:rPr lang="en-US" sz="2400" dirty="0" smtClean="0">
                <a:latin typeface="Arial"/>
                <a:ea typeface="Osaka"/>
                <a:cs typeface="Arial"/>
              </a:rPr>
              <a:t>Ground-based optical</a:t>
            </a:r>
            <a:r>
              <a:rPr lang="en-US" sz="2400" dirty="0">
                <a:latin typeface="Arial"/>
                <a:ea typeface="Osaka"/>
                <a:cs typeface="Arial"/>
              </a:rPr>
              <a:t> </a:t>
            </a:r>
            <a:r>
              <a:rPr lang="en-US" sz="2400" dirty="0" smtClean="0">
                <a:latin typeface="Arial"/>
                <a:ea typeface="Osaka"/>
                <a:cs typeface="Arial"/>
              </a:rPr>
              <a:t>           Roman/JWST</a:t>
            </a:r>
            <a:endParaRPr lang="en-US" sz="2200" b="1" dirty="0" smtClean="0">
              <a:latin typeface="Arial"/>
              <a:ea typeface="Osaka"/>
              <a:cs typeface="Arial"/>
            </a:endParaRPr>
          </a:p>
          <a:p>
            <a:r>
              <a:rPr lang="en-US" sz="2200" dirty="0" smtClean="0">
                <a:latin typeface="Arial"/>
                <a:ea typeface="Osaka"/>
                <a:cs typeface="Arial"/>
              </a:rPr>
              <a:t>redshift</a:t>
            </a:r>
            <a:r>
              <a:rPr lang="en-US" sz="2200" dirty="0">
                <a:latin typeface="Arial"/>
                <a:ea typeface="Osaka"/>
                <a:cs typeface="Arial"/>
              </a:rPr>
              <a:t>	</a:t>
            </a:r>
            <a:r>
              <a:rPr lang="en-US" sz="2200" dirty="0" smtClean="0">
                <a:latin typeface="Arial"/>
                <a:ea typeface="Osaka"/>
                <a:cs typeface="Arial"/>
              </a:rPr>
              <a:t>	z  </a:t>
            </a:r>
            <a:r>
              <a:rPr lang="en-US" sz="2200" dirty="0">
                <a:latin typeface="Arial"/>
                <a:ea typeface="Osaka"/>
                <a:cs typeface="Arial"/>
              </a:rPr>
              <a:t>~</a:t>
            </a:r>
            <a:r>
              <a:rPr lang="en-US" sz="2200" dirty="0" smtClean="0">
                <a:latin typeface="Arial"/>
                <a:ea typeface="Osaka"/>
                <a:cs typeface="Arial"/>
              </a:rPr>
              <a:t>     2       3        4        5        6        7       10      15       20</a:t>
            </a:r>
          </a:p>
          <a:p>
            <a:r>
              <a:rPr lang="en-US" sz="2200" dirty="0">
                <a:latin typeface="Arial"/>
                <a:ea typeface="Osaka"/>
                <a:cs typeface="Arial"/>
              </a:rPr>
              <a:t>d</a:t>
            </a:r>
            <a:r>
              <a:rPr lang="en-US" sz="2200" dirty="0" smtClean="0">
                <a:latin typeface="Arial"/>
                <a:ea typeface="Osaka"/>
                <a:cs typeface="Arial"/>
              </a:rPr>
              <a:t>epth		m ~  24.8   25.6   26.1   26.4   26.7   27.0   27.5   28.1   28.5 </a:t>
            </a:r>
            <a:endParaRPr lang="en-US" i="1" dirty="0" smtClean="0">
              <a:latin typeface="Arial"/>
              <a:ea typeface="Osaka"/>
              <a:cs typeface="Arial"/>
            </a:endParaRPr>
          </a:p>
          <a:p>
            <a:endParaRPr lang="en-US" sz="1000" i="1" dirty="0">
              <a:solidFill>
                <a:srgbClr val="404040"/>
              </a:solidFill>
              <a:latin typeface="Arial"/>
              <a:ea typeface="Osaka"/>
              <a:cs typeface="Arial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Arial"/>
                <a:ea typeface="Osaka"/>
                <a:cs typeface="Arial"/>
              </a:rPr>
              <a:t>Per epoch. Includes 1 mag deeper to get rise and fade</a:t>
            </a:r>
          </a:p>
          <a:p>
            <a:endParaRPr lang="en-US" sz="1200" i="1" dirty="0" smtClean="0">
              <a:solidFill>
                <a:srgbClr val="000000"/>
              </a:solidFill>
              <a:latin typeface="Arial"/>
              <a:ea typeface="Osaka"/>
              <a:cs typeface="Arial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Arial"/>
                <a:ea typeface="Osaka"/>
                <a:cs typeface="Arial"/>
              </a:rPr>
              <a:t>   Ground-based optical: CFHTLS Deep (5yr), DES 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Osaka"/>
                <a:cs typeface="Arial"/>
                <a:sym typeface="Wingdings"/>
              </a:rPr>
              <a:t> m ~ 27.5 yr, m ~ 26 per epoch</a:t>
            </a:r>
          </a:p>
          <a:p>
            <a:r>
              <a:rPr lang="en-US" i="1" dirty="0">
                <a:solidFill>
                  <a:srgbClr val="000000"/>
                </a:solidFill>
                <a:latin typeface="Arial"/>
                <a:ea typeface="Osaka"/>
                <a:cs typeface="Arial"/>
                <a:sym typeface="Wingdings"/>
              </a:rPr>
              <a:t>	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Osaka"/>
                <a:cs typeface="Arial"/>
                <a:sym typeface="Wingdings"/>
              </a:rPr>
              <a:t>			</a:t>
            </a:r>
            <a:r>
              <a:rPr lang="en-US" i="1" dirty="0">
                <a:solidFill>
                  <a:srgbClr val="000000"/>
                </a:solidFill>
                <a:latin typeface="Arial"/>
                <a:ea typeface="Osaka"/>
                <a:cs typeface="Arial"/>
                <a:sym typeface="Wingding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Osaka"/>
                <a:cs typeface="Arial"/>
                <a:sym typeface="Wingdings"/>
              </a:rPr>
              <a:t>      HSC SHIZUCA (4yr)  m ~28.0 yr, m ~ 26.5 per epoch</a:t>
            </a:r>
            <a:endParaRPr lang="en-US" i="1" dirty="0">
              <a:solidFill>
                <a:srgbClr val="000000"/>
              </a:solidFill>
              <a:latin typeface="Arial"/>
              <a:ea typeface="Osaka"/>
              <a:cs typeface="Arial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Arial"/>
                <a:ea typeface="Osaka"/>
                <a:cs typeface="Arial"/>
              </a:rPr>
              <a:t>   Roman deep fields aim to reach m ~ 28-29, shallower per epoch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Arial"/>
                <a:ea typeface="Osaka"/>
                <a:cs typeface="Arial"/>
              </a:rPr>
              <a:t>   JWST tiled wide-fields (e.g., COSMOS-</a:t>
            </a:r>
            <a:r>
              <a:rPr lang="en-US" i="1" dirty="0">
                <a:solidFill>
                  <a:srgbClr val="000000"/>
                </a:solidFill>
                <a:latin typeface="Arial"/>
                <a:ea typeface="Osaka"/>
                <a:cs typeface="Arial"/>
              </a:rPr>
              <a:t>W</a:t>
            </a:r>
            <a:r>
              <a:rPr lang="en-US" i="1" dirty="0" smtClean="0">
                <a:solidFill>
                  <a:srgbClr val="000000"/>
                </a:solidFill>
                <a:latin typeface="Arial"/>
                <a:ea typeface="Osaka"/>
                <a:cs typeface="Arial"/>
              </a:rPr>
              <a:t>eb) deeper</a:t>
            </a:r>
            <a:endParaRPr lang="en-US" dirty="0" smtClean="0">
              <a:solidFill>
                <a:srgbClr val="000000"/>
              </a:solidFill>
              <a:latin typeface="Arial"/>
              <a:ea typeface="Osak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1" y="900001"/>
            <a:ext cx="97637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Detection</a:t>
            </a:r>
            <a:endParaRPr lang="en-US" sz="2400" b="1" dirty="0">
              <a:latin typeface="Arial"/>
              <a:cs typeface="Arial"/>
            </a:endParaRPr>
          </a:p>
          <a:p>
            <a:endParaRPr lang="en-US" sz="1000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Deep, wide-field imaging over several square degrees</a:t>
            </a:r>
          </a:p>
          <a:p>
            <a:r>
              <a:rPr lang="en-US" dirty="0" smtClean="0">
                <a:latin typeface="Arial"/>
                <a:cs typeface="Arial"/>
              </a:rPr>
              <a:t>Rates for SLSN higher at high-z, higher than from cosmic SF alone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913" y="4080811"/>
            <a:ext cx="899846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0" y="360000"/>
            <a:ext cx="4751721" cy="48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Arial"/>
                <a:cs typeface="Arial"/>
              </a:rPr>
              <a:t>Transient challenges</a:t>
            </a:r>
            <a:endParaRPr lang="en-US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446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0" y="360000"/>
            <a:ext cx="4751721" cy="48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Arial"/>
                <a:cs typeface="Arial"/>
              </a:rPr>
              <a:t>Transient challenges</a:t>
            </a:r>
            <a:endParaRPr lang="en-US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1" y="900001"/>
            <a:ext cx="976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All </a:t>
            </a:r>
            <a:r>
              <a:rPr lang="en-US" sz="2400" b="1" dirty="0">
                <a:latin typeface="Arial"/>
                <a:cs typeface="Arial"/>
              </a:rPr>
              <a:t>supernovae are classified in the rest-frame </a:t>
            </a:r>
            <a:r>
              <a:rPr lang="en-US" sz="2400" b="1" dirty="0" smtClean="0">
                <a:latin typeface="Arial"/>
                <a:cs typeface="Arial"/>
              </a:rPr>
              <a:t>optical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1" y="4671590"/>
            <a:ext cx="9763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ELT – JSWT complementarity</a:t>
            </a:r>
            <a:endParaRPr lang="en-US" sz="2200" dirty="0">
              <a:latin typeface="Arial"/>
              <a:cs typeface="Arial"/>
            </a:endParaRPr>
          </a:p>
          <a:p>
            <a:r>
              <a:rPr lang="en-US" sz="2200" b="1" dirty="0" smtClean="0">
                <a:latin typeface="Arial"/>
                <a:cs typeface="Arial"/>
              </a:rPr>
              <a:t>	</a:t>
            </a:r>
            <a:r>
              <a:rPr lang="en-US" b="1" dirty="0" smtClean="0">
                <a:latin typeface="Arial"/>
                <a:cs typeface="Arial"/>
              </a:rPr>
              <a:t>Classification: </a:t>
            </a:r>
            <a:r>
              <a:rPr lang="en-US" dirty="0" smtClean="0">
                <a:latin typeface="Arial"/>
                <a:cs typeface="Arial"/>
              </a:rPr>
              <a:t>ELTs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- restframe-UV, JWST - restframe-optical IFU 					        spectra </a:t>
            </a:r>
            <a:r>
              <a:rPr lang="en-US" dirty="0">
                <a:latin typeface="Arial"/>
                <a:cs typeface="Arial"/>
              </a:rPr>
              <a:t>of </a:t>
            </a:r>
            <a:r>
              <a:rPr lang="en-US" dirty="0" smtClean="0">
                <a:latin typeface="Arial"/>
                <a:cs typeface="Arial"/>
              </a:rPr>
              <a:t>z </a:t>
            </a:r>
            <a:r>
              <a:rPr lang="en-US" dirty="0">
                <a:latin typeface="Arial"/>
                <a:cs typeface="Arial"/>
              </a:rPr>
              <a:t>~ 2-7 </a:t>
            </a:r>
            <a:r>
              <a:rPr lang="en-US" dirty="0" smtClean="0">
                <a:latin typeface="Arial"/>
                <a:cs typeface="Arial"/>
              </a:rPr>
              <a:t>supernovae + hosts</a:t>
            </a:r>
          </a:p>
          <a:p>
            <a:r>
              <a:rPr lang="en-US" dirty="0">
                <a:latin typeface="Arial"/>
                <a:cs typeface="Arial"/>
              </a:rPr>
              <a:t>	</a:t>
            </a:r>
            <a:r>
              <a:rPr lang="en-US" b="1" dirty="0" smtClean="0">
                <a:latin typeface="Arial"/>
                <a:cs typeface="Arial"/>
              </a:rPr>
              <a:t>Supernova discovery and study</a:t>
            </a:r>
            <a:r>
              <a:rPr lang="en-US" dirty="0" smtClean="0">
                <a:latin typeface="Arial"/>
                <a:cs typeface="Arial"/>
              </a:rPr>
              <a:t>: to z ~ 15 </a:t>
            </a:r>
            <a:r>
              <a:rPr lang="en-US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dirty="0" smtClean="0">
                <a:latin typeface="Arial"/>
                <a:cs typeface="Arial"/>
              </a:rPr>
              <a:t>ELTs, z ~ 20+ </a:t>
            </a:r>
            <a:r>
              <a:rPr lang="en-US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dirty="0" smtClean="0">
                <a:latin typeface="Arial"/>
                <a:cs typeface="Arial"/>
              </a:rPr>
              <a:t>JSWT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1" y="1350000"/>
            <a:ext cx="97637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Supernovae </a:t>
            </a:r>
            <a:r>
              <a:rPr lang="en-US" sz="2200" b="1" dirty="0">
                <a:latin typeface="Arial"/>
                <a:cs typeface="Arial"/>
              </a:rPr>
              <a:t>at z </a:t>
            </a:r>
            <a:r>
              <a:rPr lang="en-US" sz="2200" b="1" dirty="0" smtClean="0">
                <a:latin typeface="Arial"/>
                <a:cs typeface="Arial"/>
              </a:rPr>
              <a:t>&gt; </a:t>
            </a:r>
            <a:r>
              <a:rPr lang="en-US" sz="2200" b="1" dirty="0">
                <a:latin typeface="Arial"/>
                <a:cs typeface="Arial"/>
              </a:rPr>
              <a:t>4 are observed only in their </a:t>
            </a:r>
            <a:r>
              <a:rPr lang="en-US" sz="2200" b="1" dirty="0" smtClean="0">
                <a:latin typeface="Arial"/>
                <a:cs typeface="Arial"/>
              </a:rPr>
              <a:t>restframe UV</a:t>
            </a:r>
          </a:p>
          <a:p>
            <a:r>
              <a:rPr lang="en-US" dirty="0" smtClean="0">
                <a:latin typeface="Arial"/>
                <a:cs typeface="Arial"/>
              </a:rPr>
              <a:t>     Their </a:t>
            </a:r>
            <a:r>
              <a:rPr lang="en-US" dirty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dentifying </a:t>
            </a:r>
            <a:r>
              <a:rPr lang="en-US" dirty="0">
                <a:latin typeface="Arial"/>
                <a:cs typeface="Arial"/>
              </a:rPr>
              <a:t>optical features and light curves are beyond the near-IR and </a:t>
            </a:r>
            <a:r>
              <a:rPr lang="en-US" dirty="0" smtClean="0">
                <a:latin typeface="Arial"/>
                <a:cs typeface="Arial"/>
              </a:rPr>
              <a:t>	largely </a:t>
            </a:r>
            <a:r>
              <a:rPr lang="en-US" dirty="0">
                <a:latin typeface="Arial"/>
                <a:cs typeface="Arial"/>
              </a:rPr>
              <a:t>out of the mid-IR for the highest </a:t>
            </a:r>
            <a:r>
              <a:rPr lang="en-US" dirty="0" smtClean="0">
                <a:latin typeface="Arial"/>
                <a:cs typeface="Arial"/>
              </a:rPr>
              <a:t>redshifts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0" y="2520000"/>
            <a:ext cx="97637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Need for ELTs and JWST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There is a (desperate) need for a UV classification scheme</a:t>
            </a:r>
          </a:p>
          <a:p>
            <a:r>
              <a:rPr lang="en-US" dirty="0" smtClean="0">
                <a:latin typeface="Arial"/>
                <a:cs typeface="Arial"/>
              </a:rPr>
              <a:t>	Requires deep optical, near-IR and mid-IR spectroscopy</a:t>
            </a:r>
          </a:p>
          <a:p>
            <a:endParaRPr lang="en-US" sz="800" dirty="0" smtClean="0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Arial"/>
                <a:cs typeface="Arial"/>
              </a:rPr>
              <a:t>Deep, high spatial resolution IFU data are needed for redshifts, supernova     	location in their host galaxies, host galaxy properties, local 	environment 	properties, evidence for interactions, etc.</a:t>
            </a:r>
          </a:p>
        </p:txBody>
      </p:sp>
    </p:spTree>
    <p:extLst>
      <p:ext uri="{BB962C8B-B14F-4D97-AF65-F5344CB8AC3E}">
        <p14:creationId xmlns:p14="http://schemas.microsoft.com/office/powerpoint/2010/main" val="284468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0" y="360000"/>
            <a:ext cx="5204369" cy="48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Arial"/>
                <a:cs typeface="Arial"/>
              </a:rPr>
              <a:t>ELT and JWST science</a:t>
            </a:r>
            <a:endParaRPr lang="en-US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1" y="900001"/>
            <a:ext cx="9763752" cy="500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Some of the ELT and JWST science discussed at this meeting</a:t>
            </a:r>
          </a:p>
          <a:p>
            <a:endParaRPr lang="en-US" dirty="0">
              <a:latin typeface="Arial"/>
              <a:cs typeface="Arial"/>
            </a:endParaRPr>
          </a:p>
          <a:p>
            <a:pPr marL="342900" indent="-342900">
              <a:lnSpc>
                <a:spcPts val="28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Stellar populations, globular clusters, ultra-faint/dwarf galaxies, low-surface 	brightness source, stellar streams, etc., in and beyond the Local Group</a:t>
            </a:r>
          </a:p>
          <a:p>
            <a:pPr marL="342900" indent="-342900">
              <a:lnSpc>
                <a:spcPts val="28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Transients: Gravitational wave sources, all the supernova science here, including 	their hosts </a:t>
            </a:r>
            <a:r>
              <a:rPr lang="en-US" i="1" dirty="0" smtClean="0">
                <a:latin typeface="Arial"/>
                <a:cs typeface="Arial"/>
              </a:rPr>
              <a:t>(probing dwarf hosts and galaxies with very recent star bursts, etc.)</a:t>
            </a:r>
            <a:endParaRPr lang="en-US" i="1" dirty="0">
              <a:latin typeface="Arial"/>
              <a:cs typeface="Arial"/>
            </a:endParaRPr>
          </a:p>
          <a:p>
            <a:pPr marL="342900" indent="-342900">
              <a:lnSpc>
                <a:spcPts val="28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Ly-a and H-a emitters, Ly-a blobs, etc., narrowband searches, companions, 		groups, interactions, for spatial </a:t>
            </a:r>
            <a:r>
              <a:rPr lang="en-US" dirty="0">
                <a:latin typeface="Arial"/>
                <a:cs typeface="Arial"/>
              </a:rPr>
              <a:t>structure and IFU </a:t>
            </a:r>
            <a:r>
              <a:rPr lang="en-US" dirty="0" smtClean="0">
                <a:latin typeface="Arial"/>
                <a:cs typeface="Arial"/>
              </a:rPr>
              <a:t>study</a:t>
            </a:r>
          </a:p>
          <a:p>
            <a:pPr marL="342900" indent="-342900">
              <a:lnSpc>
                <a:spcPts val="28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High redshift source contamination (very deep optical imaging)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lnSpc>
                <a:spcPts val="28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Gravitationally lensed sources</a:t>
            </a:r>
          </a:p>
          <a:p>
            <a:pPr marL="342900" indent="-342900">
              <a:lnSpc>
                <a:spcPts val="28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Galaxies at the faint-end of the luminosity function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lnSpc>
                <a:spcPts val="28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Identifying massive structures at low and high redshift</a:t>
            </a:r>
            <a:endParaRPr lang="en-US" dirty="0">
              <a:latin typeface="Lantinghei TC Demibold"/>
              <a:cs typeface="Lantinghei TC Demibold"/>
            </a:endParaRPr>
          </a:p>
          <a:p>
            <a:pPr marL="342900" indent="-342900">
              <a:lnSpc>
                <a:spcPts val="28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Cosmic reionization: Lyman Continuum galaxy identification and mapping,  </a:t>
            </a:r>
          </a:p>
          <a:p>
            <a:pPr>
              <a:lnSpc>
                <a:spcPts val="2800"/>
              </a:lnSpc>
            </a:pPr>
            <a:r>
              <a:rPr lang="en-US" dirty="0" smtClean="0">
                <a:latin typeface="Arial"/>
                <a:cs typeface="Arial"/>
              </a:rPr>
              <a:t>	combining reionization with future 21 cm surveys </a:t>
            </a:r>
            <a:r>
              <a:rPr lang="en-US" i="1" dirty="0" smtClean="0">
                <a:latin typeface="Arial"/>
                <a:cs typeface="Arial"/>
              </a:rPr>
              <a:t>(</a:t>
            </a:r>
            <a:r>
              <a:rPr lang="en-US" i="1" dirty="0">
                <a:latin typeface="Arial"/>
                <a:cs typeface="Arial"/>
              </a:rPr>
              <a:t>i</a:t>
            </a:r>
            <a:r>
              <a:rPr lang="en-US" i="1" dirty="0" smtClean="0">
                <a:latin typeface="Arial"/>
                <a:cs typeface="Arial"/>
              </a:rPr>
              <a:t>.e., Square Kilometre Array)</a:t>
            </a:r>
            <a:endParaRPr lang="en-US" i="1" dirty="0">
              <a:latin typeface="Lantinghei TC Demibold"/>
              <a:cs typeface="Lantinghei TC Demibold"/>
            </a:endParaRPr>
          </a:p>
        </p:txBody>
      </p:sp>
    </p:spTree>
    <p:extLst>
      <p:ext uri="{BB962C8B-B14F-4D97-AF65-F5344CB8AC3E}">
        <p14:creationId xmlns:p14="http://schemas.microsoft.com/office/powerpoint/2010/main" val="149163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23-12-14 at 12.36.25 pm.p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0894" y="1402390"/>
            <a:ext cx="2888865" cy="23549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3843" y="891413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Lantinghei TC Extralight"/>
              <a:cs typeface="Lantinghei TC Extra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0620" y="6178251"/>
            <a:ext cx="6728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Lantinghei TC Extralight"/>
                <a:cs typeface="Lantinghei TC Extralight"/>
              </a:rPr>
              <a:t>5 sigma depths, KWFI: 0.8</a:t>
            </a:r>
            <a:r>
              <a:rPr lang="en-US" sz="1600" i="1" dirty="0" smtClean="0">
                <a:latin typeface="Arial"/>
                <a:cs typeface="Arial"/>
              </a:rPr>
              <a:t>”</a:t>
            </a:r>
            <a:r>
              <a:rPr lang="en-US" sz="1600" i="1" dirty="0" smtClean="0">
                <a:latin typeface="Lantinghei TC Extralight"/>
                <a:cs typeface="Lantinghei TC Extralight"/>
              </a:rPr>
              <a:t> FWHM seeing, 3 days from New Moon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8661" y="1104336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1565" y="1670310"/>
            <a:ext cx="769954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Able </a:t>
            </a:r>
            <a:r>
              <a:rPr lang="en-US" dirty="0">
                <a:latin typeface="Arial"/>
                <a:cs typeface="Arial"/>
              </a:rPr>
              <a:t>to reach m ~ </a:t>
            </a:r>
            <a:r>
              <a:rPr lang="en-US" dirty="0" smtClean="0">
                <a:latin typeface="Arial"/>
                <a:cs typeface="Arial"/>
              </a:rPr>
              <a:t>29-30  –  Head</a:t>
            </a:r>
            <a:r>
              <a:rPr lang="en-US" dirty="0">
                <a:latin typeface="Arial"/>
                <a:cs typeface="Arial"/>
              </a:rPr>
              <a:t>-to-head with Roman (mag/s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Fills large gap in capability for the foreseeable future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0.145</a:t>
            </a:r>
            <a:r>
              <a:rPr lang="en-US" dirty="0">
                <a:latin typeface="Arial"/>
                <a:cs typeface="Arial"/>
              </a:rPr>
              <a:t>” per pixel resolution, &lt; 15 s </a:t>
            </a:r>
            <a:r>
              <a:rPr lang="en-US" dirty="0" smtClean="0">
                <a:latin typeface="Arial"/>
                <a:cs typeface="Arial"/>
              </a:rPr>
              <a:t>readout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Broadband and HSC narrowband filters, ~10 </a:t>
            </a:r>
            <a:r>
              <a:rPr lang="en-US" dirty="0">
                <a:latin typeface="Arial"/>
                <a:cs typeface="Arial"/>
              </a:rPr>
              <a:t>s filter </a:t>
            </a:r>
            <a:r>
              <a:rPr lang="en-US" dirty="0" smtClean="0">
                <a:latin typeface="Arial"/>
                <a:cs typeface="Arial"/>
              </a:rPr>
              <a:t>change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Extremely </a:t>
            </a:r>
            <a:r>
              <a:rPr lang="en-US" dirty="0">
                <a:latin typeface="Arial"/>
                <a:cs typeface="Arial"/>
              </a:rPr>
              <a:t>deep u-band, sensitive to the near-</a:t>
            </a:r>
            <a:r>
              <a:rPr lang="en-US" dirty="0" smtClean="0">
                <a:latin typeface="Arial"/>
                <a:cs typeface="Arial"/>
              </a:rPr>
              <a:t>UV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Same </a:t>
            </a:r>
            <a:r>
              <a:rPr lang="en-US" dirty="0">
                <a:latin typeface="Arial"/>
                <a:cs typeface="Arial"/>
              </a:rPr>
              <a:t>night instrument multiplexing with deployable secondary </a:t>
            </a:r>
            <a:endParaRPr lang="en-US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Real</a:t>
            </a:r>
            <a:r>
              <a:rPr lang="en-US" dirty="0">
                <a:latin typeface="Arial"/>
                <a:cs typeface="Arial"/>
              </a:rPr>
              <a:t>-time data reduction pipeline and </a:t>
            </a:r>
            <a:r>
              <a:rPr lang="en-US" dirty="0" smtClean="0">
                <a:latin typeface="Arial"/>
                <a:cs typeface="Arial"/>
              </a:rPr>
              <a:t>analysis </a:t>
            </a:r>
            <a:r>
              <a:rPr lang="en-US" i="1" dirty="0" smtClean="0">
                <a:latin typeface="Arial"/>
                <a:cs typeface="Arial"/>
              </a:rPr>
              <a:t>(2-3 minutes)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0" y="360000"/>
            <a:ext cx="5391219" cy="48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Arial"/>
                <a:cs typeface="Arial"/>
              </a:rPr>
              <a:t>Keck Wide-Field Imager</a:t>
            </a:r>
            <a:endParaRPr lang="en-US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1" y="900001"/>
            <a:ext cx="8703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The most powerful wide-field optical imager for decades</a:t>
            </a:r>
          </a:p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Groundbreaking depths, unparalleled UV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sensitivity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KWFI_mag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960000"/>
            <a:ext cx="6638101" cy="2211168"/>
          </a:xfrm>
          <a:prstGeom prst="rect">
            <a:avLst/>
          </a:prstGeom>
        </p:spPr>
      </p:pic>
      <p:pic>
        <p:nvPicPr>
          <p:cNvPr id="10" name="Picture 9" descr="Screen Shot 2023-12-14 at 12.33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65" y="3840076"/>
            <a:ext cx="3629686" cy="25868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3497" y="1463749"/>
            <a:ext cx="423326" cy="3411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Shot 2023-12-14 at 12.40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19" y="52919"/>
            <a:ext cx="2838227" cy="129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9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0" y="360000"/>
            <a:ext cx="2300630" cy="48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Arial"/>
                <a:cs typeface="Arial"/>
              </a:rPr>
              <a:t>Summary</a:t>
            </a:r>
            <a:endParaRPr lang="en-US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1" y="900001"/>
            <a:ext cx="100556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Supernovae have taught us a lot about the Universe and physics within it</a:t>
            </a:r>
          </a:p>
          <a:p>
            <a:r>
              <a:rPr lang="en-US" b="1" dirty="0" smtClean="0">
                <a:latin typeface="Arial"/>
                <a:cs typeface="Arial"/>
              </a:rPr>
              <a:t>They have high utility across multiple areas of research</a:t>
            </a: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Detection: </a:t>
            </a:r>
            <a:r>
              <a:rPr lang="en-US" dirty="0" smtClean="0">
                <a:latin typeface="Arial"/>
                <a:cs typeface="Arial"/>
              </a:rPr>
              <a:t>z &gt; 2 - 20 supernovae require deep, dedicated multi-year wide-field surveys</a:t>
            </a:r>
          </a:p>
          <a:p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Roman, Rubin, HSC </a:t>
            </a:r>
            <a:r>
              <a:rPr lang="en-US" i="1" dirty="0" smtClean="0">
                <a:latin typeface="Arial"/>
                <a:cs typeface="Arial"/>
              </a:rPr>
              <a:t>(but PFS), </a:t>
            </a:r>
            <a:r>
              <a:rPr lang="en-US" dirty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eed KWFI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to fill current/future blue/deep gap</a:t>
            </a: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ELT and JSWT need: </a:t>
            </a:r>
            <a:r>
              <a:rPr lang="en-US" dirty="0" smtClean="0">
                <a:latin typeface="Arial"/>
                <a:cs typeface="Arial"/>
              </a:rPr>
              <a:t>Urgency </a:t>
            </a:r>
            <a:r>
              <a:rPr lang="en-US" dirty="0">
                <a:latin typeface="Arial"/>
                <a:cs typeface="Arial"/>
              </a:rPr>
              <a:t>for UV classification scheme 	</a:t>
            </a:r>
          </a:p>
          <a:p>
            <a:r>
              <a:rPr lang="en-US" dirty="0" smtClean="0">
                <a:latin typeface="Arial"/>
                <a:cs typeface="Arial"/>
              </a:rPr>
              <a:t>  Keck/ELTs and JWST needed for z ~ 2–4 confirmation, study, and classification</a:t>
            </a:r>
          </a:p>
          <a:p>
            <a:r>
              <a:rPr lang="en-US" dirty="0" smtClean="0">
                <a:latin typeface="Arial"/>
                <a:cs typeface="Arial"/>
              </a:rPr>
              <a:t>  ELTs and JWST for z ~ 2–20 confirmation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and study, SN environment, host properties </a:t>
            </a:r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Lots of science</a:t>
            </a:r>
            <a:endParaRPr lang="en-US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ELT/JWST spectra to understand explosion physics, environment and progenitors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Probe the early Universe, host ISM/CGM/IGM, and locate faint high-z galaxies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Measure the IMF, cosmic SFR, chemical evolution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Detect pair-instability supernovae and the deaths of Population III stars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Reionisation: supernova LyC and sightlines into their host galaxies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Direct observational measure of cloud collapse timescale and progenitor lifetime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Use as cosmological probes</a:t>
            </a:r>
          </a:p>
        </p:txBody>
      </p:sp>
    </p:spTree>
    <p:extLst>
      <p:ext uri="{BB962C8B-B14F-4D97-AF65-F5344CB8AC3E}">
        <p14:creationId xmlns:p14="http://schemas.microsoft.com/office/powerpoint/2010/main" val="411517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29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0" y="360000"/>
            <a:ext cx="7086646" cy="48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Arial"/>
                <a:cs typeface="Arial"/>
              </a:rPr>
              <a:t>Detection facilities and surveys</a:t>
            </a:r>
            <a:endParaRPr lang="en-US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1" y="900001"/>
            <a:ext cx="9763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Euclid</a:t>
            </a:r>
            <a:r>
              <a:rPr lang="en-US" sz="2200" dirty="0" smtClean="0">
                <a:latin typeface="Arial"/>
                <a:cs typeface="Arial"/>
              </a:rPr>
              <a:t>				Several ~10 deg</a:t>
            </a:r>
            <a:r>
              <a:rPr lang="en-US" sz="2200" baseline="30000" dirty="0" smtClean="0">
                <a:latin typeface="Arial"/>
                <a:cs typeface="Arial"/>
              </a:rPr>
              <a:t>2</a:t>
            </a:r>
            <a:r>
              <a:rPr lang="en-US" sz="2200" dirty="0" smtClean="0">
                <a:latin typeface="Arial"/>
                <a:cs typeface="Arial"/>
              </a:rPr>
              <a:t> Deep Fields to m ~ 27-28 </a:t>
            </a:r>
          </a:p>
          <a:p>
            <a:r>
              <a:rPr lang="en-US" sz="2200" b="1" dirty="0" smtClean="0">
                <a:latin typeface="Arial"/>
                <a:cs typeface="Arial"/>
              </a:rPr>
              <a:t>						</a:t>
            </a:r>
            <a:r>
              <a:rPr lang="en-US" sz="2200" dirty="0" smtClean="0">
                <a:latin typeface="Arial"/>
                <a:cs typeface="Arial"/>
              </a:rPr>
              <a:t>Can detect SLSNe to z ~ 10</a:t>
            </a:r>
          </a:p>
          <a:p>
            <a:endParaRPr lang="en-US" sz="1000" b="1" dirty="0">
              <a:latin typeface="Arial"/>
              <a:cs typeface="Arial"/>
            </a:endParaRPr>
          </a:p>
          <a:p>
            <a:r>
              <a:rPr lang="en-US" sz="2200" b="1" dirty="0" smtClean="0">
                <a:latin typeface="Arial"/>
                <a:cs typeface="Arial"/>
              </a:rPr>
              <a:t>Roman</a:t>
            </a:r>
            <a:r>
              <a:rPr lang="en-US" sz="2200" dirty="0">
                <a:latin typeface="Arial"/>
                <a:cs typeface="Arial"/>
              </a:rPr>
              <a:t>				Several ~10 deg</a:t>
            </a:r>
            <a:r>
              <a:rPr lang="en-US" sz="2200" baseline="30000" dirty="0">
                <a:latin typeface="Arial"/>
                <a:cs typeface="Arial"/>
              </a:rPr>
              <a:t>2</a:t>
            </a:r>
            <a:r>
              <a:rPr lang="en-US" sz="2200" dirty="0">
                <a:latin typeface="Arial"/>
                <a:cs typeface="Arial"/>
              </a:rPr>
              <a:t> Deep Fields to m ~ </a:t>
            </a:r>
            <a:r>
              <a:rPr lang="en-US" sz="2200" dirty="0" smtClean="0">
                <a:latin typeface="Arial"/>
                <a:cs typeface="Arial"/>
              </a:rPr>
              <a:t>28-29</a:t>
            </a:r>
            <a:endParaRPr lang="en-US" sz="2200" b="1" dirty="0" smtClean="0">
              <a:latin typeface="Arial"/>
              <a:cs typeface="Arial"/>
            </a:endParaRPr>
          </a:p>
          <a:p>
            <a:r>
              <a:rPr lang="en-US" sz="2200" b="1" dirty="0">
                <a:latin typeface="Arial"/>
                <a:cs typeface="Arial"/>
              </a:rPr>
              <a:t>						</a:t>
            </a:r>
            <a:r>
              <a:rPr lang="en-US" sz="2200" dirty="0">
                <a:latin typeface="Arial"/>
                <a:cs typeface="Arial"/>
              </a:rPr>
              <a:t>Can detect SLSNe to z ~ </a:t>
            </a:r>
            <a:r>
              <a:rPr lang="en-US" sz="2200" dirty="0" smtClean="0">
                <a:latin typeface="Arial"/>
                <a:cs typeface="Arial"/>
              </a:rPr>
              <a:t>13</a:t>
            </a:r>
            <a:endParaRPr lang="en-US" sz="2200" dirty="0">
              <a:latin typeface="Arial"/>
              <a:cs typeface="Arial"/>
            </a:endParaRPr>
          </a:p>
          <a:p>
            <a:endParaRPr lang="en-US" sz="1000" dirty="0">
              <a:latin typeface="Arial"/>
              <a:cs typeface="Arial"/>
            </a:endParaRPr>
          </a:p>
          <a:p>
            <a:r>
              <a:rPr lang="en-US" sz="2200" b="1" dirty="0" smtClean="0">
                <a:latin typeface="Arial"/>
                <a:cs typeface="Arial"/>
              </a:rPr>
              <a:t>JWST surveys		</a:t>
            </a:r>
            <a:r>
              <a:rPr lang="en-US" sz="2200" dirty="0" smtClean="0">
                <a:latin typeface="Arial"/>
                <a:cs typeface="Arial"/>
              </a:rPr>
              <a:t>Possible &lt; 1 deg</a:t>
            </a:r>
            <a:r>
              <a:rPr lang="en-US" sz="2200" baseline="30000" dirty="0" smtClean="0">
                <a:latin typeface="Arial"/>
                <a:cs typeface="Arial"/>
              </a:rPr>
              <a:t>2</a:t>
            </a:r>
            <a:r>
              <a:rPr lang="en-US" sz="2200" dirty="0" smtClean="0">
                <a:latin typeface="Arial"/>
                <a:cs typeface="Arial"/>
              </a:rPr>
              <a:t> deep survey field(s) to m ~ 29-30</a:t>
            </a:r>
          </a:p>
          <a:p>
            <a:r>
              <a:rPr lang="en-US" sz="2200" b="1" dirty="0">
                <a:latin typeface="Arial"/>
                <a:cs typeface="Arial"/>
              </a:rPr>
              <a:t>						</a:t>
            </a:r>
            <a:r>
              <a:rPr lang="en-US" sz="2200" dirty="0">
                <a:latin typeface="Arial"/>
                <a:cs typeface="Arial"/>
              </a:rPr>
              <a:t>Can detect SLSNe to z ~ </a:t>
            </a:r>
            <a:r>
              <a:rPr lang="en-US" sz="2200" dirty="0" smtClean="0">
                <a:latin typeface="Arial"/>
                <a:cs typeface="Arial"/>
              </a:rPr>
              <a:t>20</a:t>
            </a:r>
          </a:p>
          <a:p>
            <a:endParaRPr lang="en-US" sz="1000" dirty="0">
              <a:latin typeface="Arial"/>
              <a:cs typeface="Arial"/>
            </a:endParaRPr>
          </a:p>
          <a:p>
            <a:r>
              <a:rPr lang="en-US" sz="2200" b="1" dirty="0" smtClean="0">
                <a:latin typeface="Arial"/>
                <a:cs typeface="Arial"/>
              </a:rPr>
              <a:t>CFHT</a:t>
            </a:r>
            <a:r>
              <a:rPr lang="en-US" sz="2200" dirty="0" smtClean="0">
                <a:latin typeface="Arial"/>
                <a:cs typeface="Arial"/>
              </a:rPr>
              <a:t>			</a:t>
            </a:r>
            <a:r>
              <a:rPr lang="en-US" sz="2200" dirty="0">
                <a:latin typeface="Arial"/>
                <a:cs typeface="Arial"/>
              </a:rPr>
              <a:t>	Several ~</a:t>
            </a:r>
            <a:r>
              <a:rPr lang="en-US" sz="2200" dirty="0" smtClean="0">
                <a:latin typeface="Arial"/>
                <a:cs typeface="Arial"/>
              </a:rPr>
              <a:t>1 </a:t>
            </a:r>
            <a:r>
              <a:rPr lang="en-US" sz="2200" dirty="0">
                <a:latin typeface="Arial"/>
                <a:cs typeface="Arial"/>
              </a:rPr>
              <a:t>deg</a:t>
            </a:r>
            <a:r>
              <a:rPr lang="en-US" sz="2200" baseline="30000" dirty="0">
                <a:latin typeface="Arial"/>
                <a:cs typeface="Arial"/>
              </a:rPr>
              <a:t>2</a:t>
            </a:r>
            <a:r>
              <a:rPr lang="en-US" sz="2200" dirty="0">
                <a:latin typeface="Arial"/>
                <a:cs typeface="Arial"/>
              </a:rPr>
              <a:t> Deep Fields to m ~ </a:t>
            </a:r>
            <a:r>
              <a:rPr lang="en-US" sz="2200" dirty="0" smtClean="0">
                <a:latin typeface="Arial"/>
                <a:cs typeface="Arial"/>
              </a:rPr>
              <a:t>27, including u-band</a:t>
            </a:r>
            <a:endParaRPr lang="en-US" sz="2200" b="1" dirty="0">
              <a:latin typeface="Arial"/>
              <a:cs typeface="Arial"/>
            </a:endParaRPr>
          </a:p>
          <a:p>
            <a:r>
              <a:rPr lang="en-US" sz="2200" b="1" dirty="0">
                <a:latin typeface="Arial"/>
                <a:cs typeface="Arial"/>
              </a:rPr>
              <a:t>DECam</a:t>
            </a:r>
            <a:r>
              <a:rPr lang="en-US" sz="2200" dirty="0">
                <a:latin typeface="Arial"/>
                <a:cs typeface="Arial"/>
              </a:rPr>
              <a:t>				Several </a:t>
            </a:r>
            <a:r>
              <a:rPr lang="en-US" sz="2200" dirty="0" smtClean="0">
                <a:latin typeface="Arial"/>
                <a:cs typeface="Arial"/>
              </a:rPr>
              <a:t>~</a:t>
            </a:r>
            <a:r>
              <a:rPr lang="en-US" sz="2200" dirty="0">
                <a:latin typeface="Arial"/>
                <a:cs typeface="Arial"/>
              </a:rPr>
              <a:t>3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deg</a:t>
            </a:r>
            <a:r>
              <a:rPr lang="en-US" sz="2200" baseline="30000" dirty="0">
                <a:latin typeface="Arial"/>
                <a:cs typeface="Arial"/>
              </a:rPr>
              <a:t>2</a:t>
            </a:r>
            <a:r>
              <a:rPr lang="en-US" sz="2200" dirty="0">
                <a:latin typeface="Arial"/>
                <a:cs typeface="Arial"/>
              </a:rPr>
              <a:t> Deep Fields to m ~ </a:t>
            </a:r>
            <a:r>
              <a:rPr lang="en-US" sz="2200" dirty="0" smtClean="0">
                <a:latin typeface="Arial"/>
                <a:cs typeface="Arial"/>
              </a:rPr>
              <a:t>27, poor u-band</a:t>
            </a:r>
            <a:endParaRPr lang="en-US" sz="2200" dirty="0">
              <a:latin typeface="Arial"/>
              <a:cs typeface="Arial"/>
            </a:endParaRPr>
          </a:p>
          <a:p>
            <a:r>
              <a:rPr lang="en-US" sz="2200" b="1" dirty="0">
                <a:latin typeface="Arial"/>
                <a:cs typeface="Arial"/>
              </a:rPr>
              <a:t>						</a:t>
            </a:r>
            <a:r>
              <a:rPr lang="en-US" sz="2200" dirty="0">
                <a:latin typeface="Arial"/>
                <a:cs typeface="Arial"/>
              </a:rPr>
              <a:t>Can detect SLSNe to z ~ 4</a:t>
            </a:r>
            <a:endParaRPr lang="en-US" sz="2200" dirty="0" smtClean="0">
              <a:latin typeface="Arial"/>
              <a:cs typeface="Arial"/>
            </a:endParaRPr>
          </a:p>
          <a:p>
            <a:endParaRPr lang="en-US" sz="1000" dirty="0">
              <a:latin typeface="Arial"/>
              <a:cs typeface="Arial"/>
            </a:endParaRPr>
          </a:p>
          <a:p>
            <a:r>
              <a:rPr lang="en-US" sz="2200" b="1" dirty="0" smtClean="0">
                <a:latin typeface="Arial"/>
                <a:cs typeface="Arial"/>
              </a:rPr>
              <a:t>Subaru				</a:t>
            </a:r>
            <a:r>
              <a:rPr lang="en-US" sz="2200" dirty="0" smtClean="0">
                <a:latin typeface="Arial"/>
                <a:cs typeface="Arial"/>
              </a:rPr>
              <a:t>~Two ~2 </a:t>
            </a:r>
            <a:r>
              <a:rPr lang="en-US" sz="2200" dirty="0">
                <a:latin typeface="Arial"/>
                <a:cs typeface="Arial"/>
              </a:rPr>
              <a:t>deg</a:t>
            </a:r>
            <a:r>
              <a:rPr lang="en-US" sz="2200" baseline="30000" dirty="0">
                <a:latin typeface="Arial"/>
                <a:cs typeface="Arial"/>
              </a:rPr>
              <a:t>2</a:t>
            </a:r>
            <a:r>
              <a:rPr lang="en-US" sz="2200" dirty="0">
                <a:latin typeface="Arial"/>
                <a:cs typeface="Arial"/>
              </a:rPr>
              <a:t> Deep Fields to m ~ </a:t>
            </a:r>
            <a:r>
              <a:rPr lang="en-US" sz="2200" dirty="0" smtClean="0">
                <a:latin typeface="Arial"/>
                <a:cs typeface="Arial"/>
              </a:rPr>
              <a:t>28, no u-band</a:t>
            </a:r>
            <a:endParaRPr lang="en-US" sz="2200" dirty="0">
              <a:latin typeface="Arial"/>
              <a:cs typeface="Arial"/>
            </a:endParaRPr>
          </a:p>
          <a:p>
            <a:r>
              <a:rPr lang="en-US" sz="2200" b="1" dirty="0">
                <a:latin typeface="Arial"/>
                <a:cs typeface="Arial"/>
              </a:rPr>
              <a:t>						</a:t>
            </a:r>
            <a:r>
              <a:rPr lang="en-US" sz="2200" dirty="0">
                <a:latin typeface="Arial"/>
                <a:cs typeface="Arial"/>
              </a:rPr>
              <a:t>Can detect SLSNe to z ~ 6</a:t>
            </a:r>
          </a:p>
          <a:p>
            <a:endParaRPr lang="en-US" sz="1000" b="1" dirty="0" smtClean="0">
              <a:latin typeface="Arial"/>
              <a:cs typeface="Arial"/>
            </a:endParaRPr>
          </a:p>
          <a:p>
            <a:r>
              <a:rPr lang="en-US" sz="2200" b="1" dirty="0" smtClean="0">
                <a:latin typeface="Arial"/>
                <a:cs typeface="Arial"/>
              </a:rPr>
              <a:t>KWFI				</a:t>
            </a:r>
            <a:r>
              <a:rPr lang="en-US" sz="2200" dirty="0" smtClean="0">
                <a:latin typeface="Arial"/>
                <a:cs typeface="Arial"/>
              </a:rPr>
              <a:t>Cover Roman Deep </a:t>
            </a:r>
            <a:r>
              <a:rPr lang="en-US" sz="2200" dirty="0">
                <a:latin typeface="Arial"/>
                <a:cs typeface="Arial"/>
              </a:rPr>
              <a:t>Fields to m ~ </a:t>
            </a:r>
            <a:r>
              <a:rPr lang="en-US" sz="2200" dirty="0" smtClean="0">
                <a:latin typeface="Arial"/>
                <a:cs typeface="Arial"/>
              </a:rPr>
              <a:t>29, including u-band </a:t>
            </a:r>
            <a:endParaRPr lang="en-US" sz="2200" dirty="0">
              <a:latin typeface="Arial"/>
              <a:cs typeface="Arial"/>
            </a:endParaRPr>
          </a:p>
          <a:p>
            <a:r>
              <a:rPr lang="en-US" sz="2200" b="1" dirty="0">
                <a:latin typeface="Arial"/>
                <a:cs typeface="Arial"/>
              </a:rPr>
              <a:t>						</a:t>
            </a:r>
            <a:r>
              <a:rPr lang="en-US" sz="2200" dirty="0">
                <a:latin typeface="Arial"/>
                <a:cs typeface="Arial"/>
              </a:rPr>
              <a:t>Can detect SLSNe to z ~ 7</a:t>
            </a:r>
          </a:p>
        </p:txBody>
      </p:sp>
    </p:spTree>
    <p:extLst>
      <p:ext uri="{BB962C8B-B14F-4D97-AF65-F5344CB8AC3E}">
        <p14:creationId xmlns:p14="http://schemas.microsoft.com/office/powerpoint/2010/main" val="39392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8202" y="5502168"/>
            <a:ext cx="9507127" cy="972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>
                <a:latin typeface="Arial"/>
                <a:cs typeface="Arial"/>
              </a:rPr>
              <a:t>Future wide-field imagers on 4m+ class telescopes </a:t>
            </a:r>
            <a:r>
              <a:rPr lang="en-US" i="1" dirty="0">
                <a:latin typeface="Arial"/>
                <a:cs typeface="Arial"/>
              </a:rPr>
              <a:t>(ground or space for decades)</a:t>
            </a:r>
          </a:p>
          <a:p>
            <a:pPr>
              <a:lnSpc>
                <a:spcPts val="2800"/>
              </a:lnSpc>
            </a:pP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  None 									Keck </a:t>
            </a:r>
            <a:r>
              <a:rPr lang="en-US" b="1" dirty="0">
                <a:latin typeface="Arial"/>
                <a:cs typeface="Arial"/>
              </a:rPr>
              <a:t>Wide-Field Imager</a:t>
            </a:r>
          </a:p>
          <a:p>
            <a:pPr>
              <a:lnSpc>
                <a:spcPts val="2000"/>
              </a:lnSpc>
            </a:pPr>
            <a:r>
              <a:rPr lang="en-US" dirty="0" smtClean="0">
                <a:latin typeface="Arial"/>
                <a:cs typeface="Arial"/>
              </a:rPr>
              <a:t>   									       10.0m </a:t>
            </a:r>
            <a:r>
              <a:rPr lang="en-US" dirty="0">
                <a:latin typeface="Arial"/>
                <a:cs typeface="Arial"/>
              </a:rPr>
              <a:t>– 1.0 </a:t>
            </a:r>
            <a:r>
              <a:rPr lang="en-US" dirty="0" smtClean="0">
                <a:latin typeface="Arial"/>
                <a:cs typeface="Arial"/>
              </a:rPr>
              <a:t>deg                            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8E4C59-AE11-4B44-B3C7-C99F6F9DE0AF}"/>
              </a:ext>
            </a:extLst>
          </p:cNvPr>
          <p:cNvSpPr txBox="1"/>
          <p:nvPr/>
        </p:nvSpPr>
        <p:spPr>
          <a:xfrm>
            <a:off x="398202" y="3520248"/>
            <a:ext cx="9457212" cy="1993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>
                <a:latin typeface="Arial"/>
                <a:cs typeface="Arial"/>
              </a:rPr>
              <a:t>Current wide-field (&gt; 0.5 deg) optical imagers on 4m+ class telescopes</a:t>
            </a:r>
          </a:p>
          <a:p>
            <a:pPr>
              <a:lnSpc>
                <a:spcPts val="2800"/>
              </a:lnSpc>
            </a:pPr>
            <a:r>
              <a:rPr lang="en-US" b="1" dirty="0" smtClean="0">
                <a:latin typeface="Arial"/>
                <a:cs typeface="Arial"/>
              </a:rPr>
              <a:t>   CFHT Megacam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      CTIO </a:t>
            </a:r>
            <a:r>
              <a:rPr lang="en-US" b="1" dirty="0">
                <a:latin typeface="Arial"/>
                <a:cs typeface="Arial"/>
              </a:rPr>
              <a:t>DECam       Subaru HSC           </a:t>
            </a:r>
            <a:r>
              <a:rPr lang="en-US" b="1" dirty="0" smtClean="0">
                <a:latin typeface="Arial"/>
                <a:cs typeface="Arial"/>
              </a:rPr>
              <a:t>Rubin </a:t>
            </a:r>
            <a:r>
              <a:rPr lang="en-US" b="1" dirty="0">
                <a:latin typeface="Arial"/>
                <a:cs typeface="Arial"/>
              </a:rPr>
              <a:t>Observatory</a:t>
            </a:r>
          </a:p>
          <a:p>
            <a:pPr>
              <a:lnSpc>
                <a:spcPts val="2000"/>
              </a:lnSpc>
            </a:pPr>
            <a:r>
              <a:rPr lang="en-US" dirty="0" smtClean="0">
                <a:latin typeface="Arial"/>
                <a:cs typeface="Arial"/>
              </a:rPr>
              <a:t>   3.6m </a:t>
            </a:r>
            <a:r>
              <a:rPr lang="en-US" dirty="0">
                <a:latin typeface="Arial"/>
                <a:cs typeface="Arial"/>
              </a:rPr>
              <a:t>– 1 deg             </a:t>
            </a:r>
            <a:r>
              <a:rPr lang="en-US" dirty="0" smtClean="0">
                <a:latin typeface="Arial"/>
                <a:cs typeface="Arial"/>
              </a:rPr>
              <a:t>4.0m </a:t>
            </a:r>
            <a:r>
              <a:rPr lang="en-US" dirty="0">
                <a:latin typeface="Arial"/>
                <a:cs typeface="Arial"/>
              </a:rPr>
              <a:t>– 2.2 deg     </a:t>
            </a:r>
            <a:r>
              <a:rPr lang="en-US" dirty="0" smtClean="0">
                <a:latin typeface="Arial"/>
                <a:cs typeface="Arial"/>
              </a:rPr>
              <a:t> 8.2m </a:t>
            </a:r>
            <a:r>
              <a:rPr lang="en-US" dirty="0">
                <a:latin typeface="Arial"/>
                <a:cs typeface="Arial"/>
              </a:rPr>
              <a:t>– 1.5 deg        </a:t>
            </a:r>
            <a:r>
              <a:rPr lang="en-US" dirty="0" smtClean="0">
                <a:latin typeface="Arial"/>
                <a:cs typeface="Arial"/>
              </a:rPr>
              <a:t>6.5m </a:t>
            </a:r>
            <a:r>
              <a:rPr lang="en-US" dirty="0">
                <a:latin typeface="Arial"/>
                <a:cs typeface="Arial"/>
              </a:rPr>
              <a:t>– 3.5 deg </a:t>
            </a:r>
          </a:p>
          <a:p>
            <a:pPr>
              <a:lnSpc>
                <a:spcPts val="2000"/>
              </a:lnSpc>
            </a:pPr>
            <a:r>
              <a:rPr lang="en-US" i="1" dirty="0" smtClean="0">
                <a:latin typeface="Arial"/>
                <a:cs typeface="Arial"/>
              </a:rPr>
              <a:t>   20 </a:t>
            </a:r>
            <a:r>
              <a:rPr lang="en-US" i="1" dirty="0">
                <a:latin typeface="Arial"/>
                <a:cs typeface="Arial"/>
              </a:rPr>
              <a:t>yr-</a:t>
            </a:r>
            <a:r>
              <a:rPr lang="en-US" i="1" dirty="0" smtClean="0">
                <a:latin typeface="Arial"/>
                <a:cs typeface="Arial"/>
              </a:rPr>
              <a:t>old                  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> 11 </a:t>
            </a:r>
            <a:r>
              <a:rPr lang="en-US" i="1" dirty="0">
                <a:latin typeface="Arial"/>
                <a:cs typeface="Arial"/>
              </a:rPr>
              <a:t>yr-</a:t>
            </a:r>
            <a:r>
              <a:rPr lang="en-US" i="1" dirty="0" smtClean="0">
                <a:latin typeface="Arial"/>
                <a:cs typeface="Arial"/>
              </a:rPr>
              <a:t>old                10 </a:t>
            </a:r>
            <a:r>
              <a:rPr lang="en-US" i="1" dirty="0">
                <a:latin typeface="Arial"/>
                <a:cs typeface="Arial"/>
              </a:rPr>
              <a:t>yr-</a:t>
            </a:r>
            <a:r>
              <a:rPr lang="en-US" i="1" dirty="0" smtClean="0">
                <a:latin typeface="Arial"/>
                <a:cs typeface="Arial"/>
              </a:rPr>
              <a:t>old</a:t>
            </a:r>
            <a:endParaRPr lang="en-US" i="1" dirty="0">
              <a:latin typeface="Arial"/>
              <a:cs typeface="Arial"/>
            </a:endParaRPr>
          </a:p>
          <a:p>
            <a:pPr>
              <a:lnSpc>
                <a:spcPts val="2000"/>
              </a:lnSpc>
            </a:pPr>
            <a:r>
              <a:rPr lang="en-US" sz="1800" i="1" dirty="0" smtClean="0">
                <a:latin typeface="Arial"/>
                <a:cs typeface="Arial"/>
              </a:rPr>
              <a:t>   Maunakea                                                      </a:t>
            </a:r>
            <a:r>
              <a:rPr lang="en-US" sz="1800" i="1" dirty="0">
                <a:latin typeface="Arial"/>
                <a:cs typeface="Arial"/>
              </a:rPr>
              <a:t>optics shared </a:t>
            </a:r>
            <a:r>
              <a:rPr lang="en-US" sz="1800" i="1" dirty="0" smtClean="0">
                <a:latin typeface="Arial"/>
                <a:cs typeface="Arial"/>
              </a:rPr>
              <a:t>with       </a:t>
            </a:r>
            <a:r>
              <a:rPr lang="en-US" sz="1800" dirty="0">
                <a:latin typeface="Arial"/>
                <a:cs typeface="Arial"/>
              </a:rPr>
              <a:t>LSST until </a:t>
            </a:r>
            <a:r>
              <a:rPr lang="en-US" sz="1800" dirty="0" smtClean="0">
                <a:latin typeface="Arial"/>
                <a:cs typeface="Arial"/>
              </a:rPr>
              <a:t>2034</a:t>
            </a:r>
            <a:endParaRPr lang="en-US" sz="1800" i="1" dirty="0" smtClean="0">
              <a:latin typeface="Arial"/>
              <a:cs typeface="Arial"/>
            </a:endParaRPr>
          </a:p>
          <a:p>
            <a:pPr>
              <a:lnSpc>
                <a:spcPts val="2000"/>
              </a:lnSpc>
            </a:pPr>
            <a:r>
              <a:rPr lang="en-US" sz="1800" i="1" dirty="0" smtClean="0">
                <a:latin typeface="Arial"/>
                <a:cs typeface="Arial"/>
              </a:rPr>
              <a:t>   Spectroscopic                                                </a:t>
            </a:r>
            <a:r>
              <a:rPr lang="en-US" sz="1800" i="1" dirty="0">
                <a:latin typeface="Arial"/>
                <a:cs typeface="Arial"/>
              </a:rPr>
              <a:t>Prime Focus</a:t>
            </a:r>
          </a:p>
          <a:p>
            <a:pPr>
              <a:lnSpc>
                <a:spcPts val="2000"/>
              </a:lnSpc>
            </a:pPr>
            <a:r>
              <a:rPr lang="en-US" sz="1800" i="1" dirty="0" smtClean="0">
                <a:latin typeface="Arial"/>
                <a:cs typeface="Arial"/>
              </a:rPr>
              <a:t>   Explorer </a:t>
            </a:r>
            <a:r>
              <a:rPr lang="en-US" sz="1800" i="1" dirty="0">
                <a:latin typeface="Arial"/>
                <a:cs typeface="Arial"/>
              </a:rPr>
              <a:t>(</a:t>
            </a:r>
            <a:r>
              <a:rPr lang="en-US" sz="1800" i="1" dirty="0" smtClean="0">
                <a:latin typeface="Arial"/>
                <a:cs typeface="Arial"/>
              </a:rPr>
              <a:t>MSE) 					         Spectrograph (PFS)</a:t>
            </a:r>
          </a:p>
        </p:txBody>
      </p:sp>
      <p:sp>
        <p:nvSpPr>
          <p:cNvPr id="14" name="Donut 6">
            <a:extLst>
              <a:ext uri="{FF2B5EF4-FFF2-40B4-BE49-F238E27FC236}">
                <a16:creationId xmlns:a16="http://schemas.microsoft.com/office/drawing/2014/main" xmlns="" id="{0B627A45-DE60-5B4A-A3A1-F333D6ADE8FF}"/>
              </a:ext>
            </a:extLst>
          </p:cNvPr>
          <p:cNvSpPr/>
          <p:nvPr/>
        </p:nvSpPr>
        <p:spPr>
          <a:xfrm>
            <a:off x="3684489" y="1490230"/>
            <a:ext cx="1332000" cy="1332000"/>
          </a:xfrm>
          <a:prstGeom prst="donut">
            <a:avLst>
              <a:gd name="adj" fmla="val 4201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descr="Keck_mirror.jpg">
            <a:extLst>
              <a:ext uri="{FF2B5EF4-FFF2-40B4-BE49-F238E27FC236}">
                <a16:creationId xmlns:a16="http://schemas.microsoft.com/office/drawing/2014/main" xmlns="" id="{CF42E895-E4F2-E748-90FF-52DB8C8724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1759" y="1261481"/>
            <a:ext cx="1647231" cy="1792800"/>
          </a:xfrm>
          <a:prstGeom prst="rect">
            <a:avLst/>
          </a:prstGeom>
        </p:spPr>
      </p:pic>
      <p:sp>
        <p:nvSpPr>
          <p:cNvPr id="16" name="Donut 6">
            <a:extLst>
              <a:ext uri="{FF2B5EF4-FFF2-40B4-BE49-F238E27FC236}">
                <a16:creationId xmlns:a16="http://schemas.microsoft.com/office/drawing/2014/main" xmlns="" id="{DB372001-E1DD-264F-9ED6-5B2BDECD7E7B}"/>
              </a:ext>
            </a:extLst>
          </p:cNvPr>
          <p:cNvSpPr/>
          <p:nvPr/>
        </p:nvSpPr>
        <p:spPr>
          <a:xfrm>
            <a:off x="5893950" y="1490230"/>
            <a:ext cx="1332000" cy="1332000"/>
          </a:xfrm>
          <a:prstGeom prst="donut">
            <a:avLst>
              <a:gd name="adj" fmla="val 191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onut 6">
            <a:extLst>
              <a:ext uri="{FF2B5EF4-FFF2-40B4-BE49-F238E27FC236}">
                <a16:creationId xmlns:a16="http://schemas.microsoft.com/office/drawing/2014/main" xmlns="" id="{6AE3FDA6-977C-4946-9018-916276B6C7AA}"/>
              </a:ext>
            </a:extLst>
          </p:cNvPr>
          <p:cNvSpPr/>
          <p:nvPr/>
        </p:nvSpPr>
        <p:spPr>
          <a:xfrm>
            <a:off x="2148669" y="1823256"/>
            <a:ext cx="648000" cy="648000"/>
          </a:xfrm>
          <a:prstGeom prst="donut">
            <a:avLst>
              <a:gd name="adj" fmla="val 3885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B96EB42-0853-154E-8DE1-F5700D3DBA8B}"/>
              </a:ext>
            </a:extLst>
          </p:cNvPr>
          <p:cNvSpPr txBox="1"/>
          <p:nvPr/>
        </p:nvSpPr>
        <p:spPr>
          <a:xfrm>
            <a:off x="596349" y="867282"/>
            <a:ext cx="9766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CFHT</a:t>
            </a:r>
            <a:r>
              <a:rPr lang="en-US" sz="2200" b="1" dirty="0">
                <a:latin typeface="Arial"/>
                <a:cs typeface="Arial"/>
              </a:rPr>
              <a:t> </a:t>
            </a:r>
            <a:r>
              <a:rPr lang="en-US" sz="2200" b="1" dirty="0" smtClean="0">
                <a:latin typeface="Arial"/>
                <a:cs typeface="Arial"/>
              </a:rPr>
              <a:t>      DECam            Subaru                 Rubin                      Keck</a:t>
            </a:r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2" name="Donut 6">
            <a:extLst>
              <a:ext uri="{FF2B5EF4-FFF2-40B4-BE49-F238E27FC236}">
                <a16:creationId xmlns:a16="http://schemas.microsoft.com/office/drawing/2014/main" xmlns="" id="{7A9809DA-0781-F7BF-4262-4AB6A403CE1E}"/>
              </a:ext>
            </a:extLst>
          </p:cNvPr>
          <p:cNvSpPr>
            <a:spLocks noChangeAspect="1"/>
          </p:cNvSpPr>
          <p:nvPr/>
        </p:nvSpPr>
        <p:spPr>
          <a:xfrm>
            <a:off x="776661" y="1847215"/>
            <a:ext cx="576000" cy="576000"/>
          </a:xfrm>
          <a:prstGeom prst="donut">
            <a:avLst>
              <a:gd name="adj" fmla="val 3885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730E79-0675-8E83-E6F9-5FF73A740294}"/>
              </a:ext>
            </a:extLst>
          </p:cNvPr>
          <p:cNvSpPr txBox="1"/>
          <p:nvPr/>
        </p:nvSpPr>
        <p:spPr>
          <a:xfrm>
            <a:off x="632292" y="3033158"/>
            <a:ext cx="8979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8.6 m</a:t>
            </a:r>
            <a:r>
              <a:rPr lang="en-US" b="1" baseline="30000" dirty="0">
                <a:latin typeface="Arial"/>
                <a:cs typeface="Arial"/>
              </a:rPr>
              <a:t>2          </a:t>
            </a:r>
            <a:r>
              <a:rPr lang="en-US" b="1" baseline="30000" dirty="0" smtClean="0">
                <a:latin typeface="Arial"/>
                <a:cs typeface="Arial"/>
              </a:rPr>
              <a:t>    </a:t>
            </a:r>
            <a:r>
              <a:rPr lang="en-US" b="1" dirty="0" smtClean="0">
                <a:latin typeface="Arial"/>
                <a:cs typeface="Arial"/>
              </a:rPr>
              <a:t>9.2 </a:t>
            </a:r>
            <a:r>
              <a:rPr lang="en-US" b="1" dirty="0">
                <a:latin typeface="Arial"/>
                <a:cs typeface="Arial"/>
              </a:rPr>
              <a:t>m</a:t>
            </a:r>
            <a:r>
              <a:rPr lang="en-US" b="1" baseline="30000" dirty="0">
                <a:latin typeface="Arial"/>
                <a:cs typeface="Arial"/>
              </a:rPr>
              <a:t>2                      </a:t>
            </a:r>
            <a:r>
              <a:rPr lang="en-US" b="1" baseline="30000" dirty="0" smtClean="0">
                <a:latin typeface="Arial"/>
                <a:cs typeface="Arial"/>
              </a:rPr>
              <a:t>   </a:t>
            </a:r>
            <a:r>
              <a:rPr lang="en-US" b="1" dirty="0" smtClean="0">
                <a:latin typeface="Arial"/>
                <a:cs typeface="Arial"/>
              </a:rPr>
              <a:t>53 </a:t>
            </a:r>
            <a:r>
              <a:rPr lang="en-US" b="1" dirty="0">
                <a:latin typeface="Arial"/>
                <a:cs typeface="Arial"/>
              </a:rPr>
              <a:t>m</a:t>
            </a:r>
            <a:r>
              <a:rPr lang="en-US" b="1" baseline="30000" dirty="0">
                <a:latin typeface="Arial"/>
                <a:cs typeface="Arial"/>
              </a:rPr>
              <a:t>2                            </a:t>
            </a:r>
            <a:r>
              <a:rPr lang="en-US" b="1" baseline="30000" dirty="0" smtClean="0">
                <a:latin typeface="Arial"/>
                <a:cs typeface="Arial"/>
              </a:rPr>
              <a:t>    </a:t>
            </a:r>
            <a:r>
              <a:rPr lang="en-US" b="1" dirty="0" smtClean="0">
                <a:latin typeface="Arial"/>
                <a:cs typeface="Arial"/>
              </a:rPr>
              <a:t>35 </a:t>
            </a:r>
            <a:r>
              <a:rPr lang="en-US" b="1" dirty="0">
                <a:latin typeface="Arial"/>
                <a:cs typeface="Arial"/>
              </a:rPr>
              <a:t>m</a:t>
            </a:r>
            <a:r>
              <a:rPr lang="en-US" b="1" baseline="30000" dirty="0">
                <a:latin typeface="Arial"/>
                <a:cs typeface="Arial"/>
              </a:rPr>
              <a:t>2                                </a:t>
            </a:r>
            <a:r>
              <a:rPr lang="en-US" b="1" baseline="30000" dirty="0" smtClean="0">
                <a:latin typeface="Arial"/>
                <a:cs typeface="Arial"/>
              </a:rPr>
              <a:t>      </a:t>
            </a:r>
            <a:r>
              <a:rPr lang="en-US" b="1" dirty="0" smtClean="0">
                <a:latin typeface="Arial"/>
                <a:cs typeface="Arial"/>
              </a:rPr>
              <a:t>76 </a:t>
            </a:r>
            <a:r>
              <a:rPr lang="en-US" b="1" dirty="0">
                <a:latin typeface="Arial"/>
                <a:cs typeface="Arial"/>
              </a:rPr>
              <a:t>m</a:t>
            </a:r>
            <a:r>
              <a:rPr lang="en-US" b="1" baseline="30000" dirty="0">
                <a:latin typeface="Arial"/>
                <a:cs typeface="Arial"/>
              </a:rPr>
              <a:t>2 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202" y="908884"/>
            <a:ext cx="4882104" cy="26579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0001" y="3833612"/>
            <a:ext cx="6865949" cy="170587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116652" y="867282"/>
            <a:ext cx="2077985" cy="26579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600790" y="5814507"/>
            <a:ext cx="3126409" cy="841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0" y="360000"/>
            <a:ext cx="7086646" cy="48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Arial"/>
                <a:cs typeface="Arial"/>
              </a:rPr>
              <a:t>Detection facilities and surveys</a:t>
            </a:r>
            <a:endParaRPr lang="en-US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8" grpId="1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184973" y="4710583"/>
            <a:ext cx="8339817" cy="472051"/>
          </a:xfrm>
          <a:prstGeom prst="rect">
            <a:avLst/>
          </a:prstGeom>
          <a:solidFill>
            <a:srgbClr val="8DC900">
              <a:alpha val="70000"/>
            </a:srgbClr>
          </a:solidFill>
          <a:ln w="9525">
            <a:solidFill>
              <a:srgbClr val="83BB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8DC9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1169974" y="5201844"/>
            <a:ext cx="4229907" cy="1020297"/>
          </a:xfrm>
          <a:prstGeom prst="rect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8DC900"/>
              </a:solidFill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169974" y="2719705"/>
            <a:ext cx="8339817" cy="1979540"/>
          </a:xfrm>
          <a:prstGeom prst="rect">
            <a:avLst/>
          </a:prstGeom>
          <a:solidFill>
            <a:srgbClr val="8DC900">
              <a:alpha val="50000"/>
            </a:srgbClr>
          </a:solidFill>
          <a:ln w="9525">
            <a:solidFill>
              <a:srgbClr val="83BB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8DC900"/>
              </a:solidFill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1184973" y="2218796"/>
            <a:ext cx="4217860" cy="500908"/>
          </a:xfrm>
          <a:prstGeom prst="rect">
            <a:avLst/>
          </a:prstGeom>
          <a:solidFill>
            <a:srgbClr val="6600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1169974" y="1701077"/>
            <a:ext cx="8339817" cy="517719"/>
          </a:xfrm>
          <a:prstGeom prst="rect">
            <a:avLst/>
          </a:prstGeom>
          <a:solidFill>
            <a:schemeClr val="tx1">
              <a:alpha val="7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6604" name="Line 12"/>
          <p:cNvSpPr>
            <a:spLocks noChangeShapeType="1"/>
          </p:cNvSpPr>
          <p:nvPr/>
        </p:nvSpPr>
        <p:spPr bwMode="auto">
          <a:xfrm>
            <a:off x="1169974" y="4203386"/>
            <a:ext cx="8339817" cy="0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6605" name="Line 13"/>
          <p:cNvSpPr>
            <a:spLocks noChangeShapeType="1"/>
          </p:cNvSpPr>
          <p:nvPr/>
        </p:nvSpPr>
        <p:spPr bwMode="auto">
          <a:xfrm>
            <a:off x="1169974" y="4716621"/>
            <a:ext cx="8339817" cy="0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6607" name="Text Box 15"/>
          <p:cNvSpPr txBox="1">
            <a:spLocks noChangeArrowheads="1"/>
          </p:cNvSpPr>
          <p:nvPr/>
        </p:nvSpPr>
        <p:spPr bwMode="auto">
          <a:xfrm>
            <a:off x="1512790" y="3719860"/>
            <a:ext cx="26649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Ib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– shows helium    </a:t>
            </a:r>
            <a:endParaRPr lang="en-US" sz="2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366608" name="Text Box 16"/>
          <p:cNvSpPr txBox="1">
            <a:spLocks noChangeArrowheads="1"/>
          </p:cNvSpPr>
          <p:nvPr/>
        </p:nvSpPr>
        <p:spPr bwMode="auto">
          <a:xfrm>
            <a:off x="1512789" y="4237579"/>
            <a:ext cx="2118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Ic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– no helium</a:t>
            </a:r>
            <a:endParaRPr lang="en-US" sz="2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366609" name="Text Box 17"/>
          <p:cNvSpPr txBox="1">
            <a:spLocks noChangeArrowheads="1"/>
          </p:cNvSpPr>
          <p:nvPr/>
        </p:nvSpPr>
        <p:spPr bwMode="auto">
          <a:xfrm>
            <a:off x="5762113" y="3215142"/>
            <a:ext cx="2545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IIL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– linear decay   </a:t>
            </a:r>
            <a:endParaRPr lang="en-US" sz="2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366610" name="Text Box 18"/>
          <p:cNvSpPr txBox="1">
            <a:spLocks noChangeArrowheads="1"/>
          </p:cNvSpPr>
          <p:nvPr/>
        </p:nvSpPr>
        <p:spPr bwMode="auto">
          <a:xfrm>
            <a:off x="5762113" y="2733728"/>
            <a:ext cx="2819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IIP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– plateau decay   </a:t>
            </a:r>
            <a:endParaRPr lang="en-US" sz="2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366611" name="Text Box 19"/>
          <p:cNvSpPr txBox="1">
            <a:spLocks noChangeArrowheads="1"/>
          </p:cNvSpPr>
          <p:nvPr/>
        </p:nvSpPr>
        <p:spPr bwMode="auto">
          <a:xfrm>
            <a:off x="5762113" y="4237579"/>
            <a:ext cx="254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IIn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– narrow lines   </a:t>
            </a:r>
            <a:endParaRPr lang="en-US" sz="2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366612" name="Line 20"/>
          <p:cNvSpPr>
            <a:spLocks noChangeShapeType="1"/>
          </p:cNvSpPr>
          <p:nvPr/>
        </p:nvSpPr>
        <p:spPr bwMode="auto">
          <a:xfrm>
            <a:off x="1169974" y="3692507"/>
            <a:ext cx="8339817" cy="0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6613" name="Line 21"/>
          <p:cNvSpPr>
            <a:spLocks noChangeShapeType="1"/>
          </p:cNvSpPr>
          <p:nvPr/>
        </p:nvSpPr>
        <p:spPr bwMode="auto">
          <a:xfrm>
            <a:off x="1169974" y="3217254"/>
            <a:ext cx="8339817" cy="0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6614" name="Text Box 22"/>
          <p:cNvSpPr txBox="1">
            <a:spLocks noChangeArrowheads="1"/>
          </p:cNvSpPr>
          <p:nvPr/>
        </p:nvSpPr>
        <p:spPr bwMode="auto">
          <a:xfrm>
            <a:off x="2069437" y="1775037"/>
            <a:ext cx="66432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no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hydrogen (type I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r>
              <a:rPr lang="en-US" dirty="0" smtClean="0">
                <a:solidFill>
                  <a:srgbClr val="5F5F5F"/>
                </a:solidFill>
                <a:latin typeface="Arial"/>
                <a:cs typeface="Arial"/>
              </a:rPr>
              <a:t>	</a:t>
            </a:r>
            <a:r>
              <a:rPr lang="en-US" dirty="0">
                <a:solidFill>
                  <a:srgbClr val="5F5F5F"/>
                </a:solidFill>
                <a:latin typeface="Arial"/>
                <a:cs typeface="Arial"/>
              </a:rPr>
              <a:t>  </a:t>
            </a:r>
            <a:r>
              <a:rPr lang="en-US" dirty="0" smtClean="0">
                <a:solidFill>
                  <a:srgbClr val="5F5F5F"/>
                </a:solidFill>
                <a:latin typeface="Arial"/>
                <a:cs typeface="Arial"/>
              </a:rPr>
              <a:t> 		          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hydrogen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(type II)</a:t>
            </a:r>
          </a:p>
        </p:txBody>
      </p:sp>
      <p:sp>
        <p:nvSpPr>
          <p:cNvPr id="366616" name="Text Box 24"/>
          <p:cNvSpPr txBox="1">
            <a:spLocks noChangeArrowheads="1"/>
          </p:cNvSpPr>
          <p:nvPr/>
        </p:nvSpPr>
        <p:spPr bwMode="auto">
          <a:xfrm>
            <a:off x="1512789" y="2240662"/>
            <a:ext cx="2699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Ia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– white dwarf(s)  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6603" name="Line 11"/>
          <p:cNvSpPr>
            <a:spLocks noChangeShapeType="1"/>
          </p:cNvSpPr>
          <p:nvPr/>
        </p:nvSpPr>
        <p:spPr bwMode="auto">
          <a:xfrm>
            <a:off x="1169974" y="2719704"/>
            <a:ext cx="8339817" cy="0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6600" name="Rectangle 8"/>
          <p:cNvSpPr>
            <a:spLocks noChangeArrowheads="1"/>
          </p:cNvSpPr>
          <p:nvPr/>
        </p:nvSpPr>
        <p:spPr bwMode="auto">
          <a:xfrm>
            <a:off x="1169974" y="1701077"/>
            <a:ext cx="8339817" cy="4524408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6601" name="Line 9"/>
          <p:cNvSpPr>
            <a:spLocks noChangeShapeType="1"/>
          </p:cNvSpPr>
          <p:nvPr/>
        </p:nvSpPr>
        <p:spPr bwMode="auto">
          <a:xfrm>
            <a:off x="1169974" y="2218796"/>
            <a:ext cx="8324817" cy="0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5399882" y="1701077"/>
            <a:ext cx="0" cy="3500767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1169974" y="5201844"/>
            <a:ext cx="8339817" cy="0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1169974" y="5689424"/>
            <a:ext cx="4229907" cy="0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512789" y="4743345"/>
            <a:ext cx="1193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SLSN-I   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762113" y="4731693"/>
            <a:ext cx="1279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SLSN-II   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1512789" y="5719604"/>
            <a:ext cx="38900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PISN</a:t>
            </a:r>
            <a:endParaRPr lang="en-US" sz="24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1512789" y="5217656"/>
            <a:ext cx="38870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PISN 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cs typeface="Arial"/>
              </a:rPr>
              <a:t>pulsational</a:t>
            </a:r>
            <a:r>
              <a:rPr lang="en-US" sz="2400" i="1" dirty="0" smtClean="0">
                <a:solidFill>
                  <a:srgbClr val="595959"/>
                </a:solidFill>
                <a:latin typeface="Arial"/>
                <a:cs typeface="Arial"/>
              </a:rPr>
              <a:t>   </a:t>
            </a:r>
            <a:endParaRPr lang="en-US" sz="2400" i="1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1169974" y="6212629"/>
            <a:ext cx="4229907" cy="0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 flipV="1">
            <a:off x="1169974" y="5208682"/>
            <a:ext cx="0" cy="1016803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 flipV="1">
            <a:off x="5399882" y="5201565"/>
            <a:ext cx="0" cy="1016803"/>
          </a:xfrm>
          <a:prstGeom prst="line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9182" y="1234014"/>
            <a:ext cx="5328813" cy="443759"/>
          </a:xfrm>
          <a:noFill/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400" b="1" dirty="0">
                <a:latin typeface="Arial"/>
                <a:ea typeface="Osaka"/>
                <a:cs typeface="Arial"/>
              </a:rPr>
              <a:t>S</a:t>
            </a:r>
            <a:r>
              <a:rPr lang="en-US" sz="2400" b="1" dirty="0" smtClean="0">
                <a:latin typeface="Arial"/>
                <a:ea typeface="Osaka"/>
                <a:cs typeface="Arial"/>
              </a:rPr>
              <a:t>upernovae </a:t>
            </a:r>
            <a:r>
              <a:rPr lang="en-US" sz="2400" b="1" dirty="0">
                <a:latin typeface="Arial"/>
                <a:ea typeface="Osaka"/>
                <a:cs typeface="Arial"/>
              </a:rPr>
              <a:t>classification scheme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101600" y="3011584"/>
            <a:ext cx="816748" cy="21155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660066"/>
                </a:solidFill>
                <a:latin typeface="Tahoma" charset="0"/>
                <a:ea typeface="Dotum" pitchFamily="34" charset="-128"/>
                <a:cs typeface="Dotum" pitchFamily="34" charset="-128"/>
              </a:rPr>
              <a:t>greater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660066"/>
                </a:solidFill>
                <a:latin typeface="Tahoma" charset="0"/>
                <a:ea typeface="Dotum" pitchFamily="34" charset="-128"/>
                <a:cs typeface="Dotum" pitchFamily="34" charset="-128"/>
              </a:rPr>
              <a:t>loss of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660066"/>
                </a:solidFill>
                <a:latin typeface="Tahoma" charset="0"/>
                <a:ea typeface="Dotum" pitchFamily="34" charset="-128"/>
                <a:cs typeface="Dotum" pitchFamily="34" charset="-128"/>
              </a:rPr>
              <a:t>outer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660066"/>
                </a:solidFill>
                <a:latin typeface="Tahoma" charset="0"/>
                <a:ea typeface="Dotum" pitchFamily="34" charset="-128"/>
                <a:cs typeface="Dotum" pitchFamily="34" charset="-128"/>
              </a:rPr>
              <a:t>layers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660066"/>
                </a:solidFill>
                <a:latin typeface="Tahoma" charset="0"/>
                <a:ea typeface="Dotum" pitchFamily="34" charset="-128"/>
                <a:cs typeface="Dotum" pitchFamily="34" charset="-128"/>
              </a:rPr>
              <a:t>and/or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660066"/>
                </a:solidFill>
                <a:latin typeface="Tahoma" charset="0"/>
                <a:ea typeface="Dotum" pitchFamily="34" charset="-128"/>
                <a:cs typeface="Dotum" pitchFamily="34" charset="-128"/>
              </a:rPr>
              <a:t>mass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rgbClr val="660066"/>
                </a:solidFill>
                <a:latin typeface="Tahoma" charset="0"/>
                <a:ea typeface="Dotum" pitchFamily="34" charset="-128"/>
                <a:cs typeface="Dotum" pitchFamily="34" charset="-128"/>
              </a:rPr>
              <a:t>loss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ahoma" charset="0"/>
              <a:ea typeface="Dotum" pitchFamily="34" charset="-128"/>
              <a:cs typeface="Dotum" pitchFamily="34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660066"/>
                </a:solidFill>
                <a:latin typeface="Tahoma" charset="0"/>
                <a:ea typeface="Dotum" pitchFamily="34" charset="-128"/>
                <a:cs typeface="Dotum" pitchFamily="34" charset="-128"/>
              </a:rPr>
              <a:t>rate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ahoma" charset="0"/>
              <a:ea typeface="Dotum" pitchFamily="34" charset="-128"/>
              <a:cs typeface="Dotum" pitchFamily="34" charset="-128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-330160" y="4084311"/>
            <a:ext cx="2416098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3845737" y="6217315"/>
            <a:ext cx="58972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200" i="1" dirty="0" smtClean="0">
                <a:solidFill>
                  <a:srgbClr val="5F5F5F"/>
                </a:solidFill>
                <a:latin typeface="Lantinghei TC Extralight"/>
                <a:ea typeface="Osaka"/>
                <a:cs typeface="Lantinghei TC Extralight"/>
              </a:rPr>
              <a:t>e.g., Gal-Yam+ 07, Elias Rosa+ 09, Elias Rosa+ 10, Smith+ 11, Gal-Yam 12</a:t>
            </a:r>
            <a:endParaRPr lang="en-US" sz="1200" i="1" dirty="0">
              <a:solidFill>
                <a:srgbClr val="5F5F5F"/>
              </a:solidFill>
              <a:latin typeface="Lantinghei TC Extralight"/>
              <a:ea typeface="Osaka"/>
              <a:cs typeface="Lantinghei TC Extralight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8534105" y="4084311"/>
            <a:ext cx="2416098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9715259" y="3535925"/>
            <a:ext cx="1084504" cy="9851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660066"/>
                </a:solidFill>
                <a:latin typeface="Tahoma" charset="0"/>
                <a:ea typeface="Dotum" pitchFamily="34" charset="-128"/>
                <a:cs typeface="Dotum" pitchFamily="34" charset="-128"/>
              </a:rPr>
              <a:t>g</a:t>
            </a:r>
            <a:r>
              <a:rPr lang="en-US" sz="1500" dirty="0" smtClean="0">
                <a:solidFill>
                  <a:srgbClr val="660066"/>
                </a:solidFill>
                <a:latin typeface="Tahoma" charset="0"/>
                <a:ea typeface="Dotum" pitchFamily="34" charset="-128"/>
                <a:cs typeface="Dotum" pitchFamily="34" charset="-128"/>
              </a:rPr>
              <a:t>reater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660066"/>
                </a:solidFill>
                <a:latin typeface="Tahoma" charset="0"/>
                <a:ea typeface="Dotum" pitchFamily="34" charset="-128"/>
                <a:cs typeface="Dotum" pitchFamily="34" charset="-128"/>
              </a:rPr>
              <a:t>progenitor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660066"/>
                </a:solidFill>
                <a:latin typeface="Tahoma" charset="0"/>
                <a:ea typeface="Dotum" pitchFamily="34" charset="-128"/>
                <a:cs typeface="Dotum" pitchFamily="34" charset="-128"/>
              </a:rPr>
              <a:t>m</a:t>
            </a:r>
            <a:r>
              <a:rPr lang="en-US" sz="1500" dirty="0" smtClean="0">
                <a:solidFill>
                  <a:srgbClr val="660066"/>
                </a:solidFill>
                <a:latin typeface="Tahoma" charset="0"/>
                <a:ea typeface="Dotum" pitchFamily="34" charset="-128"/>
                <a:cs typeface="Dotum" pitchFamily="34" charset="-128"/>
              </a:rPr>
              <a:t>ass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0" y="360000"/>
            <a:ext cx="2827291" cy="48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Arial"/>
                <a:cs typeface="Arial"/>
              </a:rPr>
              <a:t>Supernovae</a:t>
            </a:r>
            <a:endParaRPr lang="en-US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1" y="900001"/>
            <a:ext cx="976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Types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06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1" y="900001"/>
            <a:ext cx="3118663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Light curves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Superluminous</a:t>
            </a:r>
          </a:p>
          <a:p>
            <a:r>
              <a:rPr lang="en-US" dirty="0" smtClean="0">
                <a:latin typeface="Arial"/>
                <a:cs typeface="Arial"/>
              </a:rPr>
              <a:t>supernovae (SLSNe)</a:t>
            </a:r>
            <a:endParaRPr lang="en-US" dirty="0">
              <a:latin typeface="Arial"/>
              <a:cs typeface="Arial"/>
            </a:endParaRPr>
          </a:p>
          <a:p>
            <a:endParaRPr lang="en-US" sz="800" dirty="0">
              <a:latin typeface="Arial"/>
              <a:cs typeface="Arial"/>
            </a:endParaRPr>
          </a:p>
          <a:p>
            <a:r>
              <a:rPr lang="en-US" i="1" dirty="0" smtClean="0">
                <a:latin typeface="Arial"/>
                <a:cs typeface="Arial"/>
              </a:rPr>
              <a:t>Brighter than M = -21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Type Ia supernovae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Core-collapse </a:t>
            </a:r>
          </a:p>
          <a:p>
            <a:r>
              <a:rPr lang="en-US" dirty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upernovae (</a:t>
            </a:r>
            <a:r>
              <a:rPr lang="en-US" dirty="0" err="1" smtClean="0">
                <a:latin typeface="Arial"/>
                <a:cs typeface="Arial"/>
              </a:rPr>
              <a:t>CCSNe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r>
              <a:rPr lang="en-US" dirty="0" smtClean="0">
                <a:latin typeface="Arial"/>
                <a:cs typeface="Arial"/>
              </a:rPr>
              <a:t>IIn, Ib/c, IIB, IIP, IIL, etc.</a:t>
            </a:r>
          </a:p>
        </p:txBody>
      </p:sp>
      <p:pic>
        <p:nvPicPr>
          <p:cNvPr id="18" name="Picture 17" descr="LCfig.jpg"/>
          <p:cNvPicPr>
            <a:picLocks noChangeAspect="1"/>
          </p:cNvPicPr>
          <p:nvPr/>
        </p:nvPicPr>
        <p:blipFill>
          <a:blip r:embed="rId2"/>
          <a:srcRect l="15721" t="29304" r="17706" b="28215"/>
          <a:stretch>
            <a:fillRect/>
          </a:stretch>
        </p:blipFill>
        <p:spPr>
          <a:xfrm>
            <a:off x="3425972" y="466093"/>
            <a:ext cx="7338833" cy="5866340"/>
          </a:xfrm>
          <a:prstGeom prst="rect">
            <a:avLst/>
          </a:prstGeom>
          <a:effectLst/>
        </p:spPr>
      </p:pic>
      <p:sp>
        <p:nvSpPr>
          <p:cNvPr id="12" name="TextBox 1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751658D1-8C65-D043-AD2C-2D4BB10E7C74}"/>
              </a:ext>
            </a:extLst>
          </p:cNvPr>
          <p:cNvSpPr txBox="1"/>
          <p:nvPr/>
        </p:nvSpPr>
        <p:spPr>
          <a:xfrm>
            <a:off x="9354334" y="5982873"/>
            <a:ext cx="1277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/>
                <a:cs typeface="Arial"/>
              </a:rPr>
              <a:t>Gal-Yam+ 12</a:t>
            </a:r>
            <a:endParaRPr lang="en-US" sz="1400" i="1" dirty="0"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0" y="360000"/>
            <a:ext cx="2827291" cy="48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Arial"/>
                <a:cs typeface="Arial"/>
              </a:rPr>
              <a:t>Supernovae</a:t>
            </a:r>
            <a:endParaRPr lang="en-US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357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9963" y="900001"/>
            <a:ext cx="2069641" cy="4809636"/>
          </a:xfrm>
          <a:prstGeom prst="rect">
            <a:avLst/>
          </a:prstGeom>
          <a:solidFill>
            <a:srgbClr val="660066">
              <a:alpha val="5000"/>
            </a:srgbClr>
          </a:solidFill>
          <a:ln w="381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" descr="1998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r="4411" b="1724"/>
          <a:stretch>
            <a:fillRect/>
          </a:stretch>
        </p:blipFill>
        <p:spPr>
          <a:xfrm>
            <a:off x="5907462" y="787152"/>
            <a:ext cx="4629923" cy="5409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18" descr="C:\riess.jpg"/>
          <p:cNvPicPr>
            <a:picLocks noChangeAspect="1" noChangeArrowheads="1"/>
          </p:cNvPicPr>
          <p:nvPr/>
        </p:nvPicPr>
        <p:blipFill>
          <a:blip r:embed="rId3"/>
          <a:srcRect l="3064" t="89165" r="4628" b="2408"/>
          <a:stretch>
            <a:fillRect/>
          </a:stretch>
        </p:blipFill>
        <p:spPr bwMode="auto">
          <a:xfrm>
            <a:off x="516697" y="5985461"/>
            <a:ext cx="4986299" cy="591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933069" y="2825485"/>
            <a:ext cx="2378159" cy="3168000"/>
          </a:xfrm>
          <a:prstGeom prst="rect">
            <a:avLst/>
          </a:prstGeom>
          <a:solidFill>
            <a:srgbClr val="660066">
              <a:alpha val="5000"/>
            </a:srgbClr>
          </a:solidFill>
          <a:ln w="381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1" y="900001"/>
            <a:ext cx="53674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Detectability at high redshift (z &gt; 2) </a:t>
            </a:r>
            <a:endParaRPr lang="en-US" sz="2400" b="1" dirty="0">
              <a:latin typeface="Arial"/>
              <a:cs typeface="Arial"/>
            </a:endParaRPr>
          </a:p>
          <a:p>
            <a:endParaRPr lang="en-US" sz="800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Most </a:t>
            </a:r>
            <a:r>
              <a:rPr lang="en-US" dirty="0" err="1" smtClean="0">
                <a:latin typeface="Arial"/>
                <a:cs typeface="Arial"/>
              </a:rPr>
              <a:t>CCSNe</a:t>
            </a:r>
            <a:r>
              <a:rPr lang="en-US" dirty="0" smtClean="0">
                <a:latin typeface="Arial"/>
                <a:cs typeface="Arial"/>
              </a:rPr>
              <a:t> are </a:t>
            </a:r>
            <a:r>
              <a:rPr lang="en-US" b="1" dirty="0" smtClean="0">
                <a:latin typeface="Arial"/>
                <a:cs typeface="Arial"/>
              </a:rPr>
              <a:t>UV-luminous</a:t>
            </a:r>
          </a:p>
          <a:p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  detectable </a:t>
            </a:r>
            <a:r>
              <a:rPr lang="en-US" dirty="0">
                <a:latin typeface="Arial"/>
                <a:cs typeface="Arial"/>
              </a:rPr>
              <a:t>above z ~ 2 </a:t>
            </a:r>
            <a:endParaRPr lang="en-US" dirty="0" smtClean="0">
              <a:latin typeface="Arial"/>
              <a:cs typeface="Arial"/>
            </a:endParaRPr>
          </a:p>
          <a:p>
            <a:endParaRPr lang="en-US" sz="800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Type </a:t>
            </a:r>
            <a:r>
              <a:rPr lang="en-US" dirty="0" err="1" smtClean="0">
                <a:latin typeface="Arial"/>
                <a:cs typeface="Arial"/>
              </a:rPr>
              <a:t>Ias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  <a:sym typeface="Wingdings"/>
              </a:rPr>
              <a:t></a:t>
            </a:r>
            <a:r>
              <a:rPr lang="en-US" dirty="0" smtClean="0">
                <a:latin typeface="Arial"/>
                <a:cs typeface="Arial"/>
              </a:rPr>
              <a:t> little UV due to line-blanketing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9302148" y="6196428"/>
            <a:ext cx="13808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bg2"/>
                </a:solidFill>
                <a:latin typeface="Arial"/>
                <a:ea typeface="Dotum" charset="0"/>
                <a:cs typeface="Arial"/>
              </a:rPr>
              <a:t> </a:t>
            </a:r>
            <a:r>
              <a:rPr lang="en-US" sz="1400" i="1" dirty="0" err="1" smtClean="0">
                <a:solidFill>
                  <a:srgbClr val="5F5F5F"/>
                </a:solidFill>
                <a:latin typeface="Arial"/>
                <a:ea typeface="Dotum" charset="0"/>
                <a:cs typeface="Arial"/>
              </a:rPr>
              <a:t>Fransson</a:t>
            </a:r>
            <a:r>
              <a:rPr lang="en-US" sz="1400" i="1" dirty="0" smtClean="0">
                <a:solidFill>
                  <a:srgbClr val="5F5F5F"/>
                </a:solidFill>
                <a:latin typeface="Arial"/>
                <a:ea typeface="Dotum" charset="0"/>
                <a:cs typeface="Arial"/>
              </a:rPr>
              <a:t>+ 02</a:t>
            </a:r>
            <a:endParaRPr lang="en-US" sz="1400" i="1" dirty="0">
              <a:solidFill>
                <a:srgbClr val="5F5F5F"/>
              </a:solidFill>
              <a:latin typeface="Arial"/>
              <a:ea typeface="Dotum" charset="0"/>
              <a:cs typeface="Arial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608241" y="6266340"/>
            <a:ext cx="10315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 err="1" smtClean="0">
                <a:solidFill>
                  <a:srgbClr val="5F5F5F"/>
                </a:solidFill>
                <a:latin typeface="Arial"/>
                <a:cs typeface="Arial"/>
              </a:rPr>
              <a:t>Riess</a:t>
            </a:r>
            <a:r>
              <a:rPr lang="en-US" sz="1400" i="1" dirty="0" smtClean="0">
                <a:solidFill>
                  <a:srgbClr val="5F5F5F"/>
                </a:solidFill>
                <a:latin typeface="Arial"/>
                <a:cs typeface="Arial"/>
              </a:rPr>
              <a:t>+ 04</a:t>
            </a:r>
            <a:endParaRPr lang="en-US" sz="1400" i="1" dirty="0">
              <a:solidFill>
                <a:srgbClr val="5F5F5F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6439" y="536006"/>
            <a:ext cx="1147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SNIIn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rPr>
              <a:t> 1995N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0" y="360000"/>
            <a:ext cx="2827291" cy="48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Arial"/>
                <a:cs typeface="Arial"/>
              </a:rPr>
              <a:t>Supernovae</a:t>
            </a:r>
            <a:endParaRPr lang="en-US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pic>
        <p:nvPicPr>
          <p:cNvPr id="9" name="Picture 14" descr="C:\ries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98" t="4700" r="4694" b="53133"/>
          <a:stretch>
            <a:fillRect/>
          </a:stretch>
        </p:blipFill>
        <p:spPr bwMode="auto">
          <a:xfrm>
            <a:off x="516697" y="2761601"/>
            <a:ext cx="4986299" cy="3225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77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57B1412E-7002-8F4A-8CDC-4D2C02EEF2F7}"/>
              </a:ext>
            </a:extLst>
          </p:cNvPr>
          <p:cNvSpPr/>
          <p:nvPr/>
        </p:nvSpPr>
        <p:spPr>
          <a:xfrm>
            <a:off x="4040144" y="948265"/>
            <a:ext cx="3251361" cy="5058000"/>
          </a:xfrm>
          <a:prstGeom prst="rect">
            <a:avLst/>
          </a:prstGeom>
          <a:solidFill>
            <a:schemeClr val="accent4">
              <a:lumMod val="75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32E56C27-1609-8643-AFBD-2C861B63B487}"/>
              </a:ext>
            </a:extLst>
          </p:cNvPr>
          <p:cNvSpPr/>
          <p:nvPr/>
        </p:nvSpPr>
        <p:spPr>
          <a:xfrm>
            <a:off x="7291505" y="948266"/>
            <a:ext cx="2875707" cy="5058000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100C6560-AF21-0A48-A75F-32EA92CA4E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6053" y="753633"/>
            <a:ext cx="7192246" cy="58208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1" y="900001"/>
            <a:ext cx="31186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Superluminous</a:t>
            </a:r>
          </a:p>
          <a:p>
            <a:r>
              <a:rPr lang="en-US" sz="2400" b="1" dirty="0">
                <a:latin typeface="Arial"/>
                <a:cs typeface="Arial"/>
              </a:rPr>
              <a:t>s</a:t>
            </a:r>
            <a:r>
              <a:rPr lang="en-US" sz="2400" b="1" dirty="0" smtClean="0">
                <a:latin typeface="Arial"/>
                <a:cs typeface="Arial"/>
              </a:rPr>
              <a:t>upernovae (SLSNe) </a:t>
            </a:r>
            <a:endParaRPr lang="en-US" sz="2400" b="1" dirty="0">
              <a:latin typeface="Arial"/>
              <a:cs typeface="Arial"/>
            </a:endParaRPr>
          </a:p>
          <a:p>
            <a:endParaRPr lang="en-US" sz="800" b="1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UV is information rich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Necessary for models</a:t>
            </a:r>
          </a:p>
          <a:p>
            <a:r>
              <a:rPr lang="en-US" dirty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o help understand</a:t>
            </a:r>
          </a:p>
          <a:p>
            <a:r>
              <a:rPr lang="en-US" dirty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heir extreme</a:t>
            </a:r>
          </a:p>
          <a:p>
            <a:r>
              <a:rPr lang="en-US" dirty="0" smtClean="0">
                <a:latin typeface="Arial"/>
                <a:cs typeface="Arial"/>
              </a:rPr>
              <a:t>explosion mechanisms, their environments and </a:t>
            </a:r>
          </a:p>
          <a:p>
            <a:r>
              <a:rPr lang="en-US" dirty="0" smtClean="0">
                <a:latin typeface="Arial"/>
                <a:cs typeface="Arial"/>
              </a:rPr>
              <a:t>their progenitors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751658D1-8C65-D043-AD2C-2D4BB10E7C74}"/>
              </a:ext>
            </a:extLst>
          </p:cNvPr>
          <p:cNvSpPr txBox="1"/>
          <p:nvPr/>
        </p:nvSpPr>
        <p:spPr>
          <a:xfrm>
            <a:off x="9447550" y="6297477"/>
            <a:ext cx="849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Lantinghei SC Extralight"/>
                <a:cs typeface="Lantinghei SC Extralight"/>
              </a:rPr>
              <a:t>Yan</a:t>
            </a:r>
            <a:r>
              <a:rPr lang="en-US" sz="1200" i="1" dirty="0" smtClean="0">
                <a:latin typeface="Lantinghei SC Extralight"/>
                <a:cs typeface="Lantinghei SC Extralight"/>
              </a:rPr>
              <a:t>+ 18</a:t>
            </a:r>
            <a:endParaRPr lang="en-US" sz="1200" i="1" dirty="0">
              <a:latin typeface="Lantinghei SC Extralight"/>
              <a:cs typeface="Lantinghei SC Extra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0" y="360000"/>
            <a:ext cx="2827291" cy="48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Arial"/>
                <a:cs typeface="Arial"/>
              </a:rPr>
              <a:t>Supernovae</a:t>
            </a:r>
            <a:endParaRPr lang="en-US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95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235s3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0" y="720000"/>
            <a:ext cx="5400000" cy="5400000"/>
          </a:xfrm>
          <a:prstGeom prst="rect">
            <a:avLst/>
          </a:prstGeom>
        </p:spPr>
      </p:pic>
      <p:pic>
        <p:nvPicPr>
          <p:cNvPr id="23" name="Picture 22" descr="235s5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0" y="720000"/>
            <a:ext cx="5400000" cy="5400000"/>
          </a:xfrm>
          <a:prstGeom prst="rect">
            <a:avLst/>
          </a:prstGeom>
        </p:spPr>
      </p:pic>
      <p:pic>
        <p:nvPicPr>
          <p:cNvPr id="22" name="Picture 21" descr="235s4.jp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0" y="719999"/>
            <a:ext cx="5400000" cy="54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60845" y="6217924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antinghei TC Extralight"/>
                <a:cs typeface="Lantinghei TC Extralight"/>
              </a:rPr>
              <a:t>~15 arcsec</a:t>
            </a:r>
            <a:endParaRPr lang="en-US" sz="1400" dirty="0">
              <a:latin typeface="Lantinghei TC Extralight"/>
              <a:cs typeface="Lantinghei TC Extraligh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31652" y="6245151"/>
            <a:ext cx="5400000" cy="1541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0" y="360000"/>
            <a:ext cx="2827291" cy="48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Arial"/>
                <a:cs typeface="Arial"/>
              </a:rPr>
              <a:t>Supernovae</a:t>
            </a:r>
            <a:endParaRPr lang="en-US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1" y="900001"/>
            <a:ext cx="31186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Superluminous</a:t>
            </a:r>
          </a:p>
          <a:p>
            <a:r>
              <a:rPr lang="en-US" sz="2400" b="1" dirty="0" smtClean="0">
                <a:latin typeface="Arial"/>
                <a:cs typeface="Arial"/>
              </a:rPr>
              <a:t>supernovae (SLSNe)</a:t>
            </a:r>
            <a:endParaRPr lang="en-US" sz="2400" b="1" dirty="0">
              <a:latin typeface="Arial"/>
              <a:cs typeface="Arial"/>
            </a:endParaRPr>
          </a:p>
          <a:p>
            <a:endParaRPr lang="en-US" sz="800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Brighter than M = -21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SLSNe-I are found nearly</a:t>
            </a:r>
          </a:p>
          <a:p>
            <a:r>
              <a:rPr lang="en-US" dirty="0">
                <a:latin typeface="Arial"/>
                <a:cs typeface="Arial"/>
              </a:rPr>
              <a:t>e</a:t>
            </a:r>
            <a:r>
              <a:rPr lang="en-US" dirty="0" smtClean="0">
                <a:latin typeface="Arial"/>
                <a:cs typeface="Arial"/>
              </a:rPr>
              <a:t>xclusively in </a:t>
            </a:r>
          </a:p>
          <a:p>
            <a:r>
              <a:rPr lang="en-US" dirty="0" smtClean="0">
                <a:latin typeface="Arial"/>
                <a:cs typeface="Arial"/>
              </a:rPr>
              <a:t>low-mass, </a:t>
            </a:r>
          </a:p>
          <a:p>
            <a:r>
              <a:rPr lang="en-US" dirty="0">
                <a:latin typeface="Arial"/>
                <a:cs typeface="Arial"/>
              </a:rPr>
              <a:t>l</a:t>
            </a:r>
            <a:r>
              <a:rPr lang="en-US" dirty="0" smtClean="0">
                <a:latin typeface="Arial"/>
                <a:cs typeface="Arial"/>
              </a:rPr>
              <a:t>ow metallicity,</a:t>
            </a:r>
          </a:p>
          <a:p>
            <a:r>
              <a:rPr lang="en-US" dirty="0">
                <a:latin typeface="Arial"/>
                <a:cs typeface="Arial"/>
              </a:rPr>
              <a:t>d</a:t>
            </a:r>
            <a:r>
              <a:rPr lang="en-US" dirty="0" smtClean="0">
                <a:latin typeface="Arial"/>
                <a:cs typeface="Arial"/>
              </a:rPr>
              <a:t>warf galaxies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SLSNe are much brighter than their hosts</a:t>
            </a:r>
          </a:p>
        </p:txBody>
      </p:sp>
    </p:spTree>
    <p:extLst>
      <p:ext uri="{BB962C8B-B14F-4D97-AF65-F5344CB8AC3E}">
        <p14:creationId xmlns:p14="http://schemas.microsoft.com/office/powerpoint/2010/main" val="171770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718CBEB-A4BC-8310-08C3-228321034485}"/>
              </a:ext>
            </a:extLst>
          </p:cNvPr>
          <p:cNvSpPr txBox="1"/>
          <p:nvPr/>
        </p:nvSpPr>
        <p:spPr>
          <a:xfrm>
            <a:off x="540001" y="1620000"/>
            <a:ext cx="31186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Time dilation</a:t>
            </a:r>
          </a:p>
          <a:p>
            <a:r>
              <a:rPr lang="en-US" dirty="0" smtClean="0">
                <a:latin typeface="Arial"/>
                <a:cs typeface="Arial"/>
              </a:rPr>
              <a:t>High-z supernovae</a:t>
            </a:r>
          </a:p>
          <a:p>
            <a:r>
              <a:rPr lang="en-US" dirty="0" smtClean="0">
                <a:latin typeface="Arial"/>
                <a:cs typeface="Arial"/>
              </a:rPr>
              <a:t>evolve over years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Classically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cheduled follow up </a:t>
            </a:r>
          </a:p>
          <a:p>
            <a:r>
              <a:rPr lang="en-US" dirty="0" smtClean="0">
                <a:latin typeface="Arial"/>
                <a:cs typeface="Arial"/>
              </a:rPr>
              <a:t>at high-z </a:t>
            </a:r>
          </a:p>
          <a:p>
            <a:r>
              <a:rPr lang="en-US" dirty="0" smtClean="0">
                <a:latin typeface="Arial"/>
                <a:cs typeface="Arial"/>
              </a:rPr>
              <a:t>(no need for ToOs)</a:t>
            </a:r>
          </a:p>
        </p:txBody>
      </p:sp>
      <p:pic>
        <p:nvPicPr>
          <p:cNvPr id="5" name="Picture 4" descr="23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000" y="0"/>
            <a:ext cx="8049938" cy="66305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6653" y="4835713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224s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000" y="0"/>
            <a:ext cx="8047861" cy="6630548"/>
          </a:xfrm>
          <a:prstGeom prst="rect">
            <a:avLst/>
          </a:prstGeom>
        </p:spPr>
      </p:pic>
      <p:pic>
        <p:nvPicPr>
          <p:cNvPr id="13" name="Picture 12" descr="SN2213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000" y="0"/>
            <a:ext cx="8049939" cy="66468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0" y="360000"/>
            <a:ext cx="2827291" cy="48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Arial"/>
                <a:cs typeface="Arial"/>
              </a:rPr>
              <a:t>Supernovae</a:t>
            </a:r>
            <a:endParaRPr lang="en-US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001" y="900000"/>
            <a:ext cx="201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Light curves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759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1" y="360000"/>
            <a:ext cx="1479892" cy="48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Arial"/>
                <a:cs typeface="Arial"/>
              </a:rPr>
              <a:t>Utility</a:t>
            </a:r>
            <a:endParaRPr lang="en-US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5A1912-6DEA-AEB2-D8B7-164E17D066C4}"/>
              </a:ext>
            </a:extLst>
          </p:cNvPr>
          <p:cNvSpPr txBox="1"/>
          <p:nvPr/>
        </p:nvSpPr>
        <p:spPr>
          <a:xfrm>
            <a:off x="540000" y="900001"/>
            <a:ext cx="5545108" cy="5375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Some high</a:t>
            </a:r>
            <a:r>
              <a:rPr lang="en-US" sz="2400" b="1" dirty="0">
                <a:latin typeface="Arial"/>
                <a:cs typeface="Arial"/>
              </a:rPr>
              <a:t>-z </a:t>
            </a:r>
            <a:r>
              <a:rPr lang="en-US" sz="2400" b="1" dirty="0" smtClean="0">
                <a:latin typeface="Arial"/>
                <a:cs typeface="Arial"/>
              </a:rPr>
              <a:t>supernova science</a:t>
            </a:r>
            <a:endParaRPr lang="en-US" sz="800" dirty="0">
              <a:latin typeface="Arial"/>
              <a:cs typeface="Arial"/>
            </a:endParaRPr>
          </a:p>
          <a:p>
            <a:pPr marL="342900" indent="-342900">
              <a:lnSpc>
                <a:spcPts val="3800"/>
              </a:lnSpc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High-mass end of the </a:t>
            </a:r>
            <a:r>
              <a:rPr lang="en-US" sz="2200" dirty="0" smtClean="0">
                <a:latin typeface="Arial"/>
                <a:cs typeface="Arial"/>
              </a:rPr>
              <a:t>IMF</a:t>
            </a:r>
            <a:endParaRPr lang="en-US" sz="2200" dirty="0">
              <a:latin typeface="Arial"/>
              <a:cs typeface="Arial"/>
            </a:endParaRPr>
          </a:p>
          <a:p>
            <a:pPr marL="342900" indent="-342900">
              <a:lnSpc>
                <a:spcPts val="3800"/>
              </a:lnSpc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Bright background beacons to probe </a:t>
            </a:r>
          </a:p>
          <a:p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      host ISM, CGM, and intervening IGM</a:t>
            </a:r>
          </a:p>
          <a:p>
            <a:pPr marL="342900" indent="-342900">
              <a:lnSpc>
                <a:spcPts val="3800"/>
              </a:lnSpc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Cosmic reionisation – emit LyC photons, </a:t>
            </a:r>
            <a:endParaRPr lang="en-US" sz="2200" dirty="0" smtClean="0">
              <a:latin typeface="Arial"/>
              <a:cs typeface="Arial"/>
            </a:endParaRPr>
          </a:p>
          <a:p>
            <a:r>
              <a:rPr lang="en-US" sz="2200" dirty="0" smtClean="0">
                <a:latin typeface="Arial"/>
                <a:cs typeface="Arial"/>
              </a:rPr>
              <a:t>        provide </a:t>
            </a:r>
            <a:r>
              <a:rPr lang="en-US" sz="2200" dirty="0">
                <a:latin typeface="Arial"/>
                <a:cs typeface="Arial"/>
              </a:rPr>
              <a:t>probes into host leakage</a:t>
            </a:r>
          </a:p>
          <a:p>
            <a:pPr marL="342900" indent="-342900">
              <a:lnSpc>
                <a:spcPts val="3800"/>
              </a:lnSpc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Pair-instability supernova detection</a:t>
            </a:r>
          </a:p>
          <a:p>
            <a:pPr marL="342900" indent="-342900">
              <a:lnSpc>
                <a:spcPts val="3800"/>
              </a:lnSpc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Deaths </a:t>
            </a:r>
            <a:r>
              <a:rPr lang="en-US" sz="2200" dirty="0">
                <a:latin typeface="Arial"/>
                <a:cs typeface="Arial"/>
              </a:rPr>
              <a:t>of population-III </a:t>
            </a:r>
            <a:r>
              <a:rPr lang="en-US" sz="2200" dirty="0" smtClean="0">
                <a:latin typeface="Arial"/>
                <a:cs typeface="Arial"/>
              </a:rPr>
              <a:t>stars</a:t>
            </a:r>
          </a:p>
          <a:p>
            <a:pPr marL="342900" indent="-342900">
              <a:lnSpc>
                <a:spcPts val="3800"/>
              </a:lnSpc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Early cosmic chemical evolution</a:t>
            </a:r>
          </a:p>
          <a:p>
            <a:pPr marL="342900" indent="-342900">
              <a:lnSpc>
                <a:spcPts val="3800"/>
              </a:lnSpc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Early Universe star formation rates</a:t>
            </a:r>
          </a:p>
          <a:p>
            <a:pPr marL="342900" indent="-342900">
              <a:lnSpc>
                <a:spcPts val="3800"/>
              </a:lnSpc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Extreme explosion mechanisms </a:t>
            </a:r>
          </a:p>
          <a:p>
            <a:r>
              <a:rPr lang="en-US" sz="2200" dirty="0">
                <a:latin typeface="Arial"/>
                <a:cs typeface="Arial"/>
              </a:rPr>
              <a:t>	physics and circumstellar </a:t>
            </a:r>
            <a:r>
              <a:rPr lang="en-US" sz="2200" dirty="0" smtClean="0">
                <a:latin typeface="Arial"/>
                <a:cs typeface="Arial"/>
              </a:rPr>
              <a:t>environment</a:t>
            </a:r>
            <a:endParaRPr lang="en-US" sz="2200" dirty="0">
              <a:latin typeface="Arial"/>
              <a:cs typeface="Arial"/>
            </a:endParaRPr>
          </a:p>
        </p:txBody>
      </p:sp>
      <p:pic>
        <p:nvPicPr>
          <p:cNvPr id="2" name="Picture 1" descr="berg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08" y="3714640"/>
            <a:ext cx="4507689" cy="2787465"/>
          </a:xfrm>
          <a:prstGeom prst="rect">
            <a:avLst/>
          </a:prstGeom>
        </p:spPr>
      </p:pic>
      <p:pic>
        <p:nvPicPr>
          <p:cNvPr id="3" name="Picture 2" descr="IM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92" y="312527"/>
            <a:ext cx="4153731" cy="33902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751658D1-8C65-D043-AD2C-2D4BB10E7C74}"/>
              </a:ext>
            </a:extLst>
          </p:cNvPr>
          <p:cNvSpPr txBox="1"/>
          <p:nvPr/>
        </p:nvSpPr>
        <p:spPr>
          <a:xfrm>
            <a:off x="9354334" y="6303309"/>
            <a:ext cx="1121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Arial"/>
                <a:cs typeface="Arial"/>
              </a:rPr>
              <a:t>Berger+ 12</a:t>
            </a:r>
            <a:endParaRPr lang="en-US" sz="1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02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C7A2C8-91D9-294F-A1E4-40D5C924BA73}"/>
              </a:ext>
            </a:extLst>
          </p:cNvPr>
          <p:cNvSpPr txBox="1"/>
          <p:nvPr/>
        </p:nvSpPr>
        <p:spPr>
          <a:xfrm>
            <a:off x="360001" y="360000"/>
            <a:ext cx="1479892" cy="48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Arial"/>
                <a:cs typeface="Arial"/>
              </a:rPr>
              <a:t>Utility</a:t>
            </a:r>
            <a:endParaRPr lang="en-US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5A1912-6DEA-AEB2-D8B7-164E17D066C4}"/>
              </a:ext>
            </a:extLst>
          </p:cNvPr>
          <p:cNvSpPr txBox="1"/>
          <p:nvPr/>
        </p:nvSpPr>
        <p:spPr>
          <a:xfrm>
            <a:off x="540000" y="900001"/>
            <a:ext cx="5775940" cy="3765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Some </a:t>
            </a:r>
            <a:r>
              <a:rPr lang="en-US" sz="2400" b="1" dirty="0">
                <a:latin typeface="Arial"/>
                <a:cs typeface="Arial"/>
              </a:rPr>
              <a:t>high-z </a:t>
            </a:r>
            <a:r>
              <a:rPr lang="en-US" sz="2400" b="1" dirty="0" smtClean="0">
                <a:latin typeface="Arial"/>
                <a:cs typeface="Arial"/>
              </a:rPr>
              <a:t>supernova science</a:t>
            </a:r>
            <a:endParaRPr lang="en-US" sz="800" dirty="0">
              <a:latin typeface="Arial"/>
              <a:cs typeface="Arial"/>
            </a:endParaRPr>
          </a:p>
          <a:p>
            <a:pPr marL="342900" indent="-342900">
              <a:lnSpc>
                <a:spcPts val="3800"/>
              </a:lnSpc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Locate high-redshift proto-galaxies </a:t>
            </a:r>
          </a:p>
          <a:p>
            <a:r>
              <a:rPr lang="en-US" sz="2200" dirty="0">
                <a:latin typeface="Arial"/>
                <a:cs typeface="Arial"/>
              </a:rPr>
              <a:t>		and/or dwarf galaxies</a:t>
            </a:r>
          </a:p>
          <a:p>
            <a:pPr marL="342900" indent="-342900">
              <a:lnSpc>
                <a:spcPts val="3800"/>
              </a:lnSpc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Massive star formation environments, </a:t>
            </a:r>
          </a:p>
          <a:p>
            <a:r>
              <a:rPr lang="en-US" sz="2200" dirty="0">
                <a:latin typeface="Arial"/>
                <a:cs typeface="Arial"/>
              </a:rPr>
              <a:t>	</a:t>
            </a:r>
            <a:r>
              <a:rPr lang="en-US" sz="2200" dirty="0" smtClean="0">
                <a:latin typeface="Arial"/>
                <a:cs typeface="Arial"/>
              </a:rPr>
              <a:t>metallicity, galaxy interactions</a:t>
            </a:r>
          </a:p>
          <a:p>
            <a:pPr marL="342900" indent="-342900">
              <a:lnSpc>
                <a:spcPts val="3800"/>
              </a:lnSpc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Cosmology – potential use as a z ~ 0 – 20 </a:t>
            </a:r>
          </a:p>
          <a:p>
            <a:r>
              <a:rPr lang="en-US" sz="2200" dirty="0">
                <a:latin typeface="Arial"/>
                <a:cs typeface="Arial"/>
              </a:rPr>
              <a:t>         </a:t>
            </a:r>
            <a:r>
              <a:rPr lang="en-US" sz="2200" dirty="0" err="1">
                <a:latin typeface="Arial"/>
                <a:cs typeface="Arial"/>
              </a:rPr>
              <a:t>standardizable</a:t>
            </a:r>
            <a:r>
              <a:rPr lang="en-US" sz="2200" dirty="0">
                <a:latin typeface="Arial"/>
                <a:cs typeface="Arial"/>
              </a:rPr>
              <a:t> candle</a:t>
            </a:r>
          </a:p>
          <a:p>
            <a:pPr marL="342900" indent="-342900">
              <a:lnSpc>
                <a:spcPts val="3800"/>
              </a:lnSpc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Measure </a:t>
            </a:r>
            <a:r>
              <a:rPr lang="en-US" sz="2200" dirty="0">
                <a:latin typeface="Arial"/>
                <a:cs typeface="Arial"/>
              </a:rPr>
              <a:t>cloud collapse and progenitor </a:t>
            </a:r>
          </a:p>
          <a:p>
            <a:r>
              <a:rPr lang="en-US" sz="2200" dirty="0">
                <a:latin typeface="Arial"/>
                <a:cs typeface="Arial"/>
              </a:rPr>
              <a:t>		lifetime via galaxy </a:t>
            </a:r>
            <a:r>
              <a:rPr lang="en-US" sz="2200" dirty="0" smtClean="0">
                <a:latin typeface="Arial"/>
                <a:cs typeface="Arial"/>
              </a:rPr>
              <a:t>interactions</a:t>
            </a:r>
          </a:p>
        </p:txBody>
      </p:sp>
      <p:pic>
        <p:nvPicPr>
          <p:cNvPr id="2" name="Picture 1" descr="Screen Shot 2023-12-14 at 7.09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53" y="249224"/>
            <a:ext cx="4399087" cy="3857056"/>
          </a:xfrm>
          <a:prstGeom prst="rect">
            <a:avLst/>
          </a:prstGeom>
        </p:spPr>
      </p:pic>
      <p:pic>
        <p:nvPicPr>
          <p:cNvPr id="3" name="Picture 2" descr="Screen Shot 2023-12-14 at 8.51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3" y="4780292"/>
            <a:ext cx="10621720" cy="181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2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14076</TotalTime>
  <Words>807</Words>
  <Application>Microsoft Macintosh PowerPoint</Application>
  <PresentationFormat>Custom</PresentationFormat>
  <Paragraphs>239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Swinburne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Swin User</cp:lastModifiedBy>
  <cp:revision>1543</cp:revision>
  <cp:lastPrinted>2021-07-11T16:11:39Z</cp:lastPrinted>
  <dcterms:created xsi:type="dcterms:W3CDTF">2021-09-03T01:53:35Z</dcterms:created>
  <dcterms:modified xsi:type="dcterms:W3CDTF">2023-12-15T16:34:03Z</dcterms:modified>
</cp:coreProperties>
</file>