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4418CE4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303" r:id="rId3"/>
    <p:sldId id="257" r:id="rId4"/>
    <p:sldId id="306" r:id="rId5"/>
    <p:sldId id="267" r:id="rId6"/>
    <p:sldId id="268" r:id="rId7"/>
    <p:sldId id="286" r:id="rId8"/>
    <p:sldId id="297" r:id="rId9"/>
    <p:sldId id="312" r:id="rId10"/>
    <p:sldId id="314" r:id="rId11"/>
    <p:sldId id="310" r:id="rId12"/>
    <p:sldId id="315" r:id="rId13"/>
    <p:sldId id="274" r:id="rId14"/>
    <p:sldId id="313" r:id="rId15"/>
    <p:sldId id="311" r:id="rId16"/>
    <p:sldId id="309" r:id="rId17"/>
    <p:sldId id="269" r:id="rId18"/>
    <p:sldId id="270" r:id="rId19"/>
    <p:sldId id="289" r:id="rId20"/>
    <p:sldId id="307" r:id="rId21"/>
    <p:sldId id="291" r:id="rId22"/>
    <p:sldId id="281" r:id="rId23"/>
    <p:sldId id="266" r:id="rId24"/>
    <p:sldId id="295" r:id="rId25"/>
    <p:sldId id="305" r:id="rId26"/>
    <p:sldId id="300" r:id="rId27"/>
    <p:sldId id="275" r:id="rId28"/>
    <p:sldId id="294" r:id="rId29"/>
    <p:sldId id="296" r:id="rId30"/>
    <p:sldId id="279"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4A5CE-3EBB-1926-3226-A44065D576D5}" name="Zixuan Peng" initials="ZP" userId="S::zixuanpeng@ucsb.edu::eb6f688b-b521-463b-ab63-cdd90e043e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0"/>
    <p:restoredTop sz="96127"/>
  </p:normalViewPr>
  <p:slideViewPr>
    <p:cSldViewPr snapToGrid="0" snapToObjects="1">
      <p:cViewPr>
        <p:scale>
          <a:sx n="115" d="100"/>
          <a:sy n="115" d="100"/>
        </p:scale>
        <p:origin x="336" y="272"/>
      </p:cViewPr>
      <p:guideLst/>
    </p:cSldViewPr>
  </p:slideViewPr>
  <p:notesTextViewPr>
    <p:cViewPr>
      <p:scale>
        <a:sx n="1" d="1"/>
        <a:sy n="1" d="1"/>
      </p:scale>
      <p:origin x="0" y="0"/>
    </p:cViewPr>
  </p:notesTextViewPr>
  <p:notesViewPr>
    <p:cSldViewPr snapToGrid="0" snapToObjects="1">
      <p:cViewPr varScale="1">
        <p:scale>
          <a:sx n="93" d="100"/>
          <a:sy n="93" d="100"/>
        </p:scale>
        <p:origin x="3648"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01_4418CE4D.xml><?xml version="1.0" encoding="utf-8"?>
<p188:cmLst xmlns:a="http://schemas.openxmlformats.org/drawingml/2006/main" xmlns:r="http://schemas.openxmlformats.org/officeDocument/2006/relationships" xmlns:p188="http://schemas.microsoft.com/office/powerpoint/2018/8/main">
  <p188:cm id="{EDE9952F-A4A5-E44C-B147-4202B4BF44E0}" authorId="{5154A5CE-3EBB-1926-3226-A44065D576D5}" created="2023-08-21T04:13:37.819">
    <pc:sldMkLst xmlns:pc="http://schemas.microsoft.com/office/powerpoint/2013/main/command">
      <pc:docMk/>
      <pc:sldMk cId="1142476365" sldId="257"/>
    </pc:sldMkLst>
    <p188:txBody>
      <a:bodyPr/>
      <a:lstStyle/>
      <a:p>
        <a:r>
          <a:rPr lang="en-US"/>
          <a:t>F336W (weighting = 1), F438W (weighting = 1), F814W (weighting = 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994AF-D40F-C049-8F53-8999E12B5AB7}" type="datetimeFigureOut">
              <a:rPr lang="en-US" smtClean="0"/>
              <a:t>12/11/23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0526B-4D11-5B47-ABB8-EA6BDB0149E2}" type="slidenum">
              <a:rPr lang="en-US" smtClean="0"/>
              <a:t>‹#›</a:t>
            </a:fld>
            <a:endParaRPr lang="en-US"/>
          </a:p>
        </p:txBody>
      </p:sp>
    </p:spTree>
    <p:extLst>
      <p:ext uri="{BB962C8B-B14F-4D97-AF65-F5344CB8AC3E}">
        <p14:creationId xmlns:p14="http://schemas.microsoft.com/office/powerpoint/2010/main" val="36712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2</a:t>
            </a:fld>
            <a:endParaRPr lang="en-US"/>
          </a:p>
        </p:txBody>
      </p:sp>
    </p:spTree>
    <p:extLst>
      <p:ext uri="{BB962C8B-B14F-4D97-AF65-F5344CB8AC3E}">
        <p14:creationId xmlns:p14="http://schemas.microsoft.com/office/powerpoint/2010/main" val="231502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slicer </a:t>
            </a:r>
            <a:r>
              <a:rPr lang="en-US" dirty="0" err="1"/>
              <a:t>pointings</a:t>
            </a:r>
            <a:r>
              <a:rPr lang="en-US" dirty="0"/>
              <a:t> outline the footprint of the KCWI mosaic cube. </a:t>
            </a:r>
            <a:r>
              <a:rPr lang="en-US" i="0" dirty="0">
                <a:effectLst/>
                <a:latin typeface="Helvetica" pitchFamily="2" charset="0"/>
              </a:rPr>
              <a:t>We configured KCWI with the small slicer, the BL grating, and a camera angle that produced a central wavelength</a:t>
            </a:r>
          </a:p>
          <a:p>
            <a:r>
              <a:rPr lang="en-US" i="0" dirty="0">
                <a:effectLst/>
                <a:latin typeface="Helvetica" pitchFamily="2" charset="0"/>
              </a:rPr>
              <a:t>of 4600 angstrom.  </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3</a:t>
            </a:fld>
            <a:endParaRPr lang="en-US"/>
          </a:p>
        </p:txBody>
      </p:sp>
    </p:spTree>
    <p:extLst>
      <p:ext uri="{BB962C8B-B14F-4D97-AF65-F5344CB8AC3E}">
        <p14:creationId xmlns:p14="http://schemas.microsoft.com/office/powerpoint/2010/main" val="57427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slicer </a:t>
            </a:r>
            <a:r>
              <a:rPr lang="en-US" dirty="0" err="1"/>
              <a:t>pointings</a:t>
            </a:r>
            <a:r>
              <a:rPr lang="en-US" dirty="0"/>
              <a:t> outline the footprint of the KCWI mosaic cube. </a:t>
            </a:r>
            <a:r>
              <a:rPr lang="en-US" i="0" dirty="0">
                <a:effectLst/>
                <a:latin typeface="Helvetica" pitchFamily="2" charset="0"/>
              </a:rPr>
              <a:t>We configured KCWI with the small slicer, the BL grating, and a camera angle that produced a central wavelength</a:t>
            </a:r>
          </a:p>
          <a:p>
            <a:r>
              <a:rPr lang="en-US" i="0" dirty="0">
                <a:effectLst/>
                <a:latin typeface="Helvetica" pitchFamily="2" charset="0"/>
              </a:rPr>
              <a:t>of 4600 angstrom.  </a:t>
            </a:r>
          </a:p>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4</a:t>
            </a:fld>
            <a:endParaRPr lang="en-US"/>
          </a:p>
        </p:txBody>
      </p:sp>
    </p:spTree>
    <p:extLst>
      <p:ext uri="{BB962C8B-B14F-4D97-AF65-F5344CB8AC3E}">
        <p14:creationId xmlns:p14="http://schemas.microsoft.com/office/powerpoint/2010/main" val="1882566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irregular morphology of this galaxy, we wonder what triggers the propagation of star-formation and what physical mechanisms, like inflows and outflows, play a more dominant role in this galaxy. </a:t>
            </a:r>
          </a:p>
        </p:txBody>
      </p:sp>
      <p:sp>
        <p:nvSpPr>
          <p:cNvPr id="4" name="Slide Number Placeholder 3"/>
          <p:cNvSpPr>
            <a:spLocks noGrp="1"/>
          </p:cNvSpPr>
          <p:nvPr>
            <p:ph type="sldNum" sz="quarter" idx="5"/>
          </p:nvPr>
        </p:nvSpPr>
        <p:spPr/>
        <p:txBody>
          <a:bodyPr/>
          <a:lstStyle/>
          <a:p>
            <a:fld id="{3130526B-4D11-5B47-ABB8-EA6BDB0149E2}" type="slidenum">
              <a:rPr lang="en-US" smtClean="0"/>
              <a:t>5</a:t>
            </a:fld>
            <a:endParaRPr lang="en-US"/>
          </a:p>
        </p:txBody>
      </p:sp>
    </p:spTree>
    <p:extLst>
      <p:ext uri="{BB962C8B-B14F-4D97-AF65-F5344CB8AC3E}">
        <p14:creationId xmlns:p14="http://schemas.microsoft.com/office/powerpoint/2010/main" val="31132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PSB stellar complexes show relatively similar metallicity values as the SB region, which might indicate the ISM matter there are not efficiently mixed with supernova ejecta. There are also nonnegligible variation in metallicity within the PSB region, which might indicate whether merger-like interaction can induce accretion of metal-poor gas. </a:t>
            </a:r>
          </a:p>
        </p:txBody>
      </p:sp>
      <p:sp>
        <p:nvSpPr>
          <p:cNvPr id="4" name="Slide Number Placeholder 3"/>
          <p:cNvSpPr>
            <a:spLocks noGrp="1"/>
          </p:cNvSpPr>
          <p:nvPr>
            <p:ph type="sldNum" sz="quarter" idx="5"/>
          </p:nvPr>
        </p:nvSpPr>
        <p:spPr/>
        <p:txBody>
          <a:bodyPr/>
          <a:lstStyle/>
          <a:p>
            <a:fld id="{3130526B-4D11-5B47-ABB8-EA6BDB0149E2}" type="slidenum">
              <a:rPr lang="en-US" smtClean="0"/>
              <a:t>17</a:t>
            </a:fld>
            <a:endParaRPr lang="en-US"/>
          </a:p>
        </p:txBody>
      </p:sp>
    </p:spTree>
    <p:extLst>
      <p:ext uri="{BB962C8B-B14F-4D97-AF65-F5344CB8AC3E}">
        <p14:creationId xmlns:p14="http://schemas.microsoft.com/office/powerpoint/2010/main" val="204500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25</a:t>
            </a:fld>
            <a:endParaRPr lang="en-US"/>
          </a:p>
        </p:txBody>
      </p:sp>
    </p:spTree>
    <p:extLst>
      <p:ext uri="{BB962C8B-B14F-4D97-AF65-F5344CB8AC3E}">
        <p14:creationId xmlns:p14="http://schemas.microsoft.com/office/powerpoint/2010/main" val="223257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26</a:t>
            </a:fld>
            <a:endParaRPr lang="en-US"/>
          </a:p>
        </p:txBody>
      </p:sp>
    </p:spTree>
    <p:extLst>
      <p:ext uri="{BB962C8B-B14F-4D97-AF65-F5344CB8AC3E}">
        <p14:creationId xmlns:p14="http://schemas.microsoft.com/office/powerpoint/2010/main" val="4294314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D438E-54C3-1542-AD4D-7C03686E93D3}"/>
              </a:ext>
            </a:extLst>
          </p:cNvPr>
          <p:cNvSpPr/>
          <p:nvPr userDrawn="1"/>
        </p:nvSpPr>
        <p:spPr>
          <a:xfrm>
            <a:off x="0" y="5624947"/>
            <a:ext cx="12192000" cy="1233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C29C91-D1E5-C148-B8F1-D5C38B745EF3}"/>
              </a:ext>
            </a:extLst>
          </p:cNvPr>
          <p:cNvSpPr>
            <a:spLocks noGrp="1"/>
          </p:cNvSpPr>
          <p:nvPr>
            <p:ph type="ctrTitle"/>
          </p:nvPr>
        </p:nvSpPr>
        <p:spPr>
          <a:xfrm>
            <a:off x="423745" y="1539061"/>
            <a:ext cx="11269491" cy="922626"/>
          </a:xfrm>
        </p:spPr>
        <p:txBody>
          <a:bodyPr anchor="b"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2B5F596-65D0-A341-9573-4D5B53D50F7E}"/>
              </a:ext>
            </a:extLst>
          </p:cNvPr>
          <p:cNvSpPr>
            <a:spLocks noGrp="1"/>
          </p:cNvSpPr>
          <p:nvPr>
            <p:ph type="subTitle" idx="1"/>
          </p:nvPr>
        </p:nvSpPr>
        <p:spPr>
          <a:xfrm>
            <a:off x="423745" y="2553763"/>
            <a:ext cx="11269491" cy="894506"/>
          </a:xfrm>
        </p:spPr>
        <p:txBody>
          <a:bodyPr>
            <a:norm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98292E38-076C-EB41-8603-A55427D67604}"/>
              </a:ext>
            </a:extLst>
          </p:cNvPr>
          <p:cNvSpPr>
            <a:spLocks noGrp="1"/>
          </p:cNvSpPr>
          <p:nvPr>
            <p:ph type="body" sz="quarter" idx="10" hasCustomPrompt="1"/>
          </p:nvPr>
        </p:nvSpPr>
        <p:spPr>
          <a:xfrm>
            <a:off x="423746" y="320041"/>
            <a:ext cx="1075508" cy="274991"/>
          </a:xfrm>
        </p:spPr>
        <p:txBody>
          <a:bodyPr>
            <a:noAutofit/>
          </a:bodyPr>
          <a:lstStyle>
            <a:lvl1pPr marL="0" indent="0">
              <a:buNone/>
              <a:defRPr sz="900">
                <a:solidFill>
                  <a:schemeClr val="bg1"/>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MM/DD/YY</a:t>
            </a:r>
          </a:p>
        </p:txBody>
      </p:sp>
      <p:sp>
        <p:nvSpPr>
          <p:cNvPr id="6" name="Text Placeholder 5">
            <a:extLst>
              <a:ext uri="{FF2B5EF4-FFF2-40B4-BE49-F238E27FC236}">
                <a16:creationId xmlns:a16="http://schemas.microsoft.com/office/drawing/2014/main" id="{8AC4349C-0BCF-8045-9796-523469306F36}"/>
              </a:ext>
            </a:extLst>
          </p:cNvPr>
          <p:cNvSpPr>
            <a:spLocks noGrp="1"/>
          </p:cNvSpPr>
          <p:nvPr>
            <p:ph type="body" sz="quarter" idx="11" hasCustomPrompt="1"/>
          </p:nvPr>
        </p:nvSpPr>
        <p:spPr>
          <a:xfrm>
            <a:off x="222984" y="6455664"/>
            <a:ext cx="5873016" cy="256742"/>
          </a:xfrm>
        </p:spPr>
        <p:txBody>
          <a:bodyPr anchor="ctr" anchorCtr="0">
            <a:normAutofit/>
          </a:bodyPr>
          <a:lstStyle>
            <a:lvl1pPr marL="0" indent="0">
              <a:buNone/>
              <a:defRPr sz="10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sz="1000" dirty="0"/>
              <a:t>Office/Department/Division Name</a:t>
            </a:r>
            <a:endParaRPr lang="en-US" dirty="0"/>
          </a:p>
        </p:txBody>
      </p:sp>
      <p:pic>
        <p:nvPicPr>
          <p:cNvPr id="8" name="Picture 7">
            <a:extLst>
              <a:ext uri="{FF2B5EF4-FFF2-40B4-BE49-F238E27FC236}">
                <a16:creationId xmlns:a16="http://schemas.microsoft.com/office/drawing/2014/main" id="{7C95DADE-73AC-4F4A-8D9D-D1CC61E9D5A2}"/>
              </a:ext>
            </a:extLst>
          </p:cNvPr>
          <p:cNvPicPr>
            <a:picLocks noChangeAspect="1"/>
          </p:cNvPicPr>
          <p:nvPr userDrawn="1"/>
        </p:nvPicPr>
        <p:blipFill>
          <a:blip r:embed="rId2"/>
          <a:stretch>
            <a:fillRect/>
          </a:stretch>
        </p:blipFill>
        <p:spPr>
          <a:xfrm>
            <a:off x="9400032" y="6455664"/>
            <a:ext cx="2576623" cy="191686"/>
          </a:xfrm>
          <a:prstGeom prst="rect">
            <a:avLst/>
          </a:prstGeom>
        </p:spPr>
      </p:pic>
    </p:spTree>
    <p:extLst>
      <p:ext uri="{BB962C8B-B14F-4D97-AF65-F5344CB8AC3E}">
        <p14:creationId xmlns:p14="http://schemas.microsoft.com/office/powerpoint/2010/main" val="393306267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Aqua">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2D4A97A8-43D7-F94A-804D-F2509E2A5426}"/>
              </a:ext>
            </a:extLst>
          </p:cNvPr>
          <p:cNvSpPr>
            <a:spLocks noGrp="1"/>
          </p:cNvSpPr>
          <p:nvPr>
            <p:ph type="title"/>
          </p:nvPr>
        </p:nvSpPr>
        <p:spPr>
          <a:xfrm>
            <a:off x="831851" y="4094024"/>
            <a:ext cx="10515600" cy="1154257"/>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19096781-2EAB-AA41-A18B-BE5F99DCF8F2}"/>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216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Mos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0F876699-58AE-B843-BF2C-CDF9111EB826}"/>
              </a:ext>
            </a:extLst>
          </p:cNvPr>
          <p:cNvSpPr>
            <a:spLocks noGrp="1"/>
          </p:cNvSpPr>
          <p:nvPr>
            <p:ph type="title"/>
          </p:nvPr>
        </p:nvSpPr>
        <p:spPr>
          <a:xfrm>
            <a:off x="831851" y="4094024"/>
            <a:ext cx="10515600" cy="1154257"/>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1B978750-9265-2F42-B1FE-2C5F098F10A5}"/>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351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Sea Green">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33644280-2B94-1F43-9F9D-005751069C1E}"/>
              </a:ext>
            </a:extLst>
          </p:cNvPr>
          <p:cNvSpPr>
            <a:spLocks noGrp="1"/>
          </p:cNvSpPr>
          <p:nvPr>
            <p:ph type="title"/>
          </p:nvPr>
        </p:nvSpPr>
        <p:spPr>
          <a:xfrm>
            <a:off x="831851" y="4094024"/>
            <a:ext cx="10515600" cy="1154257"/>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93B9B106-9A81-3A4E-91A5-71CBBB636A24}"/>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631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Coral">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782ADD1F-C4BC-934B-9603-A2E4E0DE9782}"/>
              </a:ext>
            </a:extLst>
          </p:cNvPr>
          <p:cNvSpPr>
            <a:spLocks noGrp="1"/>
          </p:cNvSpPr>
          <p:nvPr>
            <p:ph type="title"/>
          </p:nvPr>
        </p:nvSpPr>
        <p:spPr>
          <a:xfrm>
            <a:off x="831851" y="4094024"/>
            <a:ext cx="10515600" cy="1154257"/>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60149829-E60C-E548-BAF8-EC7F8D7B45E6}"/>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808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Go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295FD081-AA49-494B-8BF7-8841DD035DA6}"/>
              </a:ext>
            </a:extLst>
          </p:cNvPr>
          <p:cNvSpPr>
            <a:spLocks noGrp="1"/>
          </p:cNvSpPr>
          <p:nvPr>
            <p:ph type="title"/>
          </p:nvPr>
        </p:nvSpPr>
        <p:spPr>
          <a:xfrm>
            <a:off x="831851" y="4094024"/>
            <a:ext cx="10515600" cy="1154257"/>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DC919967-9EDC-654B-8BBC-D55887E7A32B}"/>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05776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406F1E-85A4-E549-8CCC-F44CAE24C63C}"/>
              </a:ext>
            </a:extLst>
          </p:cNvPr>
          <p:cNvSpPr/>
          <p:nvPr userDrawn="1"/>
        </p:nvSpPr>
        <p:spPr>
          <a:xfrm>
            <a:off x="0" y="6165275"/>
            <a:ext cx="12192000" cy="692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8E3CF50-9D33-1D49-B64E-CA1FD4B4F175}"/>
              </a:ext>
            </a:extLst>
          </p:cNvPr>
          <p:cNvPicPr>
            <a:picLocks noChangeAspect="1"/>
          </p:cNvPicPr>
          <p:nvPr userDrawn="1"/>
        </p:nvPicPr>
        <p:blipFill>
          <a:blip r:embed="rId2"/>
          <a:stretch>
            <a:fillRect/>
          </a:stretch>
        </p:blipFill>
        <p:spPr>
          <a:xfrm>
            <a:off x="2425700" y="3155950"/>
            <a:ext cx="7340600" cy="546100"/>
          </a:xfrm>
          <a:prstGeom prst="rect">
            <a:avLst/>
          </a:prstGeom>
        </p:spPr>
      </p:pic>
    </p:spTree>
    <p:extLst>
      <p:ext uri="{BB962C8B-B14F-4D97-AF65-F5344CB8AC3E}">
        <p14:creationId xmlns:p14="http://schemas.microsoft.com/office/powerpoint/2010/main" val="404673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A3A9-1A8A-E64F-9D05-95B9CCF2FB29}"/>
              </a:ext>
            </a:extLst>
          </p:cNvPr>
          <p:cNvSpPr>
            <a:spLocks noGrp="1"/>
          </p:cNvSpPr>
          <p:nvPr>
            <p:ph type="title"/>
          </p:nvPr>
        </p:nvSpPr>
        <p:spPr>
          <a:xfrm>
            <a:off x="526470" y="365126"/>
            <a:ext cx="11139060" cy="594360"/>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31EB4E-BB72-914E-8B6C-9B81EF8D8D64}"/>
              </a:ext>
            </a:extLst>
          </p:cNvPr>
          <p:cNvSpPr>
            <a:spLocks noGrp="1"/>
          </p:cNvSpPr>
          <p:nvPr>
            <p:ph idx="1"/>
          </p:nvPr>
        </p:nvSpPr>
        <p:spPr>
          <a:xfrm>
            <a:off x="762000" y="1825625"/>
            <a:ext cx="106610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8536160"/>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527-BD31-454E-9107-69E39D6B921F}"/>
              </a:ext>
            </a:extLst>
          </p:cNvPr>
          <p:cNvSpPr>
            <a:spLocks noGrp="1"/>
          </p:cNvSpPr>
          <p:nvPr>
            <p:ph type="title"/>
          </p:nvPr>
        </p:nvSpPr>
        <p:spPr>
          <a:xfrm>
            <a:off x="526470" y="365127"/>
            <a:ext cx="11139059" cy="601229"/>
          </a:xfrm>
        </p:spPr>
        <p:txBody>
          <a:bodyPr/>
          <a:lstStyle/>
          <a:p>
            <a:r>
              <a:rPr lang="en-US"/>
              <a:t>Click to edit Master title style</a:t>
            </a:r>
          </a:p>
        </p:txBody>
      </p:sp>
      <p:sp>
        <p:nvSpPr>
          <p:cNvPr id="4" name="Text Placeholder 3">
            <a:extLst>
              <a:ext uri="{FF2B5EF4-FFF2-40B4-BE49-F238E27FC236}">
                <a16:creationId xmlns:a16="http://schemas.microsoft.com/office/drawing/2014/main" id="{620E3AB4-4EDC-2F4E-9329-91A2FE36ED96}"/>
              </a:ext>
            </a:extLst>
          </p:cNvPr>
          <p:cNvSpPr>
            <a:spLocks noGrp="1"/>
          </p:cNvSpPr>
          <p:nvPr>
            <p:ph type="body" sz="quarter" idx="10" hasCustomPrompt="1"/>
          </p:nvPr>
        </p:nvSpPr>
        <p:spPr>
          <a:xfrm>
            <a:off x="762000" y="1264045"/>
            <a:ext cx="10661069" cy="1289969"/>
          </a:xfrm>
        </p:spPr>
        <p:txBody>
          <a:bodyPr>
            <a:noAutofit/>
          </a:bodyPr>
          <a:lstStyle>
            <a:lvl1pPr marL="0" indent="0">
              <a:buNone/>
              <a:defRPr sz="2400">
                <a:solidFill>
                  <a:schemeClr val="tx1"/>
                </a:solidFill>
              </a:defRPr>
            </a:lvl1pPr>
            <a:lvl2pPr marL="342900" indent="0">
              <a:buNone/>
              <a:defRPr sz="1800">
                <a:solidFill>
                  <a:schemeClr val="tx1"/>
                </a:solidFill>
              </a:defRPr>
            </a:lvl2pPr>
            <a:lvl3pPr marL="685800" indent="0">
              <a:buNone/>
              <a:defRPr sz="1800">
                <a:solidFill>
                  <a:schemeClr val="tx1"/>
                </a:solidFill>
              </a:defRPr>
            </a:lvl3pPr>
            <a:lvl4pPr marL="1028700" indent="0">
              <a:buNone/>
              <a:defRPr sz="1800">
                <a:solidFill>
                  <a:schemeClr val="tx1"/>
                </a:solidFill>
              </a:defRPr>
            </a:lvl4pPr>
            <a:lvl5pPr marL="1371600" indent="0">
              <a:buNone/>
              <a:defRPr sz="2000">
                <a:solidFill>
                  <a:schemeClr val="tx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a:t>
            </a:r>
          </a:p>
          <a:p>
            <a:pPr lvl="0"/>
            <a:endParaRPr lang="en-US" dirty="0"/>
          </a:p>
          <a:p>
            <a:pPr lvl="4"/>
            <a:endParaRPr lang="en-US" dirty="0"/>
          </a:p>
        </p:txBody>
      </p:sp>
      <p:sp>
        <p:nvSpPr>
          <p:cNvPr id="6" name="Picture Placeholder 5">
            <a:extLst>
              <a:ext uri="{FF2B5EF4-FFF2-40B4-BE49-F238E27FC236}">
                <a16:creationId xmlns:a16="http://schemas.microsoft.com/office/drawing/2014/main" id="{C8D8CD89-FCB8-EC44-88B7-A7D2288BDF7D}"/>
              </a:ext>
            </a:extLst>
          </p:cNvPr>
          <p:cNvSpPr>
            <a:spLocks noGrp="1"/>
          </p:cNvSpPr>
          <p:nvPr>
            <p:ph type="pic" sz="quarter" idx="11"/>
          </p:nvPr>
        </p:nvSpPr>
        <p:spPr>
          <a:xfrm>
            <a:off x="762000" y="3096695"/>
            <a:ext cx="10661069" cy="281622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069822712"/>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1825625"/>
            <a:ext cx="523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9EC6B5A-63BB-4E4D-BC5F-3E79E1ADE94F}"/>
              </a:ext>
            </a:extLst>
          </p:cNvPr>
          <p:cNvSpPr>
            <a:spLocks noGrp="1"/>
          </p:cNvSpPr>
          <p:nvPr>
            <p:ph sz="half" idx="2"/>
          </p:nvPr>
        </p:nvSpPr>
        <p:spPr>
          <a:xfrm>
            <a:off x="6197600" y="1825625"/>
            <a:ext cx="52254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095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Blocks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2284267"/>
            <a:ext cx="5232400" cy="1478036"/>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32DDFAD5-F047-3041-8386-E66D01BC1132}"/>
              </a:ext>
            </a:extLst>
          </p:cNvPr>
          <p:cNvSpPr>
            <a:spLocks noGrp="1"/>
          </p:cNvSpPr>
          <p:nvPr>
            <p:ph sz="half" idx="10"/>
          </p:nvPr>
        </p:nvSpPr>
        <p:spPr>
          <a:xfrm>
            <a:off x="762000" y="4365771"/>
            <a:ext cx="5232400" cy="1811193"/>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C7C1AA-6F23-AA49-9026-A28AE8D9CD1D}"/>
              </a:ext>
            </a:extLst>
          </p:cNvPr>
          <p:cNvSpPr>
            <a:spLocks noGrp="1"/>
          </p:cNvSpPr>
          <p:nvPr>
            <p:ph type="body" sz="quarter" idx="11" hasCustomPrompt="1"/>
          </p:nvPr>
        </p:nvSpPr>
        <p:spPr>
          <a:xfrm>
            <a:off x="762000" y="3906838"/>
            <a:ext cx="52324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2</a:t>
            </a:r>
          </a:p>
        </p:txBody>
      </p:sp>
      <p:sp>
        <p:nvSpPr>
          <p:cNvPr id="8" name="Text Placeholder 6">
            <a:extLst>
              <a:ext uri="{FF2B5EF4-FFF2-40B4-BE49-F238E27FC236}">
                <a16:creationId xmlns:a16="http://schemas.microsoft.com/office/drawing/2014/main" id="{BD1EAAD0-5A62-CC4B-BC05-BC5CBEDF654C}"/>
              </a:ext>
            </a:extLst>
          </p:cNvPr>
          <p:cNvSpPr>
            <a:spLocks noGrp="1"/>
          </p:cNvSpPr>
          <p:nvPr>
            <p:ph type="body" sz="quarter" idx="12" hasCustomPrompt="1"/>
          </p:nvPr>
        </p:nvSpPr>
        <p:spPr>
          <a:xfrm>
            <a:off x="762000" y="1825481"/>
            <a:ext cx="52324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1</a:t>
            </a:r>
          </a:p>
        </p:txBody>
      </p:sp>
      <p:sp>
        <p:nvSpPr>
          <p:cNvPr id="12" name="Picture Placeholder 11">
            <a:extLst>
              <a:ext uri="{FF2B5EF4-FFF2-40B4-BE49-F238E27FC236}">
                <a16:creationId xmlns:a16="http://schemas.microsoft.com/office/drawing/2014/main" id="{B5C16FF6-B5DF-0C42-A500-F2E8C80DF71D}"/>
              </a:ext>
            </a:extLst>
          </p:cNvPr>
          <p:cNvSpPr>
            <a:spLocks noGrp="1"/>
          </p:cNvSpPr>
          <p:nvPr>
            <p:ph type="pic" sz="quarter" idx="13"/>
          </p:nvPr>
        </p:nvSpPr>
        <p:spPr>
          <a:xfrm>
            <a:off x="6221073" y="1825625"/>
            <a:ext cx="5181600" cy="435133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631496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Rows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82FA-781A-C548-9707-B4EA67FB2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95C43-266B-B24A-8AEC-05D656EB3BA0}"/>
              </a:ext>
            </a:extLst>
          </p:cNvPr>
          <p:cNvSpPr>
            <a:spLocks noGrp="1"/>
          </p:cNvSpPr>
          <p:nvPr>
            <p:ph sz="half" idx="1"/>
          </p:nvPr>
        </p:nvSpPr>
        <p:spPr>
          <a:xfrm>
            <a:off x="762000" y="2284267"/>
            <a:ext cx="5232400" cy="1478036"/>
          </a:xfrm>
        </p:spPr>
        <p:txBody>
          <a:bodyPr>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32DDFAD5-F047-3041-8386-E66D01BC1132}"/>
              </a:ext>
            </a:extLst>
          </p:cNvPr>
          <p:cNvSpPr>
            <a:spLocks noGrp="1"/>
          </p:cNvSpPr>
          <p:nvPr>
            <p:ph sz="half" idx="10"/>
          </p:nvPr>
        </p:nvSpPr>
        <p:spPr>
          <a:xfrm>
            <a:off x="762000" y="4365771"/>
            <a:ext cx="5232400" cy="1811193"/>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C7C1AA-6F23-AA49-9026-A28AE8D9CD1D}"/>
              </a:ext>
            </a:extLst>
          </p:cNvPr>
          <p:cNvSpPr>
            <a:spLocks noGrp="1"/>
          </p:cNvSpPr>
          <p:nvPr>
            <p:ph type="body" sz="quarter" idx="11" hasCustomPrompt="1"/>
          </p:nvPr>
        </p:nvSpPr>
        <p:spPr>
          <a:xfrm>
            <a:off x="762000" y="3906838"/>
            <a:ext cx="52324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2</a:t>
            </a:r>
          </a:p>
        </p:txBody>
      </p:sp>
      <p:sp>
        <p:nvSpPr>
          <p:cNvPr id="8" name="Text Placeholder 6">
            <a:extLst>
              <a:ext uri="{FF2B5EF4-FFF2-40B4-BE49-F238E27FC236}">
                <a16:creationId xmlns:a16="http://schemas.microsoft.com/office/drawing/2014/main" id="{BD1EAAD0-5A62-CC4B-BC05-BC5CBEDF654C}"/>
              </a:ext>
            </a:extLst>
          </p:cNvPr>
          <p:cNvSpPr>
            <a:spLocks noGrp="1"/>
          </p:cNvSpPr>
          <p:nvPr>
            <p:ph type="body" sz="quarter" idx="12" hasCustomPrompt="1"/>
          </p:nvPr>
        </p:nvSpPr>
        <p:spPr>
          <a:xfrm>
            <a:off x="762000" y="1825481"/>
            <a:ext cx="52324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1</a:t>
            </a:r>
          </a:p>
        </p:txBody>
      </p:sp>
      <p:sp>
        <p:nvSpPr>
          <p:cNvPr id="9" name="Content Placeholder 2">
            <a:extLst>
              <a:ext uri="{FF2B5EF4-FFF2-40B4-BE49-F238E27FC236}">
                <a16:creationId xmlns:a16="http://schemas.microsoft.com/office/drawing/2014/main" id="{DEBD32F5-35B3-D748-8BC3-8E9E25E502B5}"/>
              </a:ext>
            </a:extLst>
          </p:cNvPr>
          <p:cNvSpPr>
            <a:spLocks noGrp="1"/>
          </p:cNvSpPr>
          <p:nvPr>
            <p:ph sz="half" idx="13"/>
          </p:nvPr>
        </p:nvSpPr>
        <p:spPr>
          <a:xfrm>
            <a:off x="6236853" y="2284122"/>
            <a:ext cx="5156200" cy="1478036"/>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4B267FC4-B2EF-DA47-AA11-5BF6913B6720}"/>
              </a:ext>
            </a:extLst>
          </p:cNvPr>
          <p:cNvSpPr>
            <a:spLocks noGrp="1"/>
          </p:cNvSpPr>
          <p:nvPr>
            <p:ph sz="half" idx="14"/>
          </p:nvPr>
        </p:nvSpPr>
        <p:spPr>
          <a:xfrm>
            <a:off x="6236853" y="4365626"/>
            <a:ext cx="5156200" cy="1811193"/>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603B3A9A-9264-7E49-A031-4581AFA21517}"/>
              </a:ext>
            </a:extLst>
          </p:cNvPr>
          <p:cNvSpPr>
            <a:spLocks noGrp="1"/>
          </p:cNvSpPr>
          <p:nvPr>
            <p:ph type="body" sz="quarter" idx="15" hasCustomPrompt="1"/>
          </p:nvPr>
        </p:nvSpPr>
        <p:spPr>
          <a:xfrm>
            <a:off x="6236853" y="3906694"/>
            <a:ext cx="51562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4</a:t>
            </a:r>
          </a:p>
        </p:txBody>
      </p:sp>
      <p:sp>
        <p:nvSpPr>
          <p:cNvPr id="13" name="Text Placeholder 6">
            <a:extLst>
              <a:ext uri="{FF2B5EF4-FFF2-40B4-BE49-F238E27FC236}">
                <a16:creationId xmlns:a16="http://schemas.microsoft.com/office/drawing/2014/main" id="{73E58B0F-56D2-8D46-B63E-37D8C16EEDDF}"/>
              </a:ext>
            </a:extLst>
          </p:cNvPr>
          <p:cNvSpPr>
            <a:spLocks noGrp="1"/>
          </p:cNvSpPr>
          <p:nvPr>
            <p:ph type="body" sz="quarter" idx="16" hasCustomPrompt="1"/>
          </p:nvPr>
        </p:nvSpPr>
        <p:spPr>
          <a:xfrm>
            <a:off x="6236853" y="1825336"/>
            <a:ext cx="5156200" cy="458787"/>
          </a:xfrm>
        </p:spPr>
        <p:txBody>
          <a:bodyPr>
            <a:normAutofit/>
          </a:bodyPr>
          <a:lstStyle>
            <a:lvl1pPr marL="0" indent="0">
              <a:buNone/>
              <a:defRPr sz="2000" b="1">
                <a:solidFill>
                  <a:schemeClr val="accent1"/>
                </a:solidFill>
              </a:defRPr>
            </a:lvl1pPr>
            <a:lvl2pPr>
              <a:defRPr b="1"/>
            </a:lvl2pPr>
            <a:lvl3pPr>
              <a:defRPr b="1"/>
            </a:lvl3pPr>
            <a:lvl4pPr>
              <a:defRPr b="1"/>
            </a:lvl4pPr>
            <a:lvl5pPr>
              <a:defRPr b="1"/>
            </a:lvl5pPr>
          </a:lstStyle>
          <a:p>
            <a:pPr lvl="0"/>
            <a:r>
              <a:rPr lang="en-US" dirty="0"/>
              <a:t>Edit Bulleted List Title 3</a:t>
            </a:r>
          </a:p>
        </p:txBody>
      </p:sp>
    </p:spTree>
    <p:extLst>
      <p:ext uri="{BB962C8B-B14F-4D97-AF65-F5344CB8AC3E}">
        <p14:creationId xmlns:p14="http://schemas.microsoft.com/office/powerpoint/2010/main" val="187748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ith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E5BE-4DA3-0040-85D4-10ED4DE0463A}"/>
              </a:ext>
            </a:extLst>
          </p:cNvPr>
          <p:cNvSpPr>
            <a:spLocks noGrp="1"/>
          </p:cNvSpPr>
          <p:nvPr>
            <p:ph type="body" idx="1"/>
          </p:nvPr>
        </p:nvSpPr>
        <p:spPr>
          <a:xfrm>
            <a:off x="762001" y="1681163"/>
            <a:ext cx="5236633" cy="823912"/>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DA9CA-B66B-E34F-B1B6-BC9931475CD2}"/>
              </a:ext>
            </a:extLst>
          </p:cNvPr>
          <p:cNvSpPr>
            <a:spLocks noGrp="1"/>
          </p:cNvSpPr>
          <p:nvPr>
            <p:ph sz="half" idx="2"/>
          </p:nvPr>
        </p:nvSpPr>
        <p:spPr>
          <a:xfrm>
            <a:off x="762001" y="2505075"/>
            <a:ext cx="5236633" cy="3684588"/>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E9D562A-BDA8-6946-ADE8-8AD6EF0CF899}"/>
              </a:ext>
            </a:extLst>
          </p:cNvPr>
          <p:cNvSpPr>
            <a:spLocks noGrp="1"/>
          </p:cNvSpPr>
          <p:nvPr>
            <p:ph type="body" sz="quarter" idx="3"/>
          </p:nvPr>
        </p:nvSpPr>
        <p:spPr>
          <a:xfrm>
            <a:off x="6172200" y="1681163"/>
            <a:ext cx="5250869" cy="823912"/>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5DDEE-EBF8-934D-9120-77750C4EACDC}"/>
              </a:ext>
            </a:extLst>
          </p:cNvPr>
          <p:cNvSpPr>
            <a:spLocks noGrp="1"/>
          </p:cNvSpPr>
          <p:nvPr>
            <p:ph sz="quarter" idx="4"/>
          </p:nvPr>
        </p:nvSpPr>
        <p:spPr>
          <a:xfrm>
            <a:off x="6172200" y="2505075"/>
            <a:ext cx="5250869" cy="3684588"/>
          </a:xfrm>
        </p:spPr>
        <p:txBody>
          <a:bodyPr>
            <a:norm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1A12BF7-2D7E-BD40-997F-1E0233E1E2E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575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099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Navy">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68F591-06BA-094E-829F-34CD10B83CFA}"/>
              </a:ext>
            </a:extLst>
          </p:cNvPr>
          <p:cNvSpPr/>
          <p:nvPr userDrawn="1"/>
        </p:nvSpPr>
        <p:spPr>
          <a:xfrm>
            <a:off x="0" y="5624947"/>
            <a:ext cx="12192000" cy="1233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CC0015E5-05D3-9748-926A-64DD9D886C2B}"/>
              </a:ext>
            </a:extLst>
          </p:cNvPr>
          <p:cNvSpPr>
            <a:spLocks noGrp="1"/>
          </p:cNvSpPr>
          <p:nvPr>
            <p:ph type="title"/>
          </p:nvPr>
        </p:nvSpPr>
        <p:spPr>
          <a:xfrm>
            <a:off x="831851" y="4094024"/>
            <a:ext cx="10515600" cy="1154257"/>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D1770C-BA65-584A-919E-FFBBDCA8F582}"/>
              </a:ext>
            </a:extLst>
          </p:cNvPr>
          <p:cNvSpPr>
            <a:spLocks noGrp="1"/>
          </p:cNvSpPr>
          <p:nvPr>
            <p:ph type="body" idx="1"/>
          </p:nvPr>
        </p:nvSpPr>
        <p:spPr>
          <a:xfrm>
            <a:off x="831851" y="5275269"/>
            <a:ext cx="10515600" cy="1035483"/>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67086"/>
      </p:ext>
    </p:extLst>
  </p:cSld>
  <p:clrMapOvr>
    <a:masterClrMapping/>
  </p:clrMapOvr>
  <p:extLst>
    <p:ext uri="{DCECCB84-F9BA-43D5-87BE-67443E8EF086}">
      <p15:sldGuideLst xmlns:p15="http://schemas.microsoft.com/office/powerpoint/2012/main">
        <p15:guide id="1" orient="horz" pos="3312">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6470" y="365126"/>
            <a:ext cx="11139060" cy="59230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2647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48FEC1C-C809-6F45-8002-9EF2C753E853}"/>
              </a:ext>
            </a:extLst>
          </p:cNvPr>
          <p:cNvPicPr>
            <a:picLocks noChangeAspect="1"/>
          </p:cNvPicPr>
          <p:nvPr userDrawn="1"/>
        </p:nvPicPr>
        <p:blipFill>
          <a:blip r:embed="rId17"/>
          <a:stretch>
            <a:fillRect/>
          </a:stretch>
        </p:blipFill>
        <p:spPr>
          <a:xfrm>
            <a:off x="9402403" y="6459142"/>
            <a:ext cx="2576623" cy="18787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sz="3600" b="1"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50.png"/><Relationship Id="rId4" Type="http://schemas.openxmlformats.org/officeDocument/2006/relationships/image" Target="../media/image64.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400.png"/><Relationship Id="rId4" Type="http://schemas.openxmlformats.org/officeDocument/2006/relationships/image" Target="../media/image380.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40.png"/><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1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410.png"/></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450.png"/><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101_4418CE4D.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20.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550.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70.png"/><Relationship Id="rId1" Type="http://schemas.openxmlformats.org/officeDocument/2006/relationships/slideLayout" Target="../slideLayouts/slideLayout4.xml"/><Relationship Id="rId5" Type="http://schemas.openxmlformats.org/officeDocument/2006/relationships/image" Target="../media/image74.emf"/><Relationship Id="rId4" Type="http://schemas.openxmlformats.org/officeDocument/2006/relationships/image" Target="../media/image580.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4.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84A71E-E170-5F76-485B-B2D903A25EAE}"/>
              </a:ext>
            </a:extLst>
          </p:cNvPr>
          <p:cNvPicPr>
            <a:picLocks noChangeAspect="1"/>
          </p:cNvPicPr>
          <p:nvPr/>
        </p:nvPicPr>
        <p:blipFill rotWithShape="1">
          <a:blip r:embed="rId2"/>
          <a:srcRect l="33404" t="21292" r="15850" b="33036"/>
          <a:stretch/>
        </p:blipFill>
        <p:spPr>
          <a:xfrm>
            <a:off x="4524108" y="83484"/>
            <a:ext cx="8536373" cy="6953229"/>
          </a:xfrm>
          <a:prstGeom prst="ellipse">
            <a:avLst/>
          </a:prstGeom>
          <a:ln>
            <a:noFill/>
          </a:ln>
          <a:effectLst>
            <a:softEdge rad="112500"/>
          </a:effectLst>
        </p:spPr>
      </p:pic>
      <p:sp>
        <p:nvSpPr>
          <p:cNvPr id="3" name="Subtitle 2">
            <a:extLst>
              <a:ext uri="{FF2B5EF4-FFF2-40B4-BE49-F238E27FC236}">
                <a16:creationId xmlns:a16="http://schemas.microsoft.com/office/drawing/2014/main" id="{34EC53DF-8FB9-E84D-ABEE-38BA95C64807}"/>
              </a:ext>
            </a:extLst>
          </p:cNvPr>
          <p:cNvSpPr>
            <a:spLocks noGrp="1"/>
          </p:cNvSpPr>
          <p:nvPr>
            <p:ph type="subTitle" idx="1"/>
          </p:nvPr>
        </p:nvSpPr>
        <p:spPr>
          <a:xfrm>
            <a:off x="122776" y="2059087"/>
            <a:ext cx="6074824" cy="1887829"/>
          </a:xfrm>
        </p:spPr>
        <p:txBody>
          <a:bodyPr>
            <a:noAutofit/>
          </a:bodyPr>
          <a:lstStyle/>
          <a:p>
            <a:pPr>
              <a:lnSpc>
                <a:spcPct val="150000"/>
              </a:lnSpc>
            </a:pPr>
            <a:r>
              <a:rPr lang="en-US" sz="3200" dirty="0"/>
              <a:t>Presenter: </a:t>
            </a:r>
            <a:r>
              <a:rPr lang="en-US" sz="3200" dirty="0" err="1"/>
              <a:t>Zixuan</a:t>
            </a:r>
            <a:r>
              <a:rPr lang="en-US" sz="3200" dirty="0"/>
              <a:t> Peng</a:t>
            </a:r>
          </a:p>
          <a:p>
            <a:pPr>
              <a:lnSpc>
                <a:spcPct val="150000"/>
              </a:lnSpc>
            </a:pPr>
            <a:r>
              <a:rPr lang="en-US" sz="3200" dirty="0"/>
              <a:t>Advisor: Prof. Crystal L. Martin</a:t>
            </a:r>
          </a:p>
        </p:txBody>
      </p:sp>
      <p:sp>
        <p:nvSpPr>
          <p:cNvPr id="2" name="Title 1">
            <a:extLst>
              <a:ext uri="{FF2B5EF4-FFF2-40B4-BE49-F238E27FC236}">
                <a16:creationId xmlns:a16="http://schemas.microsoft.com/office/drawing/2014/main" id="{6A8D9078-63A2-2943-BB4D-357D5757B2FF}"/>
              </a:ext>
            </a:extLst>
          </p:cNvPr>
          <p:cNvSpPr>
            <a:spLocks noGrp="1"/>
          </p:cNvSpPr>
          <p:nvPr>
            <p:ph type="ctrTitle"/>
          </p:nvPr>
        </p:nvSpPr>
        <p:spPr>
          <a:xfrm>
            <a:off x="-332677" y="610317"/>
            <a:ext cx="12857354" cy="1101316"/>
          </a:xfrm>
        </p:spPr>
        <p:txBody>
          <a:bodyPr>
            <a:noAutofit/>
          </a:bodyPr>
          <a:lstStyle/>
          <a:p>
            <a:pPr algn="ctr"/>
            <a:r>
              <a:rPr lang="en-US" sz="3100" i="0" dirty="0">
                <a:effectLst/>
              </a:rPr>
              <a:t>Using KCWI to Explore </a:t>
            </a:r>
            <a:r>
              <a:rPr lang="en-US" sz="3100" dirty="0"/>
              <a:t>Galactic </a:t>
            </a:r>
            <a:r>
              <a:rPr lang="en-US" sz="3100" i="0" dirty="0">
                <a:effectLst/>
              </a:rPr>
              <a:t>Feedback in a Reionization-era Spectral Analog J1044+0353</a:t>
            </a:r>
            <a:endParaRPr lang="en-US" sz="3100" dirty="0"/>
          </a:p>
        </p:txBody>
      </p:sp>
      <p:sp>
        <p:nvSpPr>
          <p:cNvPr id="4" name="Text Placeholder 3">
            <a:extLst>
              <a:ext uri="{FF2B5EF4-FFF2-40B4-BE49-F238E27FC236}">
                <a16:creationId xmlns:a16="http://schemas.microsoft.com/office/drawing/2014/main" id="{B7BF2389-F6A1-4240-BB2D-ECC070294956}"/>
              </a:ext>
            </a:extLst>
          </p:cNvPr>
          <p:cNvSpPr>
            <a:spLocks noGrp="1"/>
          </p:cNvSpPr>
          <p:nvPr>
            <p:ph type="body" sz="quarter" idx="10"/>
          </p:nvPr>
        </p:nvSpPr>
        <p:spPr/>
        <p:txBody>
          <a:bodyPr/>
          <a:lstStyle/>
          <a:p>
            <a:endParaRPr lang="en-US" dirty="0"/>
          </a:p>
        </p:txBody>
      </p:sp>
      <p:pic>
        <p:nvPicPr>
          <p:cNvPr id="7" name="Picture 6" descr="Text&#10;&#10;Description automatically generated with medium confidence">
            <a:extLst>
              <a:ext uri="{FF2B5EF4-FFF2-40B4-BE49-F238E27FC236}">
                <a16:creationId xmlns:a16="http://schemas.microsoft.com/office/drawing/2014/main" id="{0A9865BB-AF8E-53CB-EDF1-18EA4AAED9E8}"/>
              </a:ext>
            </a:extLst>
          </p:cNvPr>
          <p:cNvPicPr>
            <a:picLocks noChangeAspect="1"/>
          </p:cNvPicPr>
          <p:nvPr/>
        </p:nvPicPr>
        <p:blipFill>
          <a:blip r:embed="rId3">
            <a:clrChange>
              <a:clrFrom>
                <a:srgbClr val="005DAA"/>
              </a:clrFrom>
              <a:clrTo>
                <a:srgbClr val="005DAA">
                  <a:alpha val="0"/>
                </a:srgbClr>
              </a:clrTo>
            </a:clrChange>
          </a:blip>
          <a:stretch>
            <a:fillRect/>
          </a:stretch>
        </p:blipFill>
        <p:spPr>
          <a:xfrm>
            <a:off x="122776" y="5135019"/>
            <a:ext cx="4901318" cy="1633772"/>
          </a:xfrm>
          <a:prstGeom prst="rect">
            <a:avLst/>
          </a:prstGeom>
          <a:noFill/>
        </p:spPr>
      </p:pic>
      <p:sp>
        <p:nvSpPr>
          <p:cNvPr id="6" name="TextBox 5">
            <a:extLst>
              <a:ext uri="{FF2B5EF4-FFF2-40B4-BE49-F238E27FC236}">
                <a16:creationId xmlns:a16="http://schemas.microsoft.com/office/drawing/2014/main" id="{48C9A255-84AA-C014-4261-2BF6888C2EEB}"/>
              </a:ext>
            </a:extLst>
          </p:cNvPr>
          <p:cNvSpPr txBox="1"/>
          <p:nvPr/>
        </p:nvSpPr>
        <p:spPr>
          <a:xfrm>
            <a:off x="122776" y="4942658"/>
            <a:ext cx="3567289" cy="384721"/>
          </a:xfrm>
          <a:prstGeom prst="rect">
            <a:avLst/>
          </a:prstGeom>
          <a:noFill/>
        </p:spPr>
        <p:txBody>
          <a:bodyPr wrap="square" rtlCol="0">
            <a:spAutoFit/>
          </a:bodyPr>
          <a:lstStyle/>
          <a:p>
            <a:r>
              <a:rPr lang="en-US" sz="1900" dirty="0">
                <a:solidFill>
                  <a:schemeClr val="bg1"/>
                </a:solidFill>
                <a:latin typeface="Century Gothic" panose="020B0502020202020204" pitchFamily="34" charset="0"/>
              </a:rPr>
              <a:t>Image Credit: Yuan Li</a:t>
            </a:r>
          </a:p>
        </p:txBody>
      </p:sp>
      <p:grpSp>
        <p:nvGrpSpPr>
          <p:cNvPr id="14" name="Group 13">
            <a:extLst>
              <a:ext uri="{FF2B5EF4-FFF2-40B4-BE49-F238E27FC236}">
                <a16:creationId xmlns:a16="http://schemas.microsoft.com/office/drawing/2014/main" id="{098B1DAB-234D-50C4-4BB9-951526BD27C1}"/>
              </a:ext>
            </a:extLst>
          </p:cNvPr>
          <p:cNvGrpSpPr/>
          <p:nvPr/>
        </p:nvGrpSpPr>
        <p:grpSpPr>
          <a:xfrm>
            <a:off x="8893128" y="5731099"/>
            <a:ext cx="1975502" cy="523220"/>
            <a:chOff x="9317991" y="3654070"/>
            <a:chExt cx="1021857" cy="523220"/>
          </a:xfrm>
        </p:grpSpPr>
        <p:sp>
          <p:nvSpPr>
            <p:cNvPr id="11" name="TextBox 10">
              <a:extLst>
                <a:ext uri="{FF2B5EF4-FFF2-40B4-BE49-F238E27FC236}">
                  <a16:creationId xmlns:a16="http://schemas.microsoft.com/office/drawing/2014/main" id="{ED4606A5-B0A1-CC58-06E5-81241BD72714}"/>
                </a:ext>
              </a:extLst>
            </p:cNvPr>
            <p:cNvSpPr txBox="1"/>
            <p:nvPr/>
          </p:nvSpPr>
          <p:spPr>
            <a:xfrm>
              <a:off x="9526031" y="3654070"/>
              <a:ext cx="605777"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1 kpc</a:t>
              </a:r>
            </a:p>
          </p:txBody>
        </p:sp>
        <p:cxnSp>
          <p:nvCxnSpPr>
            <p:cNvPr id="13" name="Straight Connector 12">
              <a:extLst>
                <a:ext uri="{FF2B5EF4-FFF2-40B4-BE49-F238E27FC236}">
                  <a16:creationId xmlns:a16="http://schemas.microsoft.com/office/drawing/2014/main" id="{0BE0533D-3C5D-8965-84D4-6297FA62D9A3}"/>
                </a:ext>
              </a:extLst>
            </p:cNvPr>
            <p:cNvCxnSpPr>
              <a:cxnSpLocks/>
            </p:cNvCxnSpPr>
            <p:nvPr/>
          </p:nvCxnSpPr>
          <p:spPr>
            <a:xfrm>
              <a:off x="9317991" y="4177290"/>
              <a:ext cx="10218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721833D7-8F70-A355-F790-80EB1C3C4E5D}"/>
              </a:ext>
            </a:extLst>
          </p:cNvPr>
          <p:cNvSpPr txBox="1"/>
          <p:nvPr/>
        </p:nvSpPr>
        <p:spPr>
          <a:xfrm>
            <a:off x="2333297" y="260131"/>
            <a:ext cx="184731" cy="369332"/>
          </a:xfrm>
          <a:prstGeom prst="rect">
            <a:avLst/>
          </a:prstGeom>
          <a:noFill/>
        </p:spPr>
        <p:txBody>
          <a:bodyPr wrap="none" rtlCol="0">
            <a:spAutoFit/>
          </a:bodyPr>
          <a:lstStyle/>
          <a:p>
            <a:endParaRPr lang="en-CN" dirty="0"/>
          </a:p>
        </p:txBody>
      </p:sp>
    </p:spTree>
    <p:extLst>
      <p:ext uri="{BB962C8B-B14F-4D97-AF65-F5344CB8AC3E}">
        <p14:creationId xmlns:p14="http://schemas.microsoft.com/office/powerpoint/2010/main" val="11253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err="1"/>
              <a:t>Superbubble</a:t>
            </a:r>
            <a:r>
              <a:rPr lang="en-US" dirty="0"/>
              <a:t> Breakthrough</a:t>
            </a:r>
          </a:p>
        </p:txBody>
      </p:sp>
      <p:sp>
        <p:nvSpPr>
          <p:cNvPr id="17" name="TextBox 16">
            <a:extLst>
              <a:ext uri="{FF2B5EF4-FFF2-40B4-BE49-F238E27FC236}">
                <a16:creationId xmlns:a16="http://schemas.microsoft.com/office/drawing/2014/main" id="{09DB8801-947C-D77E-8313-3804A14EF38C}"/>
              </a:ext>
            </a:extLst>
          </p:cNvPr>
          <p:cNvSpPr txBox="1"/>
          <p:nvPr/>
        </p:nvSpPr>
        <p:spPr>
          <a:xfrm>
            <a:off x="-415143" y="6345150"/>
            <a:ext cx="5927166" cy="457200"/>
          </a:xfrm>
          <a:prstGeom prst="rect">
            <a:avLst/>
          </a:prstGeom>
          <a:noFill/>
        </p:spPr>
        <p:txBody>
          <a:bodyPr wrap="square">
            <a:spAutoFit/>
          </a:bodyPr>
          <a:lstStyle/>
          <a:p>
            <a:pPr algn="ctr"/>
            <a:r>
              <a:rPr lang="en-US" sz="2400" b="1" dirty="0"/>
              <a:t>Martin, Peng, and Li (submitted to </a:t>
            </a:r>
            <a:r>
              <a:rPr lang="en-US" sz="2400" b="1" dirty="0" err="1"/>
              <a:t>ApJ</a:t>
            </a:r>
            <a:r>
              <a:rPr lang="en-US" sz="2400" b="1" dirty="0"/>
              <a:t>)</a:t>
            </a:r>
          </a:p>
        </p:txBody>
      </p:sp>
      <p:pic>
        <p:nvPicPr>
          <p:cNvPr id="4" name="Picture 3" descr="A collage of images of a nuclear explosion&#10;&#10;Description automatically generated">
            <a:extLst>
              <a:ext uri="{FF2B5EF4-FFF2-40B4-BE49-F238E27FC236}">
                <a16:creationId xmlns:a16="http://schemas.microsoft.com/office/drawing/2014/main" id="{E541D032-DA13-591D-02F0-2C6A11BF6BD8}"/>
              </a:ext>
            </a:extLst>
          </p:cNvPr>
          <p:cNvPicPr>
            <a:picLocks noChangeAspect="1"/>
          </p:cNvPicPr>
          <p:nvPr/>
        </p:nvPicPr>
        <p:blipFill>
          <a:blip r:embed="rId2"/>
          <a:stretch>
            <a:fillRect/>
          </a:stretch>
        </p:blipFill>
        <p:spPr>
          <a:xfrm>
            <a:off x="0" y="492990"/>
            <a:ext cx="4455420" cy="5852160"/>
          </a:xfrm>
          <a:prstGeom prst="rect">
            <a:avLst/>
          </a:prstGeom>
        </p:spPr>
      </p:pic>
      <p:cxnSp>
        <p:nvCxnSpPr>
          <p:cNvPr id="64" name="Straight Arrow Connector 63">
            <a:extLst>
              <a:ext uri="{FF2B5EF4-FFF2-40B4-BE49-F238E27FC236}">
                <a16:creationId xmlns:a16="http://schemas.microsoft.com/office/drawing/2014/main" id="{7C0896F7-DC8D-52CB-D87A-4101C8AEB063}"/>
              </a:ext>
            </a:extLst>
          </p:cNvPr>
          <p:cNvCxnSpPr>
            <a:cxnSpLocks/>
          </p:cNvCxnSpPr>
          <p:nvPr/>
        </p:nvCxnSpPr>
        <p:spPr>
          <a:xfrm>
            <a:off x="914400" y="3419070"/>
            <a:ext cx="288767" cy="24241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6D3F825-4D56-14E0-A5EC-CF15E8BBF957}"/>
              </a:ext>
            </a:extLst>
          </p:cNvPr>
          <p:cNvSpPr txBox="1"/>
          <p:nvPr/>
        </p:nvSpPr>
        <p:spPr>
          <a:xfrm>
            <a:off x="666333" y="3007062"/>
            <a:ext cx="763707" cy="461665"/>
          </a:xfrm>
          <a:prstGeom prst="rect">
            <a:avLst/>
          </a:prstGeom>
          <a:noFill/>
        </p:spPr>
        <p:txBody>
          <a:bodyPr wrap="square" rtlCol="0">
            <a:spAutoFit/>
          </a:bodyPr>
          <a:lstStyle/>
          <a:p>
            <a:r>
              <a:rPr lang="en-US" sz="2400" b="1" dirty="0">
                <a:solidFill>
                  <a:srgbClr val="FF0000"/>
                </a:solidFill>
              </a:rPr>
              <a:t>SB</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126A6A4-0235-7C63-9377-9FF46F32C945}"/>
                  </a:ext>
                </a:extLst>
              </p:cNvPr>
              <p:cNvSpPr txBox="1"/>
              <p:nvPr/>
            </p:nvSpPr>
            <p:spPr>
              <a:xfrm>
                <a:off x="8173572" y="1223080"/>
                <a:ext cx="3976442" cy="523220"/>
              </a:xfrm>
              <a:prstGeom prst="rect">
                <a:avLst/>
              </a:prstGeom>
              <a:noFill/>
            </p:spPr>
            <p:txBody>
              <a:bodyPr wrap="square">
                <a:spAutoFit/>
              </a:bodyPr>
              <a:lstStyle/>
              <a:p>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𝑉</m:t>
                        </m:r>
                      </m:e>
                      <m:sub>
                        <m:r>
                          <m:rPr>
                            <m:sty m:val="p"/>
                          </m:rPr>
                          <a:rPr lang="en-US" sz="2800" b="0" i="0" smtClean="0">
                            <a:latin typeface="Cambria Math" panose="02040503050406030204" pitchFamily="18" charset="0"/>
                          </a:rPr>
                          <m:t>shell</m:t>
                        </m:r>
                      </m:sub>
                    </m:sSub>
                  </m:oMath>
                </a14:m>
                <a:r>
                  <a:rPr lang="en-US" sz="2800" dirty="0"/>
                  <a:t>~</a:t>
                </a:r>
                <a14:m>
                  <m:oMath xmlns:m="http://schemas.openxmlformats.org/officeDocument/2006/math">
                    <m:r>
                      <a:rPr lang="en-US" sz="2800" b="0" i="1" smtClean="0">
                        <a:latin typeface="Cambria Math" panose="02040503050406030204" pitchFamily="18" charset="0"/>
                      </a:rPr>
                      <m:t>100−120</m:t>
                    </m:r>
                  </m:oMath>
                </a14:m>
                <a:r>
                  <a:rPr lang="en-US" sz="2800" dirty="0"/>
                  <a:t> </a:t>
                </a:r>
                <a14:m>
                  <m:oMath xmlns:m="http://schemas.openxmlformats.org/officeDocument/2006/math">
                    <m:r>
                      <m:rPr>
                        <m:sty m:val="p"/>
                      </m:rPr>
                      <a:rPr lang="en-US" sz="2800">
                        <a:latin typeface="Cambria Math" panose="02040503050406030204" pitchFamily="18" charset="0"/>
                        <a:ea typeface="Cambria Math" panose="02040503050406030204" pitchFamily="18" charset="0"/>
                      </a:rPr>
                      <m:t>km</m:t>
                    </m:r>
                    <m:r>
                      <a:rPr lang="en-US" sz="2800">
                        <a:latin typeface="Cambria Math" panose="02040503050406030204" pitchFamily="18" charset="0"/>
                        <a:ea typeface="Cambria Math" panose="02040503050406030204" pitchFamily="18" charset="0"/>
                      </a:rPr>
                      <m:t> </m:t>
                    </m:r>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s</m:t>
                        </m:r>
                      </m:e>
                      <m:sup>
                        <m:r>
                          <a:rPr lang="en-US" sz="2800">
                            <a:latin typeface="Cambria Math" panose="02040503050406030204" pitchFamily="18" charset="0"/>
                            <a:ea typeface="Cambria Math" panose="02040503050406030204" pitchFamily="18" charset="0"/>
                          </a:rPr>
                          <m:t>−1</m:t>
                        </m:r>
                      </m:sup>
                    </m:sSup>
                  </m:oMath>
                </a14:m>
                <a:endParaRPr lang="en-US" sz="2800" dirty="0"/>
              </a:p>
            </p:txBody>
          </p:sp>
        </mc:Choice>
        <mc:Fallback>
          <p:sp>
            <p:nvSpPr>
              <p:cNvPr id="18" name="TextBox 17">
                <a:extLst>
                  <a:ext uri="{FF2B5EF4-FFF2-40B4-BE49-F238E27FC236}">
                    <a16:creationId xmlns:a16="http://schemas.microsoft.com/office/drawing/2014/main" id="{5126A6A4-0235-7C63-9377-9FF46F32C945}"/>
                  </a:ext>
                </a:extLst>
              </p:cNvPr>
              <p:cNvSpPr txBox="1">
                <a:spLocks noRot="1" noChangeAspect="1" noMove="1" noResize="1" noEditPoints="1" noAdjustHandles="1" noChangeArrowheads="1" noChangeShapeType="1" noTextEdit="1"/>
              </p:cNvSpPr>
              <p:nvPr/>
            </p:nvSpPr>
            <p:spPr>
              <a:xfrm>
                <a:off x="8173572" y="1223080"/>
                <a:ext cx="3976442" cy="523220"/>
              </a:xfrm>
              <a:prstGeom prst="rect">
                <a:avLst/>
              </a:prstGeom>
              <a:blipFill>
                <a:blip r:embed="rId3"/>
                <a:stretch>
                  <a:fillRect l="-637" t="-11905" b="-3095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A4FBB6AA-8E96-8BDD-346E-E1483144BB1F}"/>
              </a:ext>
            </a:extLst>
          </p:cNvPr>
          <p:cNvSpPr txBox="1"/>
          <p:nvPr/>
        </p:nvSpPr>
        <p:spPr>
          <a:xfrm>
            <a:off x="4114845" y="538014"/>
            <a:ext cx="6309360" cy="523220"/>
          </a:xfrm>
          <a:prstGeom prst="rect">
            <a:avLst/>
          </a:prstGeom>
          <a:noFill/>
        </p:spPr>
        <p:txBody>
          <a:bodyPr wrap="square">
            <a:spAutoFit/>
          </a:bodyPr>
          <a:lstStyle/>
          <a:p>
            <a:r>
              <a:rPr lang="en-US" sz="2800" dirty="0">
                <a:effectLst/>
                <a:latin typeface="Century Gothic" panose="020B0502020202020204" pitchFamily="34" charset="0"/>
              </a:rPr>
              <a:t>Weaver et al. (1977) Bubble Model: </a:t>
            </a:r>
          </a:p>
        </p:txBody>
      </p:sp>
      <p:grpSp>
        <p:nvGrpSpPr>
          <p:cNvPr id="22" name="Group 21">
            <a:extLst>
              <a:ext uri="{FF2B5EF4-FFF2-40B4-BE49-F238E27FC236}">
                <a16:creationId xmlns:a16="http://schemas.microsoft.com/office/drawing/2014/main" id="{11828A84-9ECA-1EB9-EE41-3F990D712FE9}"/>
              </a:ext>
            </a:extLst>
          </p:cNvPr>
          <p:cNvGrpSpPr/>
          <p:nvPr/>
        </p:nvGrpSpPr>
        <p:grpSpPr>
          <a:xfrm>
            <a:off x="3940017" y="1046915"/>
            <a:ext cx="1787940" cy="1103275"/>
            <a:chOff x="3940017" y="1046915"/>
            <a:chExt cx="1787940" cy="1103275"/>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4B707DF-9891-260E-53AE-4DD505ABD4CF}"/>
                    </a:ext>
                  </a:extLst>
                </p:cNvPr>
                <p:cNvSpPr txBox="1"/>
                <p:nvPr/>
              </p:nvSpPr>
              <p:spPr>
                <a:xfrm>
                  <a:off x="3940017" y="1046915"/>
                  <a:ext cx="17879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𝑅</m:t>
                            </m:r>
                          </m:e>
                          <m:sub>
                            <m:r>
                              <m:rPr>
                                <m:sty m:val="p"/>
                              </m:rPr>
                              <a:rPr lang="en-US" sz="2800" b="0" i="0" smtClean="0">
                                <a:latin typeface="Cambria Math" panose="02040503050406030204" pitchFamily="18" charset="0"/>
                              </a:rPr>
                              <m:t>shell</m:t>
                            </m:r>
                          </m:sub>
                        </m:sSub>
                      </m:oMath>
                    </m:oMathPara>
                  </a14:m>
                  <a:endParaRPr lang="en-US" sz="2800" dirty="0"/>
                </a:p>
              </p:txBody>
            </p:sp>
          </mc:Choice>
          <mc:Fallback>
            <p:sp>
              <p:nvSpPr>
                <p:cNvPr id="13" name="TextBox 12">
                  <a:extLst>
                    <a:ext uri="{FF2B5EF4-FFF2-40B4-BE49-F238E27FC236}">
                      <a16:creationId xmlns:a16="http://schemas.microsoft.com/office/drawing/2014/main" id="{54B707DF-9891-260E-53AE-4DD505ABD4CF}"/>
                    </a:ext>
                  </a:extLst>
                </p:cNvPr>
                <p:cNvSpPr txBox="1">
                  <a:spLocks noRot="1" noChangeAspect="1" noMove="1" noResize="1" noEditPoints="1" noAdjustHandles="1" noChangeArrowheads="1" noChangeShapeType="1" noTextEdit="1"/>
                </p:cNvSpPr>
                <p:nvPr/>
              </p:nvSpPr>
              <p:spPr>
                <a:xfrm>
                  <a:off x="3940017" y="1046915"/>
                  <a:ext cx="1787940" cy="523220"/>
                </a:xfrm>
                <a:prstGeom prst="rect">
                  <a:avLst/>
                </a:prstGeom>
                <a:blipFill>
                  <a:blip r:embed="rId4"/>
                  <a:stretch>
                    <a:fillRect b="-23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1271F47-0534-5152-C026-ED54511AB0F9}"/>
                    </a:ext>
                  </a:extLst>
                </p:cNvPr>
                <p:cNvSpPr txBox="1"/>
                <p:nvPr/>
              </p:nvSpPr>
              <p:spPr>
                <a:xfrm>
                  <a:off x="3940017" y="1506691"/>
                  <a:ext cx="1787940" cy="5564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𝑒𝑥𝑝</m:t>
                            </m:r>
                          </m:sub>
                        </m:sSub>
                      </m:oMath>
                    </m:oMathPara>
                  </a14:m>
                  <a:endParaRPr lang="en-US" sz="2800" dirty="0"/>
                </a:p>
              </p:txBody>
            </p:sp>
          </mc:Choice>
          <mc:Fallback>
            <p:sp>
              <p:nvSpPr>
                <p:cNvPr id="15" name="TextBox 14">
                  <a:extLst>
                    <a:ext uri="{FF2B5EF4-FFF2-40B4-BE49-F238E27FC236}">
                      <a16:creationId xmlns:a16="http://schemas.microsoft.com/office/drawing/2014/main" id="{31271F47-0534-5152-C026-ED54511AB0F9}"/>
                    </a:ext>
                  </a:extLst>
                </p:cNvPr>
                <p:cNvSpPr txBox="1">
                  <a:spLocks noRot="1" noChangeAspect="1" noMove="1" noResize="1" noEditPoints="1" noAdjustHandles="1" noChangeArrowheads="1" noChangeShapeType="1" noTextEdit="1"/>
                </p:cNvSpPr>
                <p:nvPr/>
              </p:nvSpPr>
              <p:spPr>
                <a:xfrm>
                  <a:off x="3940017" y="1506691"/>
                  <a:ext cx="1787940" cy="556434"/>
                </a:xfrm>
                <a:prstGeom prst="rect">
                  <a:avLst/>
                </a:prstGeom>
                <a:blipFill>
                  <a:blip r:embed="rId5"/>
                  <a:stretch>
                    <a:fillRect b="-8889"/>
                  </a:stretch>
                </a:blipFill>
              </p:spPr>
              <p:txBody>
                <a:bodyPr/>
                <a:lstStyle/>
                <a:p>
                  <a:r>
                    <a:rPr lang="en-US">
                      <a:noFill/>
                    </a:rPr>
                    <a:t> </a:t>
                  </a:r>
                </a:p>
              </p:txBody>
            </p:sp>
          </mc:Fallback>
        </mc:AlternateContent>
        <p:sp>
          <p:nvSpPr>
            <p:cNvPr id="21" name="Double Bracket 20">
              <a:extLst>
                <a:ext uri="{FF2B5EF4-FFF2-40B4-BE49-F238E27FC236}">
                  <a16:creationId xmlns:a16="http://schemas.microsoft.com/office/drawing/2014/main" id="{3F273835-DD8C-F40C-B7BE-F6A7B6DC5F7C}"/>
                </a:ext>
              </a:extLst>
            </p:cNvPr>
            <p:cNvSpPr/>
            <p:nvPr/>
          </p:nvSpPr>
          <p:spPr>
            <a:xfrm>
              <a:off x="4296987" y="1101963"/>
              <a:ext cx="1074000" cy="1048227"/>
            </a:xfrm>
            <a:prstGeom prst="bracketPair">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E4AE0E89-89E5-3A6E-F79E-F822E331B4A1}"/>
              </a:ext>
            </a:extLst>
          </p:cNvPr>
          <p:cNvGrpSpPr/>
          <p:nvPr/>
        </p:nvGrpSpPr>
        <p:grpSpPr>
          <a:xfrm>
            <a:off x="5553315" y="1288984"/>
            <a:ext cx="2620257" cy="799488"/>
            <a:chOff x="5553315" y="1288984"/>
            <a:chExt cx="2620257" cy="799488"/>
          </a:xfrm>
        </p:grpSpPr>
        <p:sp>
          <p:nvSpPr>
            <p:cNvPr id="16" name="Right Arrow 15">
              <a:extLst>
                <a:ext uri="{FF2B5EF4-FFF2-40B4-BE49-F238E27FC236}">
                  <a16:creationId xmlns:a16="http://schemas.microsoft.com/office/drawing/2014/main" id="{BDBB1450-97E9-89C9-A6A4-7F7DD7F81322}"/>
                </a:ext>
              </a:extLst>
            </p:cNvPr>
            <p:cNvSpPr/>
            <p:nvPr/>
          </p:nvSpPr>
          <p:spPr>
            <a:xfrm>
              <a:off x="5553315" y="1288984"/>
              <a:ext cx="2620257" cy="421477"/>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511D55CF-98F4-FF6C-FC27-9FA9EA8ECA56}"/>
                    </a:ext>
                  </a:extLst>
                </p:cNvPr>
                <p:cNvSpPr txBox="1"/>
                <p:nvPr/>
              </p:nvSpPr>
              <p:spPr>
                <a:xfrm>
                  <a:off x="5566138" y="1664702"/>
                  <a:ext cx="2551122" cy="423770"/>
                </a:xfrm>
                <a:prstGeom prst="rect">
                  <a:avLst/>
                </a:prstGeom>
                <a:noFill/>
              </p:spPr>
              <p:txBody>
                <a:bodyPr wrap="square">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m:rPr>
                              <m:sty m:val="p"/>
                            </m:rPr>
                            <a:rPr lang="en-US" sz="2000" b="0" i="0" smtClean="0">
                              <a:latin typeface="Cambria Math" panose="02040503050406030204" pitchFamily="18" charset="0"/>
                            </a:rPr>
                            <m:t>shell</m:t>
                          </m:r>
                        </m:sub>
                      </m:sSub>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m:rPr>
                              <m:sty m:val="p"/>
                            </m:rPr>
                            <a:rPr lang="en-US" sz="2000">
                              <a:latin typeface="Cambria Math" panose="02040503050406030204" pitchFamily="18" charset="0"/>
                            </a:rPr>
                            <m:t>shell</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𝑒𝑥𝑝</m:t>
                          </m:r>
                        </m:sub>
                      </m:sSub>
                    </m:oMath>
                  </a14:m>
                  <a:endParaRPr lang="en-US" sz="2000" dirty="0"/>
                </a:p>
              </p:txBody>
            </p:sp>
          </mc:Choice>
          <mc:Fallback>
            <p:sp>
              <p:nvSpPr>
                <p:cNvPr id="41" name="TextBox 40">
                  <a:extLst>
                    <a:ext uri="{FF2B5EF4-FFF2-40B4-BE49-F238E27FC236}">
                      <a16:creationId xmlns:a16="http://schemas.microsoft.com/office/drawing/2014/main" id="{511D55CF-98F4-FF6C-FC27-9FA9EA8ECA56}"/>
                    </a:ext>
                  </a:extLst>
                </p:cNvPr>
                <p:cNvSpPr txBox="1">
                  <a:spLocks noRot="1" noChangeAspect="1" noMove="1" noResize="1" noEditPoints="1" noAdjustHandles="1" noChangeArrowheads="1" noChangeShapeType="1" noTextEdit="1"/>
                </p:cNvSpPr>
                <p:nvPr/>
              </p:nvSpPr>
              <p:spPr>
                <a:xfrm>
                  <a:off x="5566138" y="1664702"/>
                  <a:ext cx="2551122" cy="423770"/>
                </a:xfrm>
                <a:prstGeom prst="rect">
                  <a:avLst/>
                </a:prstGeom>
                <a:blipFill>
                  <a:blip r:embed="rId6"/>
                  <a:stretch>
                    <a:fillRect t="-8824" b="-17647"/>
                  </a:stretch>
                </a:blipFill>
              </p:spPr>
              <p:txBody>
                <a:bodyPr/>
                <a:lstStyle/>
                <a:p>
                  <a:r>
                    <a:rPr lang="en-US">
                      <a:noFill/>
                    </a:rPr>
                    <a:t> </a:t>
                  </a:r>
                </a:p>
              </p:txBody>
            </p:sp>
          </mc:Fallback>
        </mc:AlternateContent>
      </p:grpSp>
      <p:grpSp>
        <p:nvGrpSpPr>
          <p:cNvPr id="58" name="Group 57">
            <a:extLst>
              <a:ext uri="{FF2B5EF4-FFF2-40B4-BE49-F238E27FC236}">
                <a16:creationId xmlns:a16="http://schemas.microsoft.com/office/drawing/2014/main" id="{BAA12737-1477-84E1-E718-54B74684E3C8}"/>
              </a:ext>
            </a:extLst>
          </p:cNvPr>
          <p:cNvGrpSpPr/>
          <p:nvPr/>
        </p:nvGrpSpPr>
        <p:grpSpPr>
          <a:xfrm>
            <a:off x="4244135" y="2269335"/>
            <a:ext cx="7746249" cy="3942911"/>
            <a:chOff x="4200189" y="2377075"/>
            <a:chExt cx="7746249" cy="3942911"/>
          </a:xfrm>
        </p:grpSpPr>
        <p:grpSp>
          <p:nvGrpSpPr>
            <p:cNvPr id="47" name="Group 46">
              <a:extLst>
                <a:ext uri="{FF2B5EF4-FFF2-40B4-BE49-F238E27FC236}">
                  <a16:creationId xmlns:a16="http://schemas.microsoft.com/office/drawing/2014/main" id="{CC90A668-03DE-F676-D4DB-5844225F5FFA}"/>
                </a:ext>
              </a:extLst>
            </p:cNvPr>
            <p:cNvGrpSpPr/>
            <p:nvPr/>
          </p:nvGrpSpPr>
          <p:grpSpPr>
            <a:xfrm>
              <a:off x="4200189" y="2377075"/>
              <a:ext cx="7746249" cy="3942911"/>
              <a:chOff x="4200189" y="2377075"/>
              <a:chExt cx="7746249" cy="3942911"/>
            </a:xfrm>
          </p:grpSpPr>
          <p:grpSp>
            <p:nvGrpSpPr>
              <p:cNvPr id="10" name="Group 9">
                <a:extLst>
                  <a:ext uri="{FF2B5EF4-FFF2-40B4-BE49-F238E27FC236}">
                    <a16:creationId xmlns:a16="http://schemas.microsoft.com/office/drawing/2014/main" id="{382CBE40-4E3B-893D-37BC-9B978D7B954B}"/>
                  </a:ext>
                </a:extLst>
              </p:cNvPr>
              <p:cNvGrpSpPr>
                <a:grpSpLocks noChangeAspect="1"/>
              </p:cNvGrpSpPr>
              <p:nvPr/>
            </p:nvGrpSpPr>
            <p:grpSpPr>
              <a:xfrm>
                <a:off x="4200189" y="2377075"/>
                <a:ext cx="7746249" cy="3321657"/>
                <a:chOff x="4237440" y="2596717"/>
                <a:chExt cx="7396991" cy="3171892"/>
              </a:xfrm>
            </p:grpSpPr>
            <p:grpSp>
              <p:nvGrpSpPr>
                <p:cNvPr id="8" name="Group 7">
                  <a:extLst>
                    <a:ext uri="{FF2B5EF4-FFF2-40B4-BE49-F238E27FC236}">
                      <a16:creationId xmlns:a16="http://schemas.microsoft.com/office/drawing/2014/main" id="{63D8CAB2-629C-DFA0-6302-92AEC0D6F024}"/>
                    </a:ext>
                  </a:extLst>
                </p:cNvPr>
                <p:cNvGrpSpPr/>
                <p:nvPr/>
              </p:nvGrpSpPr>
              <p:grpSpPr>
                <a:xfrm>
                  <a:off x="4237440" y="2596717"/>
                  <a:ext cx="7396991" cy="3171892"/>
                  <a:chOff x="4237440" y="2596717"/>
                  <a:chExt cx="7396991" cy="3171892"/>
                </a:xfrm>
              </p:grpSpPr>
              <p:pic>
                <p:nvPicPr>
                  <p:cNvPr id="56" name="Picture 55" descr="A graph of a normalized flux&#10;&#10;Description automatically generated">
                    <a:extLst>
                      <a:ext uri="{FF2B5EF4-FFF2-40B4-BE49-F238E27FC236}">
                        <a16:creationId xmlns:a16="http://schemas.microsoft.com/office/drawing/2014/main" id="{250989D1-03E2-048A-CCCC-B82C23F796B0}"/>
                      </a:ext>
                    </a:extLst>
                  </p:cNvPr>
                  <p:cNvPicPr>
                    <a:picLocks noChangeAspect="1"/>
                  </p:cNvPicPr>
                  <p:nvPr/>
                </p:nvPicPr>
                <p:blipFill>
                  <a:blip r:embed="rId7"/>
                  <a:stretch>
                    <a:fillRect/>
                  </a:stretch>
                </p:blipFill>
                <p:spPr>
                  <a:xfrm>
                    <a:off x="4237440" y="2600889"/>
                    <a:ext cx="3181452" cy="3154680"/>
                  </a:xfrm>
                  <a:prstGeom prst="rect">
                    <a:avLst/>
                  </a:prstGeom>
                </p:spPr>
              </p:pic>
              <p:grpSp>
                <p:nvGrpSpPr>
                  <p:cNvPr id="6" name="Group 5">
                    <a:extLst>
                      <a:ext uri="{FF2B5EF4-FFF2-40B4-BE49-F238E27FC236}">
                        <a16:creationId xmlns:a16="http://schemas.microsoft.com/office/drawing/2014/main" id="{34A38BB8-6916-A759-75DF-EFB2B97A741C}"/>
                      </a:ext>
                    </a:extLst>
                  </p:cNvPr>
                  <p:cNvGrpSpPr/>
                  <p:nvPr/>
                </p:nvGrpSpPr>
                <p:grpSpPr>
                  <a:xfrm>
                    <a:off x="7418892" y="2596717"/>
                    <a:ext cx="4215539" cy="3171892"/>
                    <a:chOff x="7418892" y="2596717"/>
                    <a:chExt cx="4215539" cy="3171892"/>
                  </a:xfrm>
                </p:grpSpPr>
                <p:pic>
                  <p:nvPicPr>
                    <p:cNvPr id="5" name="Picture 4" descr="A graph of a building with numbers and lines&#10;&#10;Description automatically generated with medium confidence">
                      <a:extLst>
                        <a:ext uri="{FF2B5EF4-FFF2-40B4-BE49-F238E27FC236}">
                          <a16:creationId xmlns:a16="http://schemas.microsoft.com/office/drawing/2014/main" id="{AAB85ACE-9FB6-F4EA-FB51-77BACF30B1F6}"/>
                        </a:ext>
                      </a:extLst>
                    </p:cNvPr>
                    <p:cNvPicPr>
                      <a:picLocks noChangeAspect="1"/>
                    </p:cNvPicPr>
                    <p:nvPr/>
                  </p:nvPicPr>
                  <p:blipFill>
                    <a:blip r:embed="rId8"/>
                    <a:stretch>
                      <a:fillRect/>
                    </a:stretch>
                  </p:blipFill>
                  <p:spPr>
                    <a:xfrm>
                      <a:off x="7418892" y="2659649"/>
                      <a:ext cx="4215539" cy="3108960"/>
                    </a:xfrm>
                    <a:prstGeom prst="rect">
                      <a:avLst/>
                    </a:prstGeom>
                  </p:spPr>
                </p:pic>
                <p:sp>
                  <p:nvSpPr>
                    <p:cNvPr id="73" name="TextBox 72">
                      <a:extLst>
                        <a:ext uri="{FF2B5EF4-FFF2-40B4-BE49-F238E27FC236}">
                          <a16:creationId xmlns:a16="http://schemas.microsoft.com/office/drawing/2014/main" id="{7C863AF4-2448-D7A8-6D4E-E970DF3AE002}"/>
                        </a:ext>
                      </a:extLst>
                    </p:cNvPr>
                    <p:cNvSpPr txBox="1"/>
                    <p:nvPr/>
                  </p:nvSpPr>
                  <p:spPr>
                    <a:xfrm>
                      <a:off x="8035334" y="2596717"/>
                      <a:ext cx="2617470" cy="369332"/>
                    </a:xfrm>
                    <a:prstGeom prst="rect">
                      <a:avLst/>
                    </a:prstGeom>
                    <a:noFill/>
                  </p:spPr>
                  <p:txBody>
                    <a:bodyPr wrap="square" rtlCol="0">
                      <a:spAutoFit/>
                    </a:bodyPr>
                    <a:lstStyle/>
                    <a:p>
                      <a:r>
                        <a:rPr lang="en-US" dirty="0"/>
                        <a:t>Xu et al. (2022) CLASSY III</a:t>
                      </a:r>
                    </a:p>
                  </p:txBody>
                </p:sp>
              </p:grpSp>
            </p:grpSp>
            <p:sp>
              <p:nvSpPr>
                <p:cNvPr id="9" name="TextBox 8">
                  <a:extLst>
                    <a:ext uri="{FF2B5EF4-FFF2-40B4-BE49-F238E27FC236}">
                      <a16:creationId xmlns:a16="http://schemas.microsoft.com/office/drawing/2014/main" id="{FA97B98A-8D3A-1627-5C35-02E476945D95}"/>
                    </a:ext>
                  </a:extLst>
                </p:cNvPr>
                <p:cNvSpPr txBox="1"/>
                <p:nvPr/>
              </p:nvSpPr>
              <p:spPr>
                <a:xfrm>
                  <a:off x="6083482" y="2796094"/>
                  <a:ext cx="1166820" cy="369332"/>
                </a:xfrm>
                <a:prstGeom prst="rect">
                  <a:avLst/>
                </a:prstGeom>
                <a:noFill/>
              </p:spPr>
              <p:txBody>
                <a:bodyPr wrap="square" rtlCol="0">
                  <a:spAutoFit/>
                </a:bodyPr>
                <a:lstStyle/>
                <a:p>
                  <a:r>
                    <a:rPr lang="en-US" dirty="0"/>
                    <a:t>[OIII] 4959</a:t>
                  </a:r>
                </a:p>
              </p:txBody>
            </p:sp>
          </p:gr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525C35FF-1C08-8BA7-7F0A-0DAA5C63F1BF}"/>
                      </a:ext>
                    </a:extLst>
                  </p:cNvPr>
                  <p:cNvSpPr txBox="1"/>
                  <p:nvPr/>
                </p:nvSpPr>
                <p:spPr>
                  <a:xfrm>
                    <a:off x="4318188" y="5550545"/>
                    <a:ext cx="6795676" cy="769441"/>
                  </a:xfrm>
                  <a:prstGeom prst="rect">
                    <a:avLst/>
                  </a:prstGeom>
                  <a:noFill/>
                </p:spPr>
                <p:txBody>
                  <a:bodyPr wrap="square"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𝑉</m:t>
                            </m:r>
                          </m:e>
                          <m:sub>
                            <m:r>
                              <m:rPr>
                                <m:sty m:val="p"/>
                              </m:rPr>
                              <a:rPr lang="en-US" sz="2200" b="0" i="0" smtClean="0">
                                <a:latin typeface="Cambria Math" panose="02040503050406030204" pitchFamily="18" charset="0"/>
                              </a:rPr>
                              <m:t>shell</m:t>
                            </m:r>
                          </m:sub>
                        </m:sSub>
                      </m:oMath>
                    </a14:m>
                    <a:r>
                      <a:rPr lang="en-US" sz="2200" dirty="0">
                        <a:latin typeface="Century Gothic" panose="020B0502020202020204" pitchFamily="34" charset="0"/>
                      </a:rPr>
                      <a:t> consistent with </a:t>
                    </a:r>
                    <a:r>
                      <a:rPr lang="en-US" sz="2200" b="1" dirty="0">
                        <a:solidFill>
                          <a:schemeClr val="tx2">
                            <a:lumMod val="90000"/>
                            <a:lumOff val="10000"/>
                          </a:schemeClr>
                        </a:solidFill>
                        <a:latin typeface="Century Gothic" panose="020B0502020202020204" pitchFamily="34" charset="0"/>
                      </a:rPr>
                      <a:t>broad</a:t>
                    </a:r>
                    <a:r>
                      <a:rPr lang="en-US" sz="2200" dirty="0">
                        <a:latin typeface="Century Gothic" panose="020B0502020202020204" pitchFamily="34" charset="0"/>
                      </a:rPr>
                      <a:t> component in [OIII] and </a:t>
                    </a:r>
                    <a:r>
                      <a:rPr lang="en-US" sz="2200" b="1" dirty="0">
                        <a:solidFill>
                          <a:srgbClr val="FF0000"/>
                        </a:solidFill>
                        <a:latin typeface="Century Gothic" panose="020B0502020202020204" pitchFamily="34" charset="0"/>
                      </a:rPr>
                      <a:t>outflow</a:t>
                    </a:r>
                    <a:r>
                      <a:rPr lang="en-US" sz="2200" dirty="0">
                        <a:latin typeface="Century Gothic" panose="020B0502020202020204" pitchFamily="34" charset="0"/>
                      </a:rPr>
                      <a:t> component in UV absorption line </a:t>
                    </a:r>
                  </a:p>
                </p:txBody>
              </p:sp>
            </mc:Choice>
            <mc:Fallback>
              <p:sp>
                <p:nvSpPr>
                  <p:cNvPr id="46" name="TextBox 45">
                    <a:extLst>
                      <a:ext uri="{FF2B5EF4-FFF2-40B4-BE49-F238E27FC236}">
                        <a16:creationId xmlns:a16="http://schemas.microsoft.com/office/drawing/2014/main" id="{525C35FF-1C08-8BA7-7F0A-0DAA5C63F1BF}"/>
                      </a:ext>
                    </a:extLst>
                  </p:cNvPr>
                  <p:cNvSpPr txBox="1">
                    <a:spLocks noRot="1" noChangeAspect="1" noMove="1" noResize="1" noEditPoints="1" noAdjustHandles="1" noChangeArrowheads="1" noChangeShapeType="1" noTextEdit="1"/>
                  </p:cNvSpPr>
                  <p:nvPr/>
                </p:nvSpPr>
                <p:spPr>
                  <a:xfrm>
                    <a:off x="4318188" y="5550545"/>
                    <a:ext cx="6795676" cy="769441"/>
                  </a:xfrm>
                  <a:prstGeom prst="rect">
                    <a:avLst/>
                  </a:prstGeom>
                  <a:blipFill>
                    <a:blip r:embed="rId9"/>
                    <a:stretch>
                      <a:fillRect l="-1119" t="-4839" b="-14516"/>
                    </a:stretch>
                  </a:blipFill>
                </p:spPr>
                <p:txBody>
                  <a:bodyPr/>
                  <a:lstStyle/>
                  <a:p>
                    <a:r>
                      <a:rPr lang="en-US">
                        <a:noFill/>
                      </a:rPr>
                      <a:t> </a:t>
                    </a:r>
                  </a:p>
                </p:txBody>
              </p:sp>
            </mc:Fallback>
          </mc:AlternateContent>
        </p:grpSp>
        <p:sp>
          <p:nvSpPr>
            <p:cNvPr id="49" name="TextBox 48">
              <a:extLst>
                <a:ext uri="{FF2B5EF4-FFF2-40B4-BE49-F238E27FC236}">
                  <a16:creationId xmlns:a16="http://schemas.microsoft.com/office/drawing/2014/main" id="{67ED4645-6935-0030-5E7F-809264C1CF2A}"/>
                </a:ext>
              </a:extLst>
            </p:cNvPr>
            <p:cNvSpPr txBox="1"/>
            <p:nvPr/>
          </p:nvSpPr>
          <p:spPr>
            <a:xfrm>
              <a:off x="6249474" y="2902784"/>
              <a:ext cx="1061000" cy="369332"/>
            </a:xfrm>
            <a:prstGeom prst="rect">
              <a:avLst/>
            </a:prstGeom>
            <a:noFill/>
          </p:spPr>
          <p:txBody>
            <a:bodyPr wrap="square">
              <a:spAutoFit/>
            </a:bodyPr>
            <a:lstStyle/>
            <a:p>
              <a:r>
                <a:rPr lang="en-US" sz="1800" b="1" dirty="0">
                  <a:solidFill>
                    <a:schemeClr val="accent3">
                      <a:lumMod val="60000"/>
                      <a:lumOff val="40000"/>
                    </a:schemeClr>
                  </a:solidFill>
                </a:rPr>
                <a:t>narrow</a:t>
              </a:r>
              <a:endParaRPr lang="en-US" dirty="0"/>
            </a:p>
          </p:txBody>
        </p:sp>
        <p:sp>
          <p:nvSpPr>
            <p:cNvPr id="53" name="TextBox 52">
              <a:extLst>
                <a:ext uri="{FF2B5EF4-FFF2-40B4-BE49-F238E27FC236}">
                  <a16:creationId xmlns:a16="http://schemas.microsoft.com/office/drawing/2014/main" id="{0B7EF778-029A-C2C9-B10C-9E30B999CB99}"/>
                </a:ext>
              </a:extLst>
            </p:cNvPr>
            <p:cNvSpPr txBox="1"/>
            <p:nvPr/>
          </p:nvSpPr>
          <p:spPr>
            <a:xfrm>
              <a:off x="6282489" y="3175201"/>
              <a:ext cx="814033" cy="379479"/>
            </a:xfrm>
            <a:prstGeom prst="rect">
              <a:avLst/>
            </a:prstGeom>
            <a:noFill/>
          </p:spPr>
          <p:txBody>
            <a:bodyPr wrap="square">
              <a:spAutoFit/>
            </a:bodyPr>
            <a:lstStyle/>
            <a:p>
              <a:r>
                <a:rPr lang="en-US" sz="1800" b="1" dirty="0">
                  <a:solidFill>
                    <a:schemeClr val="tx2">
                      <a:lumMod val="90000"/>
                      <a:lumOff val="10000"/>
                    </a:schemeClr>
                  </a:solidFill>
                </a:rPr>
                <a:t>broad</a:t>
              </a:r>
              <a:endParaRPr lang="en-US" dirty="0"/>
            </a:p>
          </p:txBody>
        </p:sp>
        <p:sp>
          <p:nvSpPr>
            <p:cNvPr id="55" name="TextBox 54">
              <a:extLst>
                <a:ext uri="{FF2B5EF4-FFF2-40B4-BE49-F238E27FC236}">
                  <a16:creationId xmlns:a16="http://schemas.microsoft.com/office/drawing/2014/main" id="{B9ABA696-F4C6-2B5C-6E8B-C061AEF4EF1F}"/>
                </a:ext>
              </a:extLst>
            </p:cNvPr>
            <p:cNvSpPr txBox="1"/>
            <p:nvPr/>
          </p:nvSpPr>
          <p:spPr>
            <a:xfrm>
              <a:off x="6135111" y="3414477"/>
              <a:ext cx="1242520" cy="369332"/>
            </a:xfrm>
            <a:prstGeom prst="rect">
              <a:avLst/>
            </a:prstGeom>
            <a:noFill/>
          </p:spPr>
          <p:txBody>
            <a:bodyPr wrap="square">
              <a:spAutoFit/>
            </a:bodyPr>
            <a:lstStyle/>
            <a:p>
              <a:r>
                <a:rPr lang="en-US" b="1" dirty="0">
                  <a:solidFill>
                    <a:srgbClr val="00B050"/>
                  </a:solidFill>
                </a:rPr>
                <a:t>v</a:t>
              </a:r>
              <a:r>
                <a:rPr lang="en-US" sz="1800" b="1" dirty="0">
                  <a:solidFill>
                    <a:srgbClr val="00B050"/>
                  </a:solidFill>
                </a:rPr>
                <a:t>ery-broad</a:t>
              </a:r>
              <a:endParaRPr lang="en-US" dirty="0"/>
            </a:p>
          </p:txBody>
        </p:sp>
      </p:grpSp>
      <p:sp>
        <p:nvSpPr>
          <p:cNvPr id="63" name="TextBox 62">
            <a:extLst>
              <a:ext uri="{FF2B5EF4-FFF2-40B4-BE49-F238E27FC236}">
                <a16:creationId xmlns:a16="http://schemas.microsoft.com/office/drawing/2014/main" id="{2E3BDDB1-80AF-467B-8AC7-FD469A0AE715}"/>
              </a:ext>
            </a:extLst>
          </p:cNvPr>
          <p:cNvSpPr txBox="1"/>
          <p:nvPr/>
        </p:nvSpPr>
        <p:spPr>
          <a:xfrm>
            <a:off x="1048186" y="312127"/>
            <a:ext cx="2534861" cy="461665"/>
          </a:xfrm>
          <a:prstGeom prst="rect">
            <a:avLst/>
          </a:prstGeom>
          <a:noFill/>
        </p:spPr>
        <p:txBody>
          <a:bodyPr wrap="square" rtlCol="0">
            <a:spAutoFit/>
          </a:bodyPr>
          <a:lstStyle/>
          <a:p>
            <a:pPr algn="ctr"/>
            <a:r>
              <a:rPr lang="en-US" sz="2400" b="1" dirty="0"/>
              <a:t>SB Segmentation</a:t>
            </a:r>
          </a:p>
        </p:txBody>
      </p:sp>
    </p:spTree>
    <p:extLst>
      <p:ext uri="{BB962C8B-B14F-4D97-AF65-F5344CB8AC3E}">
        <p14:creationId xmlns:p14="http://schemas.microsoft.com/office/powerpoint/2010/main" val="9065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err="1"/>
              <a:t>Superbubble</a:t>
            </a:r>
            <a:r>
              <a:rPr lang="en-US" dirty="0"/>
              <a:t> Blowout</a:t>
            </a:r>
          </a:p>
        </p:txBody>
      </p:sp>
      <p:grpSp>
        <p:nvGrpSpPr>
          <p:cNvPr id="45" name="Group 44">
            <a:extLst>
              <a:ext uri="{FF2B5EF4-FFF2-40B4-BE49-F238E27FC236}">
                <a16:creationId xmlns:a16="http://schemas.microsoft.com/office/drawing/2014/main" id="{6E5A7285-4BD9-9ECC-23AC-5C813219FE4D}"/>
              </a:ext>
            </a:extLst>
          </p:cNvPr>
          <p:cNvGrpSpPr/>
          <p:nvPr/>
        </p:nvGrpSpPr>
        <p:grpSpPr>
          <a:xfrm>
            <a:off x="0" y="514496"/>
            <a:ext cx="7559362" cy="6343504"/>
            <a:chOff x="2316319" y="446550"/>
            <a:chExt cx="7559362" cy="6343504"/>
          </a:xfrm>
        </p:grpSpPr>
        <p:sp>
          <p:nvSpPr>
            <p:cNvPr id="17" name="TextBox 16">
              <a:extLst>
                <a:ext uri="{FF2B5EF4-FFF2-40B4-BE49-F238E27FC236}">
                  <a16:creationId xmlns:a16="http://schemas.microsoft.com/office/drawing/2014/main" id="{09DB8801-947C-D77E-8313-3804A14EF38C}"/>
                </a:ext>
              </a:extLst>
            </p:cNvPr>
            <p:cNvSpPr txBox="1"/>
            <p:nvPr/>
          </p:nvSpPr>
          <p:spPr>
            <a:xfrm>
              <a:off x="2403745" y="6328389"/>
              <a:ext cx="5927166" cy="461665"/>
            </a:xfrm>
            <a:prstGeom prst="rect">
              <a:avLst/>
            </a:prstGeom>
            <a:noFill/>
          </p:spPr>
          <p:txBody>
            <a:bodyPr wrap="square">
              <a:spAutoFit/>
            </a:bodyPr>
            <a:lstStyle/>
            <a:p>
              <a:pPr algn="ctr"/>
              <a:r>
                <a:rPr lang="en-US" sz="2400" b="1" dirty="0"/>
                <a:t>Martin, Peng, and Li (submitted to </a:t>
              </a:r>
              <a:r>
                <a:rPr lang="en-US" sz="2400" b="1" dirty="0" err="1"/>
                <a:t>ApJ</a:t>
              </a:r>
              <a:r>
                <a:rPr lang="en-US" sz="2400" b="1" dirty="0"/>
                <a:t>)</a:t>
              </a:r>
            </a:p>
          </p:txBody>
        </p:sp>
        <p:pic>
          <p:nvPicPr>
            <p:cNvPr id="13" name="Picture 12" descr="A close-up of a map&#10;&#10;Description automatically generated">
              <a:extLst>
                <a:ext uri="{FF2B5EF4-FFF2-40B4-BE49-F238E27FC236}">
                  <a16:creationId xmlns:a16="http://schemas.microsoft.com/office/drawing/2014/main" id="{3F2F9FC5-670A-131D-01A7-BE864DBFAF70}"/>
                </a:ext>
              </a:extLst>
            </p:cNvPr>
            <p:cNvPicPr>
              <a:picLocks noChangeAspect="1"/>
            </p:cNvPicPr>
            <p:nvPr/>
          </p:nvPicPr>
          <p:blipFill>
            <a:blip r:embed="rId2"/>
            <a:stretch>
              <a:fillRect/>
            </a:stretch>
          </p:blipFill>
          <p:spPr>
            <a:xfrm>
              <a:off x="2316319" y="446550"/>
              <a:ext cx="7559362" cy="2982449"/>
            </a:xfrm>
            <a:prstGeom prst="rect">
              <a:avLst/>
            </a:prstGeom>
          </p:spPr>
        </p:pic>
      </p:grpSp>
      <p:grpSp>
        <p:nvGrpSpPr>
          <p:cNvPr id="27" name="Group 26">
            <a:extLst>
              <a:ext uri="{FF2B5EF4-FFF2-40B4-BE49-F238E27FC236}">
                <a16:creationId xmlns:a16="http://schemas.microsoft.com/office/drawing/2014/main" id="{194D423A-5E01-8049-B540-9B0D097C5113}"/>
              </a:ext>
            </a:extLst>
          </p:cNvPr>
          <p:cNvGrpSpPr/>
          <p:nvPr/>
        </p:nvGrpSpPr>
        <p:grpSpPr>
          <a:xfrm>
            <a:off x="2052472" y="840413"/>
            <a:ext cx="1036947" cy="2371533"/>
            <a:chOff x="4334301" y="723823"/>
            <a:chExt cx="1036947" cy="2371533"/>
          </a:xfrm>
        </p:grpSpPr>
        <p:cxnSp>
          <p:nvCxnSpPr>
            <p:cNvPr id="7" name="Straight Arrow Connector 6">
              <a:extLst>
                <a:ext uri="{FF2B5EF4-FFF2-40B4-BE49-F238E27FC236}">
                  <a16:creationId xmlns:a16="http://schemas.microsoft.com/office/drawing/2014/main" id="{3A239E55-5683-B9ED-1787-77468F0CC9E2}"/>
                </a:ext>
              </a:extLst>
            </p:cNvPr>
            <p:cNvCxnSpPr>
              <a:cxnSpLocks/>
            </p:cNvCxnSpPr>
            <p:nvPr/>
          </p:nvCxnSpPr>
          <p:spPr>
            <a:xfrm flipH="1">
              <a:off x="4392729" y="1038856"/>
              <a:ext cx="293571" cy="266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95E459E-4679-C865-2A4B-13D701CDB769}"/>
                </a:ext>
              </a:extLst>
            </p:cNvPr>
            <p:cNvCxnSpPr>
              <a:cxnSpLocks/>
            </p:cNvCxnSpPr>
            <p:nvPr/>
          </p:nvCxnSpPr>
          <p:spPr>
            <a:xfrm flipH="1" flipV="1">
              <a:off x="4419600" y="2209800"/>
              <a:ext cx="390525" cy="5519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61EAE7B-73AA-7D55-8203-E0EA14AEEB27}"/>
                </a:ext>
              </a:extLst>
            </p:cNvPr>
            <p:cNvSpPr txBox="1"/>
            <p:nvPr/>
          </p:nvSpPr>
          <p:spPr>
            <a:xfrm>
              <a:off x="4419600" y="723823"/>
              <a:ext cx="951648" cy="338554"/>
            </a:xfrm>
            <a:prstGeom prst="rect">
              <a:avLst/>
            </a:prstGeom>
            <a:noFill/>
          </p:spPr>
          <p:txBody>
            <a:bodyPr wrap="square" rtlCol="0">
              <a:spAutoFit/>
            </a:bodyPr>
            <a:lstStyle/>
            <a:p>
              <a:r>
                <a:rPr lang="en-US" sz="1600" dirty="0"/>
                <a:t>NW Shell</a:t>
              </a:r>
            </a:p>
          </p:txBody>
        </p:sp>
        <p:sp>
          <p:nvSpPr>
            <p:cNvPr id="26" name="TextBox 25">
              <a:extLst>
                <a:ext uri="{FF2B5EF4-FFF2-40B4-BE49-F238E27FC236}">
                  <a16:creationId xmlns:a16="http://schemas.microsoft.com/office/drawing/2014/main" id="{D87E8003-0C82-3F46-2188-F0F5C9885D4A}"/>
                </a:ext>
              </a:extLst>
            </p:cNvPr>
            <p:cNvSpPr txBox="1"/>
            <p:nvPr/>
          </p:nvSpPr>
          <p:spPr>
            <a:xfrm>
              <a:off x="4334301" y="2756802"/>
              <a:ext cx="951648" cy="338554"/>
            </a:xfrm>
            <a:prstGeom prst="rect">
              <a:avLst/>
            </a:prstGeom>
            <a:noFill/>
          </p:spPr>
          <p:txBody>
            <a:bodyPr wrap="square" rtlCol="0">
              <a:spAutoFit/>
            </a:bodyPr>
            <a:lstStyle/>
            <a:p>
              <a:r>
                <a:rPr lang="en-US" sz="1600" dirty="0"/>
                <a:t>SW Shell</a:t>
              </a:r>
            </a:p>
          </p:txBody>
        </p:sp>
      </p:grpSp>
      <p:grpSp>
        <p:nvGrpSpPr>
          <p:cNvPr id="37" name="Group 36">
            <a:extLst>
              <a:ext uri="{FF2B5EF4-FFF2-40B4-BE49-F238E27FC236}">
                <a16:creationId xmlns:a16="http://schemas.microsoft.com/office/drawing/2014/main" id="{7DB1F45B-E71A-DBCA-FA82-5346B0E562A3}"/>
              </a:ext>
            </a:extLst>
          </p:cNvPr>
          <p:cNvGrpSpPr/>
          <p:nvPr/>
        </p:nvGrpSpPr>
        <p:grpSpPr>
          <a:xfrm>
            <a:off x="54419" y="2209800"/>
            <a:ext cx="4338310" cy="4276240"/>
            <a:chOff x="1735388" y="2067408"/>
            <a:chExt cx="4338310" cy="4276240"/>
          </a:xfrm>
        </p:grpSpPr>
        <p:pic>
          <p:nvPicPr>
            <p:cNvPr id="31" name="Picture 30" descr="A graph of a normalized flux&#10;&#10;Description automatically generated">
              <a:extLst>
                <a:ext uri="{FF2B5EF4-FFF2-40B4-BE49-F238E27FC236}">
                  <a16:creationId xmlns:a16="http://schemas.microsoft.com/office/drawing/2014/main" id="{CC6FFF0B-BF5E-57D2-D7FB-56F880009124}"/>
                </a:ext>
              </a:extLst>
            </p:cNvPr>
            <p:cNvPicPr>
              <a:picLocks noChangeAspect="1"/>
            </p:cNvPicPr>
            <p:nvPr/>
          </p:nvPicPr>
          <p:blipFill>
            <a:blip r:embed="rId3"/>
            <a:stretch>
              <a:fillRect/>
            </a:stretch>
          </p:blipFill>
          <p:spPr>
            <a:xfrm>
              <a:off x="1735388" y="3417568"/>
              <a:ext cx="2950912" cy="2926080"/>
            </a:xfrm>
            <a:prstGeom prst="rect">
              <a:avLst/>
            </a:prstGeom>
          </p:spPr>
        </p:pic>
        <p:cxnSp>
          <p:nvCxnSpPr>
            <p:cNvPr id="33" name="Straight Arrow Connector 32">
              <a:extLst>
                <a:ext uri="{FF2B5EF4-FFF2-40B4-BE49-F238E27FC236}">
                  <a16:creationId xmlns:a16="http://schemas.microsoft.com/office/drawing/2014/main" id="{76987443-4B3A-D95A-64CC-356F43F903B6}"/>
                </a:ext>
              </a:extLst>
            </p:cNvPr>
            <p:cNvCxnSpPr>
              <a:cxnSpLocks/>
            </p:cNvCxnSpPr>
            <p:nvPr/>
          </p:nvCxnSpPr>
          <p:spPr>
            <a:xfrm flipH="1">
              <a:off x="3971925" y="2067408"/>
              <a:ext cx="2101773" cy="158066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42FC88D-A6D8-4435-BE04-A4310041EFAA}"/>
              </a:ext>
            </a:extLst>
          </p:cNvPr>
          <p:cNvGrpSpPr/>
          <p:nvPr/>
        </p:nvGrpSpPr>
        <p:grpSpPr>
          <a:xfrm>
            <a:off x="3181488" y="2091162"/>
            <a:ext cx="3020405" cy="4445462"/>
            <a:chOff x="4810125" y="1916885"/>
            <a:chExt cx="3020405" cy="4445462"/>
          </a:xfrm>
        </p:grpSpPr>
        <p:grpSp>
          <p:nvGrpSpPr>
            <p:cNvPr id="42" name="Group 41">
              <a:extLst>
                <a:ext uri="{FF2B5EF4-FFF2-40B4-BE49-F238E27FC236}">
                  <a16:creationId xmlns:a16="http://schemas.microsoft.com/office/drawing/2014/main" id="{536D4E26-0024-112D-B6A0-04331A2C0754}"/>
                </a:ext>
              </a:extLst>
            </p:cNvPr>
            <p:cNvGrpSpPr/>
            <p:nvPr/>
          </p:nvGrpSpPr>
          <p:grpSpPr>
            <a:xfrm>
              <a:off x="4810125" y="1916885"/>
              <a:ext cx="3020405" cy="4445462"/>
              <a:chOff x="4810125" y="1916885"/>
              <a:chExt cx="3020405" cy="4445462"/>
            </a:xfrm>
          </p:grpSpPr>
          <p:pic>
            <p:nvPicPr>
              <p:cNvPr id="29" name="Picture 28">
                <a:extLst>
                  <a:ext uri="{FF2B5EF4-FFF2-40B4-BE49-F238E27FC236}">
                    <a16:creationId xmlns:a16="http://schemas.microsoft.com/office/drawing/2014/main" id="{4C0D1331-75BA-C052-676C-932AC4191F4B}"/>
                  </a:ext>
                </a:extLst>
              </p:cNvPr>
              <p:cNvPicPr>
                <a:picLocks noChangeAspect="1"/>
              </p:cNvPicPr>
              <p:nvPr/>
            </p:nvPicPr>
            <p:blipFill>
              <a:blip r:embed="rId4"/>
              <a:stretch>
                <a:fillRect/>
              </a:stretch>
            </p:blipFill>
            <p:spPr>
              <a:xfrm>
                <a:off x="4810125" y="3390547"/>
                <a:ext cx="3020405" cy="2971800"/>
              </a:xfrm>
              <a:prstGeom prst="rect">
                <a:avLst/>
              </a:prstGeom>
            </p:spPr>
          </p:pic>
          <p:cxnSp>
            <p:nvCxnSpPr>
              <p:cNvPr id="39" name="Straight Arrow Connector 38">
                <a:extLst>
                  <a:ext uri="{FF2B5EF4-FFF2-40B4-BE49-F238E27FC236}">
                    <a16:creationId xmlns:a16="http://schemas.microsoft.com/office/drawing/2014/main" id="{36A09727-8CFC-7010-FEDB-347485529455}"/>
                  </a:ext>
                </a:extLst>
              </p:cNvPr>
              <p:cNvCxnSpPr>
                <a:cxnSpLocks/>
              </p:cNvCxnSpPr>
              <p:nvPr/>
            </p:nvCxnSpPr>
            <p:spPr>
              <a:xfrm flipH="1">
                <a:off x="6754354" y="1916885"/>
                <a:ext cx="407736" cy="15883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25297A94-D239-F8D1-0074-5735B0B095D6}"/>
                </a:ext>
              </a:extLst>
            </p:cNvPr>
            <p:cNvSpPr txBox="1"/>
            <p:nvPr/>
          </p:nvSpPr>
          <p:spPr>
            <a:xfrm>
              <a:off x="5224036" y="3470282"/>
              <a:ext cx="1743927" cy="923330"/>
            </a:xfrm>
            <a:prstGeom prst="rect">
              <a:avLst/>
            </a:prstGeom>
            <a:noFill/>
          </p:spPr>
          <p:txBody>
            <a:bodyPr wrap="square" rtlCol="0">
              <a:spAutoFit/>
            </a:bodyPr>
            <a:lstStyle/>
            <a:p>
              <a:r>
                <a:rPr lang="en-US" dirty="0"/>
                <a:t>Filament </a:t>
              </a:r>
            </a:p>
            <a:p>
              <a:r>
                <a:rPr lang="en-US" dirty="0"/>
                <a:t>Interior</a:t>
              </a:r>
            </a:p>
            <a:p>
              <a:r>
                <a:rPr lang="en-US" dirty="0"/>
                <a:t>(Blowout) </a:t>
              </a:r>
            </a:p>
          </p:txBody>
        </p:sp>
      </p:grpSp>
      <p:sp>
        <p:nvSpPr>
          <p:cNvPr id="49" name="TextBox 48">
            <a:extLst>
              <a:ext uri="{FF2B5EF4-FFF2-40B4-BE49-F238E27FC236}">
                <a16:creationId xmlns:a16="http://schemas.microsoft.com/office/drawing/2014/main" id="{5CFAFF7D-77A3-DA77-4879-43CAD6859E8C}"/>
              </a:ext>
            </a:extLst>
          </p:cNvPr>
          <p:cNvSpPr txBox="1"/>
          <p:nvPr/>
        </p:nvSpPr>
        <p:spPr>
          <a:xfrm>
            <a:off x="7586233" y="1420756"/>
            <a:ext cx="6097772" cy="830997"/>
          </a:xfrm>
          <a:prstGeom prst="rect">
            <a:avLst/>
          </a:prstGeom>
          <a:noFill/>
        </p:spPr>
        <p:txBody>
          <a:bodyPr wrap="square">
            <a:spAutoFit/>
          </a:bodyPr>
          <a:lstStyle/>
          <a:p>
            <a:pPr marL="342900" indent="-342900">
              <a:buFont typeface="Wingdings" pitchFamily="2" charset="2"/>
              <a:buChar char="q"/>
            </a:pPr>
            <a:r>
              <a:rPr lang="en-US" sz="2400" b="1" dirty="0">
                <a:solidFill>
                  <a:schemeClr val="tx2">
                    <a:lumMod val="90000"/>
                    <a:lumOff val="10000"/>
                  </a:schemeClr>
                </a:solidFill>
              </a:rPr>
              <a:t>FWHM (broad) ~ 210 km s</a:t>
            </a:r>
            <a:r>
              <a:rPr lang="en-US" sz="2400" b="1" baseline="30000" dirty="0">
                <a:solidFill>
                  <a:schemeClr val="tx2">
                    <a:lumMod val="90000"/>
                    <a:lumOff val="10000"/>
                  </a:schemeClr>
                </a:solidFill>
              </a:rPr>
              <a:t>-1</a:t>
            </a:r>
            <a:r>
              <a:rPr lang="en-US" sz="2400" b="1" dirty="0">
                <a:solidFill>
                  <a:schemeClr val="tx2">
                    <a:lumMod val="90000"/>
                    <a:lumOff val="10000"/>
                  </a:schemeClr>
                </a:solidFill>
              </a:rPr>
              <a:t> </a:t>
            </a:r>
          </a:p>
          <a:p>
            <a:r>
              <a:rPr lang="en-US" sz="2400" b="1" dirty="0">
                <a:solidFill>
                  <a:schemeClr val="tx2">
                    <a:lumMod val="90000"/>
                    <a:lumOff val="10000"/>
                  </a:schemeClr>
                </a:solidFill>
              </a:rPr>
              <a:t>     (</a:t>
            </a:r>
            <a:r>
              <a:rPr lang="en-US" sz="2400" b="1" dirty="0" err="1">
                <a:solidFill>
                  <a:schemeClr val="tx2">
                    <a:lumMod val="90000"/>
                    <a:lumOff val="10000"/>
                  </a:schemeClr>
                </a:solidFill>
              </a:rPr>
              <a:t>Supershell</a:t>
            </a:r>
            <a:r>
              <a:rPr lang="en-US" sz="2400" b="1" dirty="0">
                <a:solidFill>
                  <a:schemeClr val="tx2">
                    <a:lumMod val="90000"/>
                    <a:lumOff val="10000"/>
                  </a:schemeClr>
                </a:solidFill>
              </a:rPr>
              <a:t>)</a:t>
            </a:r>
          </a:p>
        </p:txBody>
      </p:sp>
      <p:sp>
        <p:nvSpPr>
          <p:cNvPr id="51" name="TextBox 50">
            <a:extLst>
              <a:ext uri="{FF2B5EF4-FFF2-40B4-BE49-F238E27FC236}">
                <a16:creationId xmlns:a16="http://schemas.microsoft.com/office/drawing/2014/main" id="{924C047B-71FA-CF7F-ACC9-58E2FD37F5EF}"/>
              </a:ext>
            </a:extLst>
          </p:cNvPr>
          <p:cNvSpPr txBox="1"/>
          <p:nvPr/>
        </p:nvSpPr>
        <p:spPr>
          <a:xfrm>
            <a:off x="7586233" y="2320953"/>
            <a:ext cx="6539022" cy="1200329"/>
          </a:xfrm>
          <a:prstGeom prst="rect">
            <a:avLst/>
          </a:prstGeom>
          <a:noFill/>
        </p:spPr>
        <p:txBody>
          <a:bodyPr wrap="square">
            <a:spAutoFit/>
          </a:bodyPr>
          <a:lstStyle/>
          <a:p>
            <a:pPr marL="342900" indent="-342900">
              <a:buFont typeface="Wingdings" pitchFamily="2" charset="2"/>
              <a:buChar char="q"/>
            </a:pPr>
            <a:r>
              <a:rPr lang="en-US" sz="2400" b="1" dirty="0">
                <a:solidFill>
                  <a:srgbClr val="00B050"/>
                </a:solidFill>
              </a:rPr>
              <a:t>FWHM (very broad) ~ 700 km s</a:t>
            </a:r>
            <a:r>
              <a:rPr lang="en-US" sz="2400" b="1" baseline="30000" dirty="0">
                <a:solidFill>
                  <a:srgbClr val="00B050"/>
                </a:solidFill>
              </a:rPr>
              <a:t>-1</a:t>
            </a:r>
            <a:r>
              <a:rPr lang="en-US" sz="2400" b="1" dirty="0">
                <a:solidFill>
                  <a:srgbClr val="00B050"/>
                </a:solidFill>
              </a:rPr>
              <a:t> </a:t>
            </a:r>
          </a:p>
          <a:p>
            <a:r>
              <a:rPr lang="en-US" sz="2400" b="1" dirty="0">
                <a:solidFill>
                  <a:srgbClr val="00B050"/>
                </a:solidFill>
              </a:rPr>
              <a:t>     (Direct Radiative Cooling of </a:t>
            </a:r>
          </a:p>
          <a:p>
            <a:r>
              <a:rPr lang="en-US" sz="2400" b="1" dirty="0">
                <a:solidFill>
                  <a:srgbClr val="00B050"/>
                </a:solidFill>
              </a:rPr>
              <a:t>       Hot wind?)</a:t>
            </a:r>
          </a:p>
        </p:txBody>
      </p:sp>
      <p:sp>
        <p:nvSpPr>
          <p:cNvPr id="53" name="TextBox 52">
            <a:extLst>
              <a:ext uri="{FF2B5EF4-FFF2-40B4-BE49-F238E27FC236}">
                <a16:creationId xmlns:a16="http://schemas.microsoft.com/office/drawing/2014/main" id="{23A4EA98-5AAD-B6FE-C6A8-A62FDDB53832}"/>
              </a:ext>
            </a:extLst>
          </p:cNvPr>
          <p:cNvSpPr txBox="1"/>
          <p:nvPr/>
        </p:nvSpPr>
        <p:spPr>
          <a:xfrm>
            <a:off x="7586233" y="520559"/>
            <a:ext cx="6762306" cy="830997"/>
          </a:xfrm>
          <a:prstGeom prst="rect">
            <a:avLst/>
          </a:prstGeom>
          <a:noFill/>
        </p:spPr>
        <p:txBody>
          <a:bodyPr wrap="square">
            <a:spAutoFit/>
          </a:bodyPr>
          <a:lstStyle/>
          <a:p>
            <a:pPr marL="342900" indent="-342900">
              <a:buFont typeface="Wingdings" pitchFamily="2" charset="2"/>
              <a:buChar char="q"/>
            </a:pPr>
            <a:r>
              <a:rPr lang="en-US" sz="2400" b="1" dirty="0">
                <a:solidFill>
                  <a:schemeClr val="accent3">
                    <a:lumMod val="60000"/>
                    <a:lumOff val="40000"/>
                  </a:schemeClr>
                </a:solidFill>
              </a:rPr>
              <a:t>FWHM (narrow) ~ 95 km s</a:t>
            </a:r>
            <a:r>
              <a:rPr lang="en-US" sz="2400" b="1" baseline="30000" dirty="0">
                <a:solidFill>
                  <a:schemeClr val="accent3">
                    <a:lumMod val="60000"/>
                    <a:lumOff val="40000"/>
                  </a:schemeClr>
                </a:solidFill>
              </a:rPr>
              <a:t>-1</a:t>
            </a:r>
            <a:r>
              <a:rPr lang="en-US" sz="2400" b="1" dirty="0">
                <a:solidFill>
                  <a:schemeClr val="accent3">
                    <a:lumMod val="60000"/>
                    <a:lumOff val="40000"/>
                  </a:schemeClr>
                </a:solidFill>
              </a:rPr>
              <a:t> </a:t>
            </a:r>
          </a:p>
          <a:p>
            <a:r>
              <a:rPr lang="en-US" sz="2400" b="1" dirty="0">
                <a:solidFill>
                  <a:schemeClr val="accent3">
                    <a:lumMod val="60000"/>
                    <a:lumOff val="40000"/>
                  </a:schemeClr>
                </a:solidFill>
              </a:rPr>
              <a:t>     (ISM gas)</a:t>
            </a:r>
          </a:p>
        </p:txBody>
      </p:sp>
      <p:grpSp>
        <p:nvGrpSpPr>
          <p:cNvPr id="5" name="Group 4">
            <a:extLst>
              <a:ext uri="{FF2B5EF4-FFF2-40B4-BE49-F238E27FC236}">
                <a16:creationId xmlns:a16="http://schemas.microsoft.com/office/drawing/2014/main" id="{88BDD46F-49A7-EEDC-1FDD-CA6F834D3841}"/>
              </a:ext>
            </a:extLst>
          </p:cNvPr>
          <p:cNvGrpSpPr/>
          <p:nvPr/>
        </p:nvGrpSpPr>
        <p:grpSpPr>
          <a:xfrm>
            <a:off x="6201893" y="3559960"/>
            <a:ext cx="5897192" cy="1964853"/>
            <a:chOff x="6201893" y="3559960"/>
            <a:chExt cx="5897192" cy="1964853"/>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B9005D8-3713-E38A-71AE-434EDB9690D6}"/>
                    </a:ext>
                  </a:extLst>
                </p:cNvPr>
                <p:cNvSpPr txBox="1"/>
                <p:nvPr/>
              </p:nvSpPr>
              <p:spPr>
                <a:xfrm>
                  <a:off x="6201893" y="3559960"/>
                  <a:ext cx="5897192" cy="1497205"/>
                </a:xfrm>
                <a:prstGeom prst="rect">
                  <a:avLst/>
                </a:prstGeom>
                <a:noFill/>
              </p:spPr>
              <p:txBody>
                <a:bodyPr wrap="none" lIns="0" tIns="0" rIns="0" bIns="0" rtlCol="0">
                  <a:spAutoFit/>
                </a:bodyPr>
                <a:lstStyle/>
                <a:p>
                  <a:pPr/>
                  <a14:m>
                    <m:oMath xmlns:m="http://schemas.openxmlformats.org/officeDocument/2006/math">
                      <m:acc>
                        <m:accPr>
                          <m:chr m:val="̇"/>
                          <m:ctrlPr>
                            <a:rPr lang="en-US" sz="2400" i="1" smtClean="0">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h𝑜𝑡</m:t>
                              </m:r>
                            </m:sub>
                          </m:sSub>
                        </m:e>
                      </m:acc>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𝛼</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𝐿</m:t>
                          </m:r>
                        </m:e>
                        <m:sub>
                          <m:r>
                            <a:rPr lang="en-US" sz="2400" b="0" i="1" smtClean="0">
                              <a:latin typeface="Cambria Math" panose="02040503050406030204" pitchFamily="18" charset="0"/>
                              <a:ea typeface="Cambria Math" panose="02040503050406030204" pitchFamily="18" charset="0"/>
                            </a:rPr>
                            <m:t>𝑆𝑁</m:t>
                          </m:r>
                        </m:sub>
                      </m:sSub>
                    </m:oMath>
                  </a14:m>
                  <a:r>
                    <a:rPr lang="en-US" sz="2400" b="0" dirty="0">
                      <a:latin typeface="Cambria Math" panose="02040503050406030204" pitchFamily="18" charset="0"/>
                      <a:ea typeface="Cambria Math" panose="02040503050406030204" pitchFamily="18" charset="0"/>
                    </a:rPr>
                    <a:t>(</a:t>
                  </a:r>
                  <a14:m>
                    <m:oMath xmlns:m="http://schemas.openxmlformats.org/officeDocument/2006/math">
                      <m:r>
                        <a:rPr lang="en-US" sz="2400" i="1">
                          <a:latin typeface="Cambria Math" panose="02040503050406030204" pitchFamily="18" charset="0"/>
                          <a:ea typeface="Cambria Math" panose="02040503050406030204" pitchFamily="18" charset="0"/>
                        </a:rPr>
                        <m:t>𝛼</m:t>
                      </m:r>
                    </m:oMath>
                  </a14:m>
                  <a:r>
                    <a:rPr lang="en-US" sz="2400" b="0" dirty="0">
                      <a:latin typeface="Cambria Math" panose="02040503050406030204" pitchFamily="18" charset="0"/>
                      <a:ea typeface="Cambria Math" panose="02040503050406030204" pitchFamily="18" charset="0"/>
                    </a:rPr>
                    <a:t> of order unity)</a:t>
                  </a:r>
                </a:p>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𝐿</m:t>
                        </m:r>
                        <m:d>
                          <m:dPr>
                            <m:ctrlPr>
                              <a:rPr lang="en-US" sz="2400" b="0" i="1" smtClean="0">
                                <a:latin typeface="Cambria Math" panose="02040503050406030204" pitchFamily="18" charset="0"/>
                                <a:ea typeface="Cambria Math" panose="02040503050406030204" pitchFamily="18" charset="0"/>
                              </a:rPr>
                            </m:ctrlPr>
                          </m:dPr>
                          <m:e>
                            <m:d>
                              <m:dPr>
                                <m:begChr m:val="["/>
                                <m:endChr m:val="]"/>
                                <m:ctrlPr>
                                  <a:rPr lang="en-US" sz="2400" b="0" i="1" smtClean="0">
                                    <a:latin typeface="Cambria Math" panose="02040503050406030204" pitchFamily="18" charset="0"/>
                                    <a:ea typeface="Cambria Math" panose="02040503050406030204" pitchFamily="18" charset="0"/>
                                  </a:rPr>
                                </m:ctrlPr>
                              </m:dPr>
                              <m:e>
                                <m:r>
                                  <m:rPr>
                                    <m:sty m:val="p"/>
                                  </m:rPr>
                                  <a:rPr lang="en-US" sz="2400" b="0" i="0" smtClean="0">
                                    <a:latin typeface="Cambria Math" panose="02040503050406030204" pitchFamily="18" charset="0"/>
                                    <a:ea typeface="Cambria Math" panose="02040503050406030204" pitchFamily="18" charset="0"/>
                                  </a:rPr>
                                  <m:t>O</m:t>
                                </m:r>
                                <m:r>
                                  <a:rPr lang="en-US" sz="2400" b="0" i="0"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III</m:t>
                                </m:r>
                              </m:e>
                            </m:d>
                            <m:r>
                              <a:rPr lang="en-US" sz="2400" b="0" i="1" smtClean="0">
                                <a:latin typeface="Cambria Math" panose="02040503050406030204" pitchFamily="18" charset="0"/>
                                <a:ea typeface="Cambria Math" panose="02040503050406030204" pitchFamily="18" charset="0"/>
                              </a:rPr>
                              <m:t>4959,5007</m:t>
                            </m:r>
                          </m:e>
                        </m:d>
                        <m:r>
                          <a:rPr lang="en-US" sz="2400" b="0" i="1" smtClean="0">
                            <a:latin typeface="Cambria Math" panose="02040503050406030204" pitchFamily="18" charset="0"/>
                            <a:ea typeface="Cambria Math" panose="02040503050406030204" pitchFamily="18" charset="0"/>
                          </a:rPr>
                          <m:t>≈0.04</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𝐿</m:t>
                            </m:r>
                          </m:e>
                          <m:sub>
                            <m:r>
                              <a:rPr lang="en-US" sz="2400" i="1">
                                <a:latin typeface="Cambria Math" panose="02040503050406030204" pitchFamily="18" charset="0"/>
                                <a:ea typeface="Cambria Math" panose="02040503050406030204" pitchFamily="18" charset="0"/>
                              </a:rPr>
                              <m:t>𝑆𝑁</m:t>
                            </m:r>
                          </m:sub>
                        </m:sSub>
                      </m:oMath>
                    </m:oMathPara>
                  </a14:m>
                  <a:endParaRPr lang="en-US" sz="2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 </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𝑐𝑜𝑜𝑙</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4</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5</m:t>
                            </m:r>
                          </m:sup>
                        </m:sSup>
                        <m:r>
                          <a:rPr lang="en-US" sz="2400" b="0" i="1" smtClean="0">
                            <a:latin typeface="Cambria Math" panose="02040503050406030204" pitchFamily="18" charset="0"/>
                          </a:rPr>
                          <m:t>𝐾</m:t>
                        </m:r>
                        <m:r>
                          <a:rPr lang="en-US" sz="2400" b="0" i="1" smtClean="0">
                            <a:latin typeface="Cambria Math" panose="02040503050406030204" pitchFamily="18" charset="0"/>
                          </a:rPr>
                          <m:t>)≈0.0</m:t>
                        </m:r>
                        <m:r>
                          <a:rPr lang="en-US" sz="2400" b="0" i="1" smtClean="0">
                            <a:latin typeface="Cambria Math" panose="02040503050406030204" pitchFamily="18" charset="0"/>
                            <a:ea typeface="Cambria Math" panose="02040503050406030204" pitchFamily="18" charset="0"/>
                          </a:rPr>
                          <m:t>2</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𝐿</m:t>
                            </m:r>
                          </m:e>
                          <m:sub>
                            <m:r>
                              <a:rPr lang="en-US" sz="2400" i="1">
                                <a:latin typeface="Cambria Math" panose="02040503050406030204" pitchFamily="18" charset="0"/>
                                <a:ea typeface="Cambria Math" panose="02040503050406030204" pitchFamily="18" charset="0"/>
                              </a:rPr>
                              <m:t>𝑆𝑁</m:t>
                            </m:r>
                          </m:sub>
                        </m:sSub>
                      </m:oMath>
                    </m:oMathPara>
                  </a14:m>
                  <a:endParaRPr lang="en-US" sz="2400" dirty="0"/>
                </a:p>
                <a:p>
                  <a:pP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𝐿</m:t>
                          </m:r>
                        </m:e>
                        <m:sub>
                          <m:r>
                            <a:rPr lang="en-US" sz="2400" i="1">
                              <a:latin typeface="Cambria Math" panose="02040503050406030204" pitchFamily="18" charset="0"/>
                            </a:rPr>
                            <m:t>𝑐𝑜𝑜𝑙</m:t>
                          </m:r>
                        </m:sub>
                      </m:sSub>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10</m:t>
                          </m:r>
                        </m:e>
                        <m:sup>
                          <m:r>
                            <a:rPr lang="en-US" sz="2400" i="1">
                              <a:latin typeface="Cambria Math" panose="02040503050406030204" pitchFamily="18" charset="0"/>
                            </a:rPr>
                            <m:t>4</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10</m:t>
                          </m:r>
                        </m:e>
                        <m:sup>
                          <m:r>
                            <a:rPr lang="en-US" sz="2400" i="1">
                              <a:latin typeface="Cambria Math" panose="02040503050406030204" pitchFamily="18" charset="0"/>
                            </a:rPr>
                            <m:t>5</m:t>
                          </m:r>
                        </m:sup>
                      </m:sSup>
                      <m:r>
                        <a:rPr lang="en-US" sz="2400" i="1">
                          <a:latin typeface="Cambria Math" panose="02040503050406030204" pitchFamily="18" charset="0"/>
                        </a:rPr>
                        <m:t>𝐾</m:t>
                      </m:r>
                      <m:r>
                        <a:rPr lang="en-US" sz="2400" i="1">
                          <a:latin typeface="Cambria Math" panose="02040503050406030204" pitchFamily="18" charset="0"/>
                        </a:rPr>
                        <m:t>)≲</m:t>
                      </m:r>
                    </m:oMath>
                  </a14:m>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𝐿</m:t>
                      </m:r>
                      <m:d>
                        <m:dPr>
                          <m:ctrlPr>
                            <a:rPr lang="en-US" sz="2400" i="1">
                              <a:latin typeface="Cambria Math" panose="02040503050406030204" pitchFamily="18" charset="0"/>
                              <a:ea typeface="Cambria Math" panose="02040503050406030204" pitchFamily="18" charset="0"/>
                            </a:rPr>
                          </m:ctrlPr>
                        </m:dPr>
                        <m:e>
                          <m:d>
                            <m:dPr>
                              <m:begChr m:val="["/>
                              <m:endChr m:val="]"/>
                              <m:ctrlPr>
                                <a:rPr lang="en-US" sz="2400" i="1">
                                  <a:latin typeface="Cambria Math" panose="02040503050406030204" pitchFamily="18" charset="0"/>
                                  <a:ea typeface="Cambria Math" panose="02040503050406030204" pitchFamily="18" charset="0"/>
                                </a:rPr>
                              </m:ctrlPr>
                            </m:dPr>
                            <m:e>
                              <m:r>
                                <m:rPr>
                                  <m:sty m:val="p"/>
                                </m:rPr>
                                <a:rPr lang="en-US" sz="2400">
                                  <a:latin typeface="Cambria Math" panose="02040503050406030204" pitchFamily="18" charset="0"/>
                                  <a:ea typeface="Cambria Math" panose="02040503050406030204" pitchFamily="18" charset="0"/>
                                </a:rPr>
                                <m:t>O</m:t>
                              </m:r>
                              <m:r>
                                <a:rPr lang="en-US" sz="2400">
                                  <a:latin typeface="Cambria Math" panose="02040503050406030204" pitchFamily="18" charset="0"/>
                                  <a:ea typeface="Cambria Math" panose="02040503050406030204" pitchFamily="18" charset="0"/>
                                </a:rPr>
                                <m:t> </m:t>
                              </m:r>
                              <m:r>
                                <m:rPr>
                                  <m:sty m:val="p"/>
                                </m:rPr>
                                <a:rPr lang="en-US" sz="2400">
                                  <a:latin typeface="Cambria Math" panose="02040503050406030204" pitchFamily="18" charset="0"/>
                                  <a:ea typeface="Cambria Math" panose="02040503050406030204" pitchFamily="18" charset="0"/>
                                </a:rPr>
                                <m:t>III</m:t>
                              </m:r>
                            </m:e>
                          </m:d>
                          <m:r>
                            <a:rPr lang="en-US" sz="2400" i="1">
                              <a:latin typeface="Cambria Math" panose="02040503050406030204" pitchFamily="18" charset="0"/>
                              <a:ea typeface="Cambria Math" panose="02040503050406030204" pitchFamily="18" charset="0"/>
                            </a:rPr>
                            <m:t>4959,5007</m:t>
                          </m:r>
                        </m:e>
                      </m:d>
                    </m:oMath>
                  </a14:m>
                  <a:endParaRPr lang="en-US" sz="2400" dirty="0"/>
                </a:p>
              </p:txBody>
            </p:sp>
          </mc:Choice>
          <mc:Fallback>
            <p:sp>
              <p:nvSpPr>
                <p:cNvPr id="3" name="TextBox 2">
                  <a:extLst>
                    <a:ext uri="{FF2B5EF4-FFF2-40B4-BE49-F238E27FC236}">
                      <a16:creationId xmlns:a16="http://schemas.microsoft.com/office/drawing/2014/main" id="{5B9005D8-3713-E38A-71AE-434EDB9690D6}"/>
                    </a:ext>
                  </a:extLst>
                </p:cNvPr>
                <p:cNvSpPr txBox="1">
                  <a:spLocks noRot="1" noChangeAspect="1" noMove="1" noResize="1" noEditPoints="1" noAdjustHandles="1" noChangeArrowheads="1" noChangeShapeType="1" noTextEdit="1"/>
                </p:cNvSpPr>
                <p:nvPr/>
              </p:nvSpPr>
              <p:spPr>
                <a:xfrm>
                  <a:off x="6201893" y="3559960"/>
                  <a:ext cx="5897192" cy="1497205"/>
                </a:xfrm>
                <a:prstGeom prst="rect">
                  <a:avLst/>
                </a:prstGeom>
                <a:blipFill>
                  <a:blip r:embed="rId5"/>
                  <a:stretch>
                    <a:fillRect l="-1720" t="-4202" b="-1092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F6850B8-B971-CAEC-040C-0D4952AB8636}"/>
                </a:ext>
              </a:extLst>
            </p:cNvPr>
            <p:cNvSpPr txBox="1"/>
            <p:nvPr/>
          </p:nvSpPr>
          <p:spPr>
            <a:xfrm>
              <a:off x="7432939" y="5124703"/>
              <a:ext cx="3146698" cy="400110"/>
            </a:xfrm>
            <a:prstGeom prst="rect">
              <a:avLst/>
            </a:prstGeom>
            <a:noFill/>
          </p:spPr>
          <p:txBody>
            <a:bodyPr wrap="square" rtlCol="0">
              <a:spAutoFit/>
            </a:bodyPr>
            <a:lstStyle/>
            <a:p>
              <a:r>
                <a:rPr lang="en-US" sz="2000" b="1" dirty="0">
                  <a:latin typeface="Century Gothic" panose="020B0502020202020204" pitchFamily="34" charset="0"/>
                </a:rPr>
                <a:t>Thompson et al. (2016)</a:t>
              </a:r>
            </a:p>
          </p:txBody>
        </p:sp>
      </p:grpSp>
      <p:sp>
        <p:nvSpPr>
          <p:cNvPr id="8" name="TextBox 7">
            <a:extLst>
              <a:ext uri="{FF2B5EF4-FFF2-40B4-BE49-F238E27FC236}">
                <a16:creationId xmlns:a16="http://schemas.microsoft.com/office/drawing/2014/main" id="{4EDE5186-05FF-A2B5-46F4-4E468A72A316}"/>
              </a:ext>
            </a:extLst>
          </p:cNvPr>
          <p:cNvSpPr txBox="1"/>
          <p:nvPr/>
        </p:nvSpPr>
        <p:spPr>
          <a:xfrm>
            <a:off x="6096000" y="5565338"/>
            <a:ext cx="7174992" cy="830997"/>
          </a:xfrm>
          <a:prstGeom prst="rect">
            <a:avLst/>
          </a:prstGeom>
          <a:noFill/>
        </p:spPr>
        <p:txBody>
          <a:bodyPr wrap="square">
            <a:spAutoFit/>
          </a:bodyPr>
          <a:lstStyle/>
          <a:p>
            <a:r>
              <a:rPr lang="en-US" sz="2400" b="1" dirty="0">
                <a:solidFill>
                  <a:srgbClr val="00B050"/>
                </a:solidFill>
              </a:rPr>
              <a:t>Direct Radiative Cooling of Hot wind✖️</a:t>
            </a:r>
          </a:p>
          <a:p>
            <a:r>
              <a:rPr lang="en-US" sz="2400" b="1" dirty="0">
                <a:solidFill>
                  <a:srgbClr val="00B050"/>
                </a:solidFill>
              </a:rPr>
              <a:t>Turbulent Radiative Mixing Layer✔️</a:t>
            </a:r>
            <a:endParaRPr lang="en-US" sz="2400" dirty="0"/>
          </a:p>
        </p:txBody>
      </p:sp>
    </p:spTree>
    <p:extLst>
      <p:ext uri="{BB962C8B-B14F-4D97-AF65-F5344CB8AC3E}">
        <p14:creationId xmlns:p14="http://schemas.microsoft.com/office/powerpoint/2010/main" val="7843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err="1"/>
              <a:t>Superbubble</a:t>
            </a:r>
            <a:r>
              <a:rPr lang="en-US" dirty="0"/>
              <a:t> Blowout</a:t>
            </a:r>
          </a:p>
        </p:txBody>
      </p:sp>
      <p:grpSp>
        <p:nvGrpSpPr>
          <p:cNvPr id="45" name="Group 44">
            <a:extLst>
              <a:ext uri="{FF2B5EF4-FFF2-40B4-BE49-F238E27FC236}">
                <a16:creationId xmlns:a16="http://schemas.microsoft.com/office/drawing/2014/main" id="{6E5A7285-4BD9-9ECC-23AC-5C813219FE4D}"/>
              </a:ext>
            </a:extLst>
          </p:cNvPr>
          <p:cNvGrpSpPr/>
          <p:nvPr/>
        </p:nvGrpSpPr>
        <p:grpSpPr>
          <a:xfrm>
            <a:off x="0" y="514496"/>
            <a:ext cx="7559362" cy="6343504"/>
            <a:chOff x="2316319" y="446550"/>
            <a:chExt cx="7559362" cy="6343504"/>
          </a:xfrm>
        </p:grpSpPr>
        <p:sp>
          <p:nvSpPr>
            <p:cNvPr id="17" name="TextBox 16">
              <a:extLst>
                <a:ext uri="{FF2B5EF4-FFF2-40B4-BE49-F238E27FC236}">
                  <a16:creationId xmlns:a16="http://schemas.microsoft.com/office/drawing/2014/main" id="{09DB8801-947C-D77E-8313-3804A14EF38C}"/>
                </a:ext>
              </a:extLst>
            </p:cNvPr>
            <p:cNvSpPr txBox="1"/>
            <p:nvPr/>
          </p:nvSpPr>
          <p:spPr>
            <a:xfrm>
              <a:off x="2403745" y="6328389"/>
              <a:ext cx="5927166" cy="461665"/>
            </a:xfrm>
            <a:prstGeom prst="rect">
              <a:avLst/>
            </a:prstGeom>
            <a:noFill/>
          </p:spPr>
          <p:txBody>
            <a:bodyPr wrap="square">
              <a:spAutoFit/>
            </a:bodyPr>
            <a:lstStyle/>
            <a:p>
              <a:pPr algn="ctr"/>
              <a:r>
                <a:rPr lang="en-US" sz="2400" b="1" dirty="0"/>
                <a:t>Martin, Peng, and Li (submitted to </a:t>
              </a:r>
              <a:r>
                <a:rPr lang="en-US" sz="2400" b="1" dirty="0" err="1"/>
                <a:t>ApJ</a:t>
              </a:r>
              <a:r>
                <a:rPr lang="en-US" sz="2400" b="1" dirty="0"/>
                <a:t>)</a:t>
              </a:r>
            </a:p>
          </p:txBody>
        </p:sp>
        <p:pic>
          <p:nvPicPr>
            <p:cNvPr id="13" name="Picture 12" descr="A close-up of a map&#10;&#10;Description automatically generated">
              <a:extLst>
                <a:ext uri="{FF2B5EF4-FFF2-40B4-BE49-F238E27FC236}">
                  <a16:creationId xmlns:a16="http://schemas.microsoft.com/office/drawing/2014/main" id="{3F2F9FC5-670A-131D-01A7-BE864DBFAF70}"/>
                </a:ext>
              </a:extLst>
            </p:cNvPr>
            <p:cNvPicPr>
              <a:picLocks noChangeAspect="1"/>
            </p:cNvPicPr>
            <p:nvPr/>
          </p:nvPicPr>
          <p:blipFill>
            <a:blip r:embed="rId2"/>
            <a:stretch>
              <a:fillRect/>
            </a:stretch>
          </p:blipFill>
          <p:spPr>
            <a:xfrm>
              <a:off x="2316319" y="446550"/>
              <a:ext cx="7559362" cy="2982449"/>
            </a:xfrm>
            <a:prstGeom prst="rect">
              <a:avLst/>
            </a:prstGeom>
          </p:spPr>
        </p:pic>
      </p:grpSp>
      <p:grpSp>
        <p:nvGrpSpPr>
          <p:cNvPr id="27" name="Group 26">
            <a:extLst>
              <a:ext uri="{FF2B5EF4-FFF2-40B4-BE49-F238E27FC236}">
                <a16:creationId xmlns:a16="http://schemas.microsoft.com/office/drawing/2014/main" id="{194D423A-5E01-8049-B540-9B0D097C5113}"/>
              </a:ext>
            </a:extLst>
          </p:cNvPr>
          <p:cNvGrpSpPr/>
          <p:nvPr/>
        </p:nvGrpSpPr>
        <p:grpSpPr>
          <a:xfrm>
            <a:off x="2052472" y="840413"/>
            <a:ext cx="1036947" cy="2371533"/>
            <a:chOff x="4334301" y="723823"/>
            <a:chExt cx="1036947" cy="2371533"/>
          </a:xfrm>
        </p:grpSpPr>
        <p:cxnSp>
          <p:nvCxnSpPr>
            <p:cNvPr id="7" name="Straight Arrow Connector 6">
              <a:extLst>
                <a:ext uri="{FF2B5EF4-FFF2-40B4-BE49-F238E27FC236}">
                  <a16:creationId xmlns:a16="http://schemas.microsoft.com/office/drawing/2014/main" id="{3A239E55-5683-B9ED-1787-77468F0CC9E2}"/>
                </a:ext>
              </a:extLst>
            </p:cNvPr>
            <p:cNvCxnSpPr>
              <a:cxnSpLocks/>
            </p:cNvCxnSpPr>
            <p:nvPr/>
          </p:nvCxnSpPr>
          <p:spPr>
            <a:xfrm flipH="1">
              <a:off x="4392729" y="1038856"/>
              <a:ext cx="293571" cy="266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95E459E-4679-C865-2A4B-13D701CDB769}"/>
                </a:ext>
              </a:extLst>
            </p:cNvPr>
            <p:cNvCxnSpPr>
              <a:cxnSpLocks/>
            </p:cNvCxnSpPr>
            <p:nvPr/>
          </p:nvCxnSpPr>
          <p:spPr>
            <a:xfrm flipH="1" flipV="1">
              <a:off x="4419600" y="2209800"/>
              <a:ext cx="390525" cy="5519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61EAE7B-73AA-7D55-8203-E0EA14AEEB27}"/>
                </a:ext>
              </a:extLst>
            </p:cNvPr>
            <p:cNvSpPr txBox="1"/>
            <p:nvPr/>
          </p:nvSpPr>
          <p:spPr>
            <a:xfrm>
              <a:off x="4419600" y="723823"/>
              <a:ext cx="951648" cy="338554"/>
            </a:xfrm>
            <a:prstGeom prst="rect">
              <a:avLst/>
            </a:prstGeom>
            <a:noFill/>
          </p:spPr>
          <p:txBody>
            <a:bodyPr wrap="square" rtlCol="0">
              <a:spAutoFit/>
            </a:bodyPr>
            <a:lstStyle/>
            <a:p>
              <a:r>
                <a:rPr lang="en-US" sz="1600" dirty="0"/>
                <a:t>NW Shell</a:t>
              </a:r>
            </a:p>
          </p:txBody>
        </p:sp>
        <p:sp>
          <p:nvSpPr>
            <p:cNvPr id="26" name="TextBox 25">
              <a:extLst>
                <a:ext uri="{FF2B5EF4-FFF2-40B4-BE49-F238E27FC236}">
                  <a16:creationId xmlns:a16="http://schemas.microsoft.com/office/drawing/2014/main" id="{D87E8003-0C82-3F46-2188-F0F5C9885D4A}"/>
                </a:ext>
              </a:extLst>
            </p:cNvPr>
            <p:cNvSpPr txBox="1"/>
            <p:nvPr/>
          </p:nvSpPr>
          <p:spPr>
            <a:xfrm>
              <a:off x="4334301" y="2756802"/>
              <a:ext cx="951648" cy="338554"/>
            </a:xfrm>
            <a:prstGeom prst="rect">
              <a:avLst/>
            </a:prstGeom>
            <a:noFill/>
          </p:spPr>
          <p:txBody>
            <a:bodyPr wrap="square" rtlCol="0">
              <a:spAutoFit/>
            </a:bodyPr>
            <a:lstStyle/>
            <a:p>
              <a:r>
                <a:rPr lang="en-US" sz="1600" dirty="0"/>
                <a:t>SW Shell</a:t>
              </a:r>
            </a:p>
          </p:txBody>
        </p:sp>
      </p:grpSp>
      <p:grpSp>
        <p:nvGrpSpPr>
          <p:cNvPr id="37" name="Group 36">
            <a:extLst>
              <a:ext uri="{FF2B5EF4-FFF2-40B4-BE49-F238E27FC236}">
                <a16:creationId xmlns:a16="http://schemas.microsoft.com/office/drawing/2014/main" id="{7DB1F45B-E71A-DBCA-FA82-5346B0E562A3}"/>
              </a:ext>
            </a:extLst>
          </p:cNvPr>
          <p:cNvGrpSpPr/>
          <p:nvPr/>
        </p:nvGrpSpPr>
        <p:grpSpPr>
          <a:xfrm>
            <a:off x="54419" y="2209800"/>
            <a:ext cx="4338310" cy="4276240"/>
            <a:chOff x="1735388" y="2067408"/>
            <a:chExt cx="4338310" cy="4276240"/>
          </a:xfrm>
        </p:grpSpPr>
        <p:pic>
          <p:nvPicPr>
            <p:cNvPr id="31" name="Picture 30" descr="A graph of a normalized flux&#10;&#10;Description automatically generated">
              <a:extLst>
                <a:ext uri="{FF2B5EF4-FFF2-40B4-BE49-F238E27FC236}">
                  <a16:creationId xmlns:a16="http://schemas.microsoft.com/office/drawing/2014/main" id="{CC6FFF0B-BF5E-57D2-D7FB-56F880009124}"/>
                </a:ext>
              </a:extLst>
            </p:cNvPr>
            <p:cNvPicPr>
              <a:picLocks noChangeAspect="1"/>
            </p:cNvPicPr>
            <p:nvPr/>
          </p:nvPicPr>
          <p:blipFill>
            <a:blip r:embed="rId3"/>
            <a:stretch>
              <a:fillRect/>
            </a:stretch>
          </p:blipFill>
          <p:spPr>
            <a:xfrm>
              <a:off x="1735388" y="3417568"/>
              <a:ext cx="2950912" cy="2926080"/>
            </a:xfrm>
            <a:prstGeom prst="rect">
              <a:avLst/>
            </a:prstGeom>
          </p:spPr>
        </p:pic>
        <p:cxnSp>
          <p:nvCxnSpPr>
            <p:cNvPr id="33" name="Straight Arrow Connector 32">
              <a:extLst>
                <a:ext uri="{FF2B5EF4-FFF2-40B4-BE49-F238E27FC236}">
                  <a16:creationId xmlns:a16="http://schemas.microsoft.com/office/drawing/2014/main" id="{76987443-4B3A-D95A-64CC-356F43F903B6}"/>
                </a:ext>
              </a:extLst>
            </p:cNvPr>
            <p:cNvCxnSpPr>
              <a:cxnSpLocks/>
            </p:cNvCxnSpPr>
            <p:nvPr/>
          </p:nvCxnSpPr>
          <p:spPr>
            <a:xfrm flipH="1">
              <a:off x="3971925" y="2067408"/>
              <a:ext cx="2101773" cy="158066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42FC88D-A6D8-4435-BE04-A4310041EFAA}"/>
              </a:ext>
            </a:extLst>
          </p:cNvPr>
          <p:cNvGrpSpPr/>
          <p:nvPr/>
        </p:nvGrpSpPr>
        <p:grpSpPr>
          <a:xfrm>
            <a:off x="3181488" y="2091162"/>
            <a:ext cx="3020405" cy="4445462"/>
            <a:chOff x="4810125" y="1916885"/>
            <a:chExt cx="3020405" cy="4445462"/>
          </a:xfrm>
        </p:grpSpPr>
        <p:grpSp>
          <p:nvGrpSpPr>
            <p:cNvPr id="42" name="Group 41">
              <a:extLst>
                <a:ext uri="{FF2B5EF4-FFF2-40B4-BE49-F238E27FC236}">
                  <a16:creationId xmlns:a16="http://schemas.microsoft.com/office/drawing/2014/main" id="{536D4E26-0024-112D-B6A0-04331A2C0754}"/>
                </a:ext>
              </a:extLst>
            </p:cNvPr>
            <p:cNvGrpSpPr/>
            <p:nvPr/>
          </p:nvGrpSpPr>
          <p:grpSpPr>
            <a:xfrm>
              <a:off x="4810125" y="1916885"/>
              <a:ext cx="3020405" cy="4445462"/>
              <a:chOff x="4810125" y="1916885"/>
              <a:chExt cx="3020405" cy="4445462"/>
            </a:xfrm>
          </p:grpSpPr>
          <p:pic>
            <p:nvPicPr>
              <p:cNvPr id="29" name="Picture 28">
                <a:extLst>
                  <a:ext uri="{FF2B5EF4-FFF2-40B4-BE49-F238E27FC236}">
                    <a16:creationId xmlns:a16="http://schemas.microsoft.com/office/drawing/2014/main" id="{4C0D1331-75BA-C052-676C-932AC4191F4B}"/>
                  </a:ext>
                </a:extLst>
              </p:cNvPr>
              <p:cNvPicPr>
                <a:picLocks noChangeAspect="1"/>
              </p:cNvPicPr>
              <p:nvPr/>
            </p:nvPicPr>
            <p:blipFill>
              <a:blip r:embed="rId4"/>
              <a:stretch>
                <a:fillRect/>
              </a:stretch>
            </p:blipFill>
            <p:spPr>
              <a:xfrm>
                <a:off x="4810125" y="3390547"/>
                <a:ext cx="3020405" cy="2971800"/>
              </a:xfrm>
              <a:prstGeom prst="rect">
                <a:avLst/>
              </a:prstGeom>
            </p:spPr>
          </p:pic>
          <p:cxnSp>
            <p:nvCxnSpPr>
              <p:cNvPr id="39" name="Straight Arrow Connector 38">
                <a:extLst>
                  <a:ext uri="{FF2B5EF4-FFF2-40B4-BE49-F238E27FC236}">
                    <a16:creationId xmlns:a16="http://schemas.microsoft.com/office/drawing/2014/main" id="{36A09727-8CFC-7010-FEDB-347485529455}"/>
                  </a:ext>
                </a:extLst>
              </p:cNvPr>
              <p:cNvCxnSpPr>
                <a:cxnSpLocks/>
              </p:cNvCxnSpPr>
              <p:nvPr/>
            </p:nvCxnSpPr>
            <p:spPr>
              <a:xfrm flipH="1">
                <a:off x="6754354" y="1916885"/>
                <a:ext cx="407736" cy="15883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25297A94-D239-F8D1-0074-5735B0B095D6}"/>
                </a:ext>
              </a:extLst>
            </p:cNvPr>
            <p:cNvSpPr txBox="1"/>
            <p:nvPr/>
          </p:nvSpPr>
          <p:spPr>
            <a:xfrm>
              <a:off x="5224036" y="3470282"/>
              <a:ext cx="1743927" cy="923330"/>
            </a:xfrm>
            <a:prstGeom prst="rect">
              <a:avLst/>
            </a:prstGeom>
            <a:noFill/>
          </p:spPr>
          <p:txBody>
            <a:bodyPr wrap="square" rtlCol="0">
              <a:spAutoFit/>
            </a:bodyPr>
            <a:lstStyle/>
            <a:p>
              <a:r>
                <a:rPr lang="en-US" dirty="0"/>
                <a:t>Filament </a:t>
              </a:r>
            </a:p>
            <a:p>
              <a:r>
                <a:rPr lang="en-US" dirty="0"/>
                <a:t>Interior</a:t>
              </a:r>
            </a:p>
            <a:p>
              <a:r>
                <a:rPr lang="en-US" dirty="0"/>
                <a:t>(Blowout) </a:t>
              </a:r>
            </a:p>
          </p:txBody>
        </p:sp>
      </p:grpSp>
      <p:sp>
        <p:nvSpPr>
          <p:cNvPr id="49" name="TextBox 48">
            <a:extLst>
              <a:ext uri="{FF2B5EF4-FFF2-40B4-BE49-F238E27FC236}">
                <a16:creationId xmlns:a16="http://schemas.microsoft.com/office/drawing/2014/main" id="{5CFAFF7D-77A3-DA77-4879-43CAD6859E8C}"/>
              </a:ext>
            </a:extLst>
          </p:cNvPr>
          <p:cNvSpPr txBox="1"/>
          <p:nvPr/>
        </p:nvSpPr>
        <p:spPr>
          <a:xfrm>
            <a:off x="7559362" y="778741"/>
            <a:ext cx="6097772" cy="954107"/>
          </a:xfrm>
          <a:prstGeom prst="rect">
            <a:avLst/>
          </a:prstGeom>
          <a:noFill/>
        </p:spPr>
        <p:txBody>
          <a:bodyPr wrap="square">
            <a:spAutoFit/>
          </a:bodyPr>
          <a:lstStyle/>
          <a:p>
            <a:pPr marL="342900" indent="-342900">
              <a:buFont typeface="Wingdings" pitchFamily="2" charset="2"/>
              <a:buChar char="q"/>
            </a:pPr>
            <a:r>
              <a:rPr lang="en-US" sz="2800" b="1" dirty="0">
                <a:solidFill>
                  <a:schemeClr val="tx2">
                    <a:lumMod val="90000"/>
                    <a:lumOff val="10000"/>
                  </a:schemeClr>
                </a:solidFill>
              </a:rPr>
              <a:t>FWHM (broad) ~ 210 km s</a:t>
            </a:r>
            <a:r>
              <a:rPr lang="en-US" sz="2800" b="1" baseline="30000" dirty="0">
                <a:solidFill>
                  <a:schemeClr val="tx2">
                    <a:lumMod val="90000"/>
                    <a:lumOff val="10000"/>
                  </a:schemeClr>
                </a:solidFill>
              </a:rPr>
              <a:t>-1</a:t>
            </a:r>
            <a:r>
              <a:rPr lang="en-US" sz="2800" b="1" dirty="0">
                <a:solidFill>
                  <a:schemeClr val="tx2">
                    <a:lumMod val="90000"/>
                    <a:lumOff val="10000"/>
                  </a:schemeClr>
                </a:solidFill>
              </a:rPr>
              <a:t> </a:t>
            </a:r>
          </a:p>
          <a:p>
            <a:r>
              <a:rPr lang="en-US" sz="2800" b="1" dirty="0">
                <a:solidFill>
                  <a:schemeClr val="tx2">
                    <a:lumMod val="90000"/>
                    <a:lumOff val="10000"/>
                  </a:schemeClr>
                </a:solidFill>
              </a:rPr>
              <a:t>     (</a:t>
            </a:r>
            <a:r>
              <a:rPr lang="en-US" sz="2800" b="1" dirty="0" err="1">
                <a:solidFill>
                  <a:schemeClr val="tx2">
                    <a:lumMod val="90000"/>
                    <a:lumOff val="10000"/>
                  </a:schemeClr>
                </a:solidFill>
              </a:rPr>
              <a:t>Supershell</a:t>
            </a:r>
            <a:r>
              <a:rPr lang="en-US" sz="2800" b="1" dirty="0">
                <a:solidFill>
                  <a:schemeClr val="tx2">
                    <a:lumMod val="90000"/>
                    <a:lumOff val="10000"/>
                  </a:schemeClr>
                </a:solidFill>
              </a:rPr>
              <a:t>)</a:t>
            </a:r>
          </a:p>
        </p:txBody>
      </p:sp>
      <p:sp>
        <p:nvSpPr>
          <p:cNvPr id="51" name="TextBox 50">
            <a:extLst>
              <a:ext uri="{FF2B5EF4-FFF2-40B4-BE49-F238E27FC236}">
                <a16:creationId xmlns:a16="http://schemas.microsoft.com/office/drawing/2014/main" id="{924C047B-71FA-CF7F-ACC9-58E2FD37F5EF}"/>
              </a:ext>
            </a:extLst>
          </p:cNvPr>
          <p:cNvSpPr txBox="1"/>
          <p:nvPr/>
        </p:nvSpPr>
        <p:spPr>
          <a:xfrm>
            <a:off x="7559362" y="1942364"/>
            <a:ext cx="6539022" cy="954107"/>
          </a:xfrm>
          <a:prstGeom prst="rect">
            <a:avLst/>
          </a:prstGeom>
          <a:noFill/>
        </p:spPr>
        <p:txBody>
          <a:bodyPr wrap="square">
            <a:spAutoFit/>
          </a:bodyPr>
          <a:lstStyle/>
          <a:p>
            <a:pPr marL="342900" indent="-342900">
              <a:buFont typeface="Wingdings" pitchFamily="2" charset="2"/>
              <a:buChar char="q"/>
            </a:pPr>
            <a:r>
              <a:rPr lang="en-US" sz="2800" b="1" dirty="0">
                <a:solidFill>
                  <a:srgbClr val="00B050"/>
                </a:solidFill>
              </a:rPr>
              <a:t>FWHM (very broad) ~ </a:t>
            </a:r>
          </a:p>
          <a:p>
            <a:r>
              <a:rPr lang="en-US" sz="2800" b="1" dirty="0">
                <a:solidFill>
                  <a:srgbClr val="00B050"/>
                </a:solidFill>
              </a:rPr>
              <a:t>    700 km s</a:t>
            </a:r>
            <a:r>
              <a:rPr lang="en-US" sz="2800" b="1" baseline="30000" dirty="0">
                <a:solidFill>
                  <a:srgbClr val="00B050"/>
                </a:solidFill>
              </a:rPr>
              <a:t>-1</a:t>
            </a:r>
            <a:r>
              <a:rPr lang="en-US" sz="2800" b="1" dirty="0">
                <a:solidFill>
                  <a:srgbClr val="00B050"/>
                </a:solidFill>
              </a:rPr>
              <a:t> (?)</a:t>
            </a:r>
          </a:p>
        </p:txBody>
      </p:sp>
      <p:sp>
        <p:nvSpPr>
          <p:cNvPr id="8" name="TextBox 7">
            <a:extLst>
              <a:ext uri="{FF2B5EF4-FFF2-40B4-BE49-F238E27FC236}">
                <a16:creationId xmlns:a16="http://schemas.microsoft.com/office/drawing/2014/main" id="{4EDE5186-05FF-A2B5-46F4-4E468A72A316}"/>
              </a:ext>
            </a:extLst>
          </p:cNvPr>
          <p:cNvSpPr txBox="1"/>
          <p:nvPr/>
        </p:nvSpPr>
        <p:spPr>
          <a:xfrm>
            <a:off x="6081498" y="3559960"/>
            <a:ext cx="7174992" cy="1384995"/>
          </a:xfrm>
          <a:prstGeom prst="rect">
            <a:avLst/>
          </a:prstGeom>
          <a:noFill/>
        </p:spPr>
        <p:txBody>
          <a:bodyPr wrap="square">
            <a:spAutoFit/>
          </a:bodyPr>
          <a:lstStyle/>
          <a:p>
            <a:r>
              <a:rPr lang="en-US" sz="2700" b="1" dirty="0">
                <a:solidFill>
                  <a:srgbClr val="00B050"/>
                </a:solidFill>
              </a:rPr>
              <a:t>Very-broad component originates from </a:t>
            </a:r>
          </a:p>
          <a:p>
            <a:r>
              <a:rPr lang="en-US" sz="2700" b="1" dirty="0">
                <a:solidFill>
                  <a:srgbClr val="00B050"/>
                </a:solidFill>
              </a:rPr>
              <a:t>(1) Direct Radiative Cooling of Hot wind✖️</a:t>
            </a:r>
          </a:p>
          <a:p>
            <a:r>
              <a:rPr lang="en-US" sz="2700" b="1" dirty="0">
                <a:solidFill>
                  <a:srgbClr val="00B050"/>
                </a:solidFill>
              </a:rPr>
              <a:t>(2) Turbulent Radiative Mixing Layer✔️</a:t>
            </a:r>
            <a:endParaRPr lang="en-US" sz="2700" dirty="0"/>
          </a:p>
        </p:txBody>
      </p:sp>
      <p:grpSp>
        <p:nvGrpSpPr>
          <p:cNvPr id="15" name="Group 14">
            <a:extLst>
              <a:ext uri="{FF2B5EF4-FFF2-40B4-BE49-F238E27FC236}">
                <a16:creationId xmlns:a16="http://schemas.microsoft.com/office/drawing/2014/main" id="{C85925F5-6A89-50C4-9F7E-94BF171ED91A}"/>
              </a:ext>
            </a:extLst>
          </p:cNvPr>
          <p:cNvGrpSpPr/>
          <p:nvPr/>
        </p:nvGrpSpPr>
        <p:grpSpPr>
          <a:xfrm>
            <a:off x="5633832" y="4897725"/>
            <a:ext cx="7053146" cy="1316078"/>
            <a:chOff x="5633832" y="4897725"/>
            <a:chExt cx="7053146" cy="1316078"/>
          </a:xfrm>
        </p:grpSpPr>
        <p:sp>
          <p:nvSpPr>
            <p:cNvPr id="9" name="TextBox 8">
              <a:extLst>
                <a:ext uri="{FF2B5EF4-FFF2-40B4-BE49-F238E27FC236}">
                  <a16:creationId xmlns:a16="http://schemas.microsoft.com/office/drawing/2014/main" id="{AF32505C-0722-B1BF-BB66-6D0D14F3EB39}"/>
                </a:ext>
              </a:extLst>
            </p:cNvPr>
            <p:cNvSpPr txBox="1"/>
            <p:nvPr/>
          </p:nvSpPr>
          <p:spPr>
            <a:xfrm>
              <a:off x="5633832" y="5752138"/>
              <a:ext cx="7053146" cy="461665"/>
            </a:xfrm>
            <a:prstGeom prst="rect">
              <a:avLst/>
            </a:prstGeom>
            <a:noFill/>
          </p:spPr>
          <p:txBody>
            <a:bodyPr wrap="square">
              <a:spAutoFit/>
            </a:bodyPr>
            <a:lstStyle/>
            <a:p>
              <a:pPr algn="ctr"/>
              <a:r>
                <a:rPr lang="en-US" sz="2400" b="1" dirty="0">
                  <a:latin typeface="Century Gothic" panose="020B0502020202020204" pitchFamily="34" charset="0"/>
                </a:rPr>
                <a:t>Peng, Martin, Fielding et al. (in prep.)</a:t>
              </a:r>
              <a:endParaRPr lang="en-US" sz="2400" dirty="0">
                <a:latin typeface="Century Gothic" panose="020B0502020202020204" pitchFamily="34" charset="0"/>
              </a:endParaRPr>
            </a:p>
          </p:txBody>
        </p:sp>
        <p:cxnSp>
          <p:nvCxnSpPr>
            <p:cNvPr id="11" name="Straight Arrow Connector 10">
              <a:extLst>
                <a:ext uri="{FF2B5EF4-FFF2-40B4-BE49-F238E27FC236}">
                  <a16:creationId xmlns:a16="http://schemas.microsoft.com/office/drawing/2014/main" id="{80A266D4-412C-CA1B-DDC8-53445DAF4678}"/>
                </a:ext>
              </a:extLst>
            </p:cNvPr>
            <p:cNvCxnSpPr>
              <a:cxnSpLocks/>
            </p:cNvCxnSpPr>
            <p:nvPr/>
          </p:nvCxnSpPr>
          <p:spPr>
            <a:xfrm>
              <a:off x="8814243" y="4897725"/>
              <a:ext cx="0" cy="854413"/>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088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526470" y="81347"/>
            <a:ext cx="11139060" cy="592306"/>
          </a:xfrm>
        </p:spPr>
        <p:txBody>
          <a:bodyPr vert="horz" lIns="91440" tIns="45720" rIns="91440" bIns="45720" rtlCol="0" anchor="ctr">
            <a:normAutofit/>
          </a:bodyPr>
          <a:lstStyle/>
          <a:p>
            <a:pPr algn="ctr"/>
            <a:r>
              <a:rPr lang="en-US" b="1" kern="1200" dirty="0">
                <a:latin typeface="Century Gothic" panose="020B0502020202020204" pitchFamily="34" charset="0"/>
                <a:ea typeface="+mj-ea"/>
                <a:cs typeface="+mj-cs"/>
              </a:rPr>
              <a:t>Summary &amp; Outlook</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64448EE-3401-99E3-D921-158CA30C2B56}"/>
                  </a:ext>
                </a:extLst>
              </p:cNvPr>
              <p:cNvSpPr txBox="1"/>
              <p:nvPr/>
            </p:nvSpPr>
            <p:spPr>
              <a:xfrm>
                <a:off x="193963" y="673653"/>
                <a:ext cx="11604027" cy="7386638"/>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Century Gothic" panose="020B0502020202020204" pitchFamily="34" charset="0"/>
                  </a:rPr>
                  <a:t>We discover a biconical outflow emanates from the post-starburst stellar population (~20 </a:t>
                </a:r>
                <a:r>
                  <a:rPr lang="en-US" sz="2200" dirty="0" err="1">
                    <a:latin typeface="Century Gothic" panose="020B0502020202020204" pitchFamily="34" charset="0"/>
                  </a:rPr>
                  <a:t>Myr</a:t>
                </a:r>
                <a:r>
                  <a:rPr lang="en-US" sz="2200" dirty="0">
                    <a:latin typeface="Century Gothic" panose="020B0502020202020204" pitchFamily="34" charset="0"/>
                  </a:rPr>
                  <a:t>) but not the starburst region (~3-4 </a:t>
                </a:r>
                <a:r>
                  <a:rPr lang="en-US" sz="2200" dirty="0" err="1">
                    <a:latin typeface="Century Gothic" panose="020B0502020202020204" pitchFamily="34" charset="0"/>
                  </a:rPr>
                  <a:t>Myr</a:t>
                </a:r>
                <a:r>
                  <a:rPr lang="en-US" sz="2200" dirty="0">
                    <a:latin typeface="Century Gothic" panose="020B0502020202020204" pitchFamily="34" charset="0"/>
                  </a:rPr>
                  <a:t>) of J1044+0353. The outflow may escape from the gravitational potential well rather than slowing down and falling back onto J1044+0353.</a:t>
                </a:r>
              </a:p>
              <a:p>
                <a:endParaRPr lang="en-US" sz="2200" dirty="0">
                  <a:latin typeface="Century Gothic" panose="020B0502020202020204" pitchFamily="34" charset="0"/>
                </a:endParaRPr>
              </a:p>
              <a:p>
                <a:pPr marL="342900" indent="-342900">
                  <a:buFont typeface="Arial" panose="020B0604020202020204" pitchFamily="34" charset="0"/>
                  <a:buChar char="•"/>
                </a:pPr>
                <a:r>
                  <a:rPr lang="en-US" sz="2200" dirty="0">
                    <a:latin typeface="Century Gothic" panose="020B0502020202020204" pitchFamily="34" charset="0"/>
                  </a:rPr>
                  <a:t>We argue that the anisotropic LyC leakage is primarily in the direction of the ionization cone, where it appears to result from the ionizing luminosity encountering the bipolar outflow. The propagation of the starburst solves the supernova delay problem.</a:t>
                </a:r>
              </a:p>
              <a:p>
                <a:pPr marL="342900" indent="-342900">
                  <a:buFont typeface="Arial" panose="020B0604020202020204" pitchFamily="34" charset="0"/>
                  <a:buChar char="•"/>
                </a:pPr>
                <a:endParaRPr lang="en-US" sz="2200" dirty="0">
                  <a:latin typeface="Century Gothic" panose="020B0502020202020204" pitchFamily="34" charset="0"/>
                </a:endParaRPr>
              </a:p>
              <a:p>
                <a:pPr marL="342900" indent="-342900">
                  <a:buFont typeface="Arial" panose="020B0604020202020204" pitchFamily="34" charset="0"/>
                  <a:buChar char="•"/>
                </a:pPr>
                <a:r>
                  <a:rPr lang="en-US" sz="2200" dirty="0">
                    <a:latin typeface="Century Gothic" panose="020B0502020202020204" pitchFamily="34" charset="0"/>
                  </a:rPr>
                  <a:t>We find that </a:t>
                </a:r>
                <a:r>
                  <a:rPr lang="en-US" sz="2200" dirty="0" err="1">
                    <a:latin typeface="Century Gothic" panose="020B0502020202020204" pitchFamily="34" charset="0"/>
                  </a:rPr>
                  <a:t>superbubble</a:t>
                </a:r>
                <a:r>
                  <a:rPr lang="en-US" sz="2200" dirty="0">
                    <a:latin typeface="Century Gothic" panose="020B0502020202020204" pitchFamily="34" charset="0"/>
                  </a:rPr>
                  <a:t> breakthrough and blowout contribute distinct velocity components to the [O III] (and H</a:t>
                </a:r>
                <a14:m>
                  <m:oMath xmlns:m="http://schemas.openxmlformats.org/officeDocument/2006/math">
                    <m:r>
                      <a:rPr lang="en-US" sz="2200" i="1" smtClean="0">
                        <a:latin typeface="Cambria Math" panose="02040503050406030204" pitchFamily="18" charset="0"/>
                        <a:ea typeface="Cambria Math" panose="02040503050406030204" pitchFamily="18" charset="0"/>
                      </a:rPr>
                      <m:t>𝛽</m:t>
                    </m:r>
                  </m:oMath>
                </a14:m>
                <a:r>
                  <a:rPr lang="en-US" sz="2200" dirty="0">
                    <a:latin typeface="Century Gothic" panose="020B0502020202020204" pitchFamily="34" charset="0"/>
                  </a:rPr>
                  <a:t>) emission-line wings.</a:t>
                </a:r>
              </a:p>
              <a:p>
                <a:pPr marL="342900" indent="-342900">
                  <a:buFont typeface="Arial" panose="020B0604020202020204" pitchFamily="34" charset="0"/>
                  <a:buChar char="•"/>
                </a:pPr>
                <a:endParaRPr lang="en-US" sz="2200" dirty="0">
                  <a:latin typeface="Century Gothic" panose="020B0502020202020204" pitchFamily="34" charset="0"/>
                </a:endParaRPr>
              </a:p>
              <a:p>
                <a:pPr marL="342900" indent="-342900">
                  <a:buFont typeface="Arial" panose="020B0604020202020204" pitchFamily="34" charset="0"/>
                  <a:buChar char="•"/>
                </a:pPr>
                <a:r>
                  <a:rPr lang="en-US" sz="2200" dirty="0">
                    <a:latin typeface="Century Gothic" panose="020B0502020202020204" pitchFamily="34" charset="0"/>
                  </a:rPr>
                  <a:t>The HARMONI Integral Field Spectrograph on the ELT can be utilized to employ similar approaches in exploring feedback in local dwarf galaxies with significantly enhanced spatial and spectral resolution.</a:t>
                </a:r>
              </a:p>
              <a:p>
                <a:pPr marL="342900" indent="-342900">
                  <a:buFont typeface="Arial" panose="020B0604020202020204" pitchFamily="34" charset="0"/>
                  <a:buChar char="•"/>
                </a:pPr>
                <a:endParaRPr lang="en-US" sz="2200" dirty="0">
                  <a:latin typeface="Century Gothic" panose="020B0502020202020204" pitchFamily="34" charset="0"/>
                </a:endParaRPr>
              </a:p>
              <a:p>
                <a:pPr marL="342900" indent="-342900">
                  <a:buFont typeface="Arial" panose="020B0604020202020204" pitchFamily="34" charset="0"/>
                  <a:buChar char="•"/>
                </a:pPr>
                <a:endParaRPr lang="en-US" sz="2200" dirty="0">
                  <a:latin typeface="Century Gothic" panose="020B0502020202020204" pitchFamily="34" charset="0"/>
                </a:endParaRPr>
              </a:p>
              <a:p>
                <a:pPr marL="342900" indent="-342900">
                  <a:buFont typeface="Arial" panose="020B0604020202020204" pitchFamily="34" charset="0"/>
                  <a:buChar char="•"/>
                </a:pPr>
                <a:endParaRPr lang="en-US" sz="2200" dirty="0">
                  <a:latin typeface="Century Gothic" panose="020B0502020202020204" pitchFamily="34" charset="0"/>
                </a:endParaRPr>
              </a:p>
              <a:p>
                <a:pPr marL="457200" indent="-457200">
                  <a:buFont typeface="Arial" panose="020B0604020202020204" pitchFamily="34" charset="0"/>
                  <a:buChar char="•"/>
                </a:pPr>
                <a:endParaRPr lang="en-US" sz="2400" dirty="0">
                  <a:latin typeface="Century Gothic" panose="020B0502020202020204" pitchFamily="34" charset="0"/>
                </a:endParaRPr>
              </a:p>
              <a:p>
                <a:pPr marL="457200" indent="-457200">
                  <a:buFont typeface="Arial" panose="020B0604020202020204" pitchFamily="34" charset="0"/>
                  <a:buChar char="•"/>
                </a:pPr>
                <a:endParaRPr lang="en-US" sz="3200" dirty="0">
                  <a:latin typeface="Century Gothic" panose="020B0502020202020204" pitchFamily="34" charset="0"/>
                </a:endParaRPr>
              </a:p>
            </p:txBody>
          </p:sp>
        </mc:Choice>
        <mc:Fallback>
          <p:sp>
            <p:nvSpPr>
              <p:cNvPr id="5" name="TextBox 4">
                <a:extLst>
                  <a:ext uri="{FF2B5EF4-FFF2-40B4-BE49-F238E27FC236}">
                    <a16:creationId xmlns:a16="http://schemas.microsoft.com/office/drawing/2014/main" id="{864448EE-3401-99E3-D921-158CA30C2B56}"/>
                  </a:ext>
                </a:extLst>
              </p:cNvPr>
              <p:cNvSpPr txBox="1">
                <a:spLocks noRot="1" noChangeAspect="1" noMove="1" noResize="1" noEditPoints="1" noAdjustHandles="1" noChangeArrowheads="1" noChangeShapeType="1" noTextEdit="1"/>
              </p:cNvSpPr>
              <p:nvPr/>
            </p:nvSpPr>
            <p:spPr>
              <a:xfrm>
                <a:off x="193963" y="673653"/>
                <a:ext cx="11604027" cy="7386638"/>
              </a:xfrm>
              <a:prstGeom prst="rect">
                <a:avLst/>
              </a:prstGeom>
              <a:blipFill>
                <a:blip r:embed="rId2"/>
                <a:stretch>
                  <a:fillRect l="-656" t="-687" r="-328"/>
                </a:stretch>
              </a:blipFill>
            </p:spPr>
            <p:txBody>
              <a:bodyPr/>
              <a:lstStyle/>
              <a:p>
                <a:r>
                  <a:rPr lang="en-US">
                    <a:noFill/>
                  </a:rPr>
                  <a:t> </a:t>
                </a:r>
              </a:p>
            </p:txBody>
          </p:sp>
        </mc:Fallback>
      </mc:AlternateContent>
    </p:spTree>
    <p:extLst>
      <p:ext uri="{BB962C8B-B14F-4D97-AF65-F5344CB8AC3E}">
        <p14:creationId xmlns:p14="http://schemas.microsoft.com/office/powerpoint/2010/main" val="7593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CB28-6E6D-89BA-3210-8F5C77D4A6BA}"/>
              </a:ext>
            </a:extLst>
          </p:cNvPr>
          <p:cNvSpPr>
            <a:spLocks noGrp="1"/>
          </p:cNvSpPr>
          <p:nvPr>
            <p:ph type="title"/>
          </p:nvPr>
        </p:nvSpPr>
        <p:spPr>
          <a:xfrm>
            <a:off x="526470" y="2836694"/>
            <a:ext cx="11139060" cy="592306"/>
          </a:xfrm>
        </p:spPr>
        <p:txBody>
          <a:bodyPr/>
          <a:lstStyle/>
          <a:p>
            <a:pPr algn="ctr"/>
            <a:r>
              <a:rPr lang="en-US" sz="9600" dirty="0"/>
              <a:t>Extra Slides</a:t>
            </a:r>
          </a:p>
        </p:txBody>
      </p:sp>
    </p:spTree>
    <p:extLst>
      <p:ext uri="{BB962C8B-B14F-4D97-AF65-F5344CB8AC3E}">
        <p14:creationId xmlns:p14="http://schemas.microsoft.com/office/powerpoint/2010/main" val="121013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01B3-DD60-12BB-EC2C-48B3F48F5D60}"/>
              </a:ext>
            </a:extLst>
          </p:cNvPr>
          <p:cNvSpPr>
            <a:spLocks noGrp="1"/>
          </p:cNvSpPr>
          <p:nvPr>
            <p:ph type="title"/>
          </p:nvPr>
        </p:nvSpPr>
        <p:spPr>
          <a:xfrm>
            <a:off x="424869" y="0"/>
            <a:ext cx="11139060" cy="592306"/>
          </a:xfrm>
        </p:spPr>
        <p:txBody>
          <a:bodyPr/>
          <a:lstStyle/>
          <a:p>
            <a:pPr algn="ctr"/>
            <a:r>
              <a:rPr lang="en-US" dirty="0"/>
              <a:t>Turbulent Radiative Mixing Layer </a:t>
            </a:r>
          </a:p>
        </p:txBody>
      </p:sp>
      <p:pic>
        <p:nvPicPr>
          <p:cNvPr id="6" name="Picture 5" descr="Diagram of a diagram of a cloud&#10;&#10;Description automatically generated">
            <a:extLst>
              <a:ext uri="{FF2B5EF4-FFF2-40B4-BE49-F238E27FC236}">
                <a16:creationId xmlns:a16="http://schemas.microsoft.com/office/drawing/2014/main" id="{7D0729D1-E7BB-4A72-1E3D-FD09CDDDC408}"/>
              </a:ext>
            </a:extLst>
          </p:cNvPr>
          <p:cNvPicPr>
            <a:picLocks noChangeAspect="1"/>
          </p:cNvPicPr>
          <p:nvPr/>
        </p:nvPicPr>
        <p:blipFill>
          <a:blip r:embed="rId2"/>
          <a:stretch>
            <a:fillRect/>
          </a:stretch>
        </p:blipFill>
        <p:spPr>
          <a:xfrm>
            <a:off x="0" y="592306"/>
            <a:ext cx="7828238" cy="3017520"/>
          </a:xfrm>
          <a:prstGeom prst="rect">
            <a:avLst/>
          </a:prstGeom>
        </p:spPr>
      </p:pic>
      <p:pic>
        <p:nvPicPr>
          <p:cNvPr id="8" name="Picture 7" descr="A math equations with black text&#10;&#10;Description automatically generated with medium confidence">
            <a:extLst>
              <a:ext uri="{FF2B5EF4-FFF2-40B4-BE49-F238E27FC236}">
                <a16:creationId xmlns:a16="http://schemas.microsoft.com/office/drawing/2014/main" id="{74C3F6EA-EEBD-F14D-7EBE-C34B2D98C2D9}"/>
              </a:ext>
            </a:extLst>
          </p:cNvPr>
          <p:cNvPicPr>
            <a:picLocks noChangeAspect="1"/>
          </p:cNvPicPr>
          <p:nvPr/>
        </p:nvPicPr>
        <p:blipFill>
          <a:blip r:embed="rId3"/>
          <a:stretch>
            <a:fillRect/>
          </a:stretch>
        </p:blipFill>
        <p:spPr>
          <a:xfrm>
            <a:off x="4349262" y="4280682"/>
            <a:ext cx="6287223" cy="2103120"/>
          </a:xfrm>
          <a:prstGeom prst="rect">
            <a:avLst/>
          </a:prstGeom>
        </p:spPr>
      </p:pic>
      <p:sp>
        <p:nvSpPr>
          <p:cNvPr id="9" name="TextBox 8">
            <a:extLst>
              <a:ext uri="{FF2B5EF4-FFF2-40B4-BE49-F238E27FC236}">
                <a16:creationId xmlns:a16="http://schemas.microsoft.com/office/drawing/2014/main" id="{2649488D-8363-CA0F-45A7-AA7E9AFBD92A}"/>
              </a:ext>
            </a:extLst>
          </p:cNvPr>
          <p:cNvSpPr txBox="1"/>
          <p:nvPr/>
        </p:nvSpPr>
        <p:spPr>
          <a:xfrm>
            <a:off x="7966126" y="632205"/>
            <a:ext cx="3778179" cy="461665"/>
          </a:xfrm>
          <a:prstGeom prst="rect">
            <a:avLst/>
          </a:prstGeom>
          <a:noFill/>
        </p:spPr>
        <p:txBody>
          <a:bodyPr wrap="square" rtlCol="0">
            <a:spAutoFit/>
          </a:bodyPr>
          <a:lstStyle/>
          <a:p>
            <a:r>
              <a:rPr lang="en-US" sz="2400" b="1" dirty="0">
                <a:latin typeface="Century Gothic" panose="020B0502020202020204" pitchFamily="34" charset="0"/>
              </a:rPr>
              <a:t>Fielding &amp; Bryan (2022)</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46BFF6C-E795-4684-376D-5FA996CAEFF4}"/>
                  </a:ext>
                </a:extLst>
              </p:cNvPr>
              <p:cNvSpPr txBox="1"/>
              <p:nvPr/>
            </p:nvSpPr>
            <p:spPr>
              <a:xfrm>
                <a:off x="4349262" y="3666540"/>
                <a:ext cx="7367250" cy="614142"/>
              </a:xfrm>
              <a:prstGeom prst="rect">
                <a:avLst/>
              </a:prstGeom>
              <a:noFill/>
            </p:spPr>
            <p:txBody>
              <a:bodyPr wrap="square" rtlCol="0">
                <a:spAutoFit/>
              </a:bodyPr>
              <a:lstStyle/>
              <a:p>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𝑚𝑖𝑥</m:t>
                        </m:r>
                      </m:sub>
                    </m:sSub>
                    <m:r>
                      <a:rPr lang="en-US" sz="2800" b="0" i="1" smtClean="0">
                        <a:latin typeface="Cambria Math" panose="02040503050406030204" pitchFamily="18" charset="0"/>
                      </a:rPr>
                      <m:t>~</m:t>
                    </m:r>
                    <m:rad>
                      <m:radPr>
                        <m:degHide m:val="on"/>
                        <m:ctrlPr>
                          <a:rPr lang="en-US" sz="2800" b="0" i="1" smtClean="0">
                            <a:latin typeface="Cambria Math" panose="02040503050406030204" pitchFamily="18" charset="0"/>
                          </a:rPr>
                        </m:ctrlPr>
                      </m:radPr>
                      <m:deg/>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𝑐𝑙</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𝑤</m:t>
                            </m:r>
                          </m:sub>
                        </m:sSub>
                      </m:e>
                    </m:rad>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10</m:t>
                        </m:r>
                      </m:e>
                      <m:sup>
                        <m:r>
                          <a:rPr lang="en-US" sz="2800" b="0" i="1" smtClean="0">
                            <a:latin typeface="Cambria Math" panose="02040503050406030204" pitchFamily="18" charset="0"/>
                          </a:rPr>
                          <m:t>5</m:t>
                        </m:r>
                      </m:sup>
                    </m:sSup>
                    <m:r>
                      <a:rPr lang="en-US" sz="2800" b="0" i="1" smtClean="0">
                        <a:latin typeface="Cambria Math" panose="02040503050406030204" pitchFamily="18" charset="0"/>
                      </a:rPr>
                      <m:t> </m:t>
                    </m:r>
                    <m:r>
                      <m:rPr>
                        <m:sty m:val="p"/>
                      </m:rPr>
                      <a:rPr lang="en-US" sz="2800" b="0" i="0" smtClean="0">
                        <a:latin typeface="Cambria Math" panose="02040503050406030204" pitchFamily="18" charset="0"/>
                      </a:rPr>
                      <m:t>K</m:t>
                    </m:r>
                  </m:oMath>
                </a14:m>
                <a:r>
                  <a:rPr lang="en-US" sz="2800" dirty="0"/>
                  <a:t> (cooling curve peaks)</a:t>
                </a:r>
              </a:p>
            </p:txBody>
          </p:sp>
        </mc:Choice>
        <mc:Fallback>
          <p:sp>
            <p:nvSpPr>
              <p:cNvPr id="12" name="TextBox 11">
                <a:extLst>
                  <a:ext uri="{FF2B5EF4-FFF2-40B4-BE49-F238E27FC236}">
                    <a16:creationId xmlns:a16="http://schemas.microsoft.com/office/drawing/2014/main" id="{046BFF6C-E795-4684-376D-5FA996CAEFF4}"/>
                  </a:ext>
                </a:extLst>
              </p:cNvPr>
              <p:cNvSpPr txBox="1">
                <a:spLocks noRot="1" noChangeAspect="1" noMove="1" noResize="1" noEditPoints="1" noAdjustHandles="1" noChangeArrowheads="1" noChangeShapeType="1" noTextEdit="1"/>
              </p:cNvSpPr>
              <p:nvPr/>
            </p:nvSpPr>
            <p:spPr>
              <a:xfrm>
                <a:off x="4349262" y="3666540"/>
                <a:ext cx="7367250" cy="614142"/>
              </a:xfrm>
              <a:prstGeom prst="rect">
                <a:avLst/>
              </a:prstGeom>
              <a:blipFill>
                <a:blip r:embed="rId4"/>
                <a:stretch>
                  <a:fillRect l="-516" b="-244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E2BF243-29EB-5AEE-3591-D0B1151AF221}"/>
                  </a:ext>
                </a:extLst>
              </p:cNvPr>
              <p:cNvSpPr txBox="1"/>
              <p:nvPr/>
            </p:nvSpPr>
            <p:spPr>
              <a:xfrm>
                <a:off x="7966126" y="1443332"/>
                <a:ext cx="4420945"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𝑐𝑜𝑜𝑙</m:t>
                          </m:r>
                        </m:sub>
                      </m:sSub>
                      <m:r>
                        <a:rPr lang="en-US" sz="2800" b="0" i="1" smtClean="0">
                          <a:latin typeface="Cambria Math" panose="02040503050406030204" pitchFamily="18" charset="0"/>
                        </a:rPr>
                        <m:t>&lt;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𝑚𝑖𝑥</m:t>
                          </m:r>
                        </m:sub>
                      </m:sSub>
                    </m:oMath>
                  </m:oMathPara>
                </a14:m>
                <a:endParaRPr lang="en-US" sz="2800" b="0" i="1" dirty="0">
                  <a:latin typeface="Cambria Math" panose="02040503050406030204" pitchFamily="18" charset="0"/>
                </a:endParaRPr>
              </a:p>
              <a:p>
                <a14:m>
                  <m:oMath xmlns:m="http://schemas.openxmlformats.org/officeDocument/2006/math">
                    <m:r>
                      <a:rPr lang="en-US" sz="2800" b="0" i="1" smtClean="0">
                        <a:latin typeface="Cambria Math" panose="02040503050406030204" pitchFamily="18" charset="0"/>
                        <a:ea typeface="Cambria Math" panose="02040503050406030204" pitchFamily="18" charset="0"/>
                      </a:rPr>
                      <m:t>⟹</m:t>
                    </m:r>
                  </m:oMath>
                </a14:m>
                <a:r>
                  <a:rPr lang="en-US" sz="2800" dirty="0"/>
                  <a:t> Clouds survive &amp; grow</a:t>
                </a:r>
              </a:p>
            </p:txBody>
          </p:sp>
        </mc:Choice>
        <mc:Fallback>
          <p:sp>
            <p:nvSpPr>
              <p:cNvPr id="14" name="TextBox 13">
                <a:extLst>
                  <a:ext uri="{FF2B5EF4-FFF2-40B4-BE49-F238E27FC236}">
                    <a16:creationId xmlns:a16="http://schemas.microsoft.com/office/drawing/2014/main" id="{0E2BF243-29EB-5AEE-3591-D0B1151AF221}"/>
                  </a:ext>
                </a:extLst>
              </p:cNvPr>
              <p:cNvSpPr txBox="1">
                <a:spLocks noRot="1" noChangeAspect="1" noMove="1" noResize="1" noEditPoints="1" noAdjustHandles="1" noChangeArrowheads="1" noChangeShapeType="1" noTextEdit="1"/>
              </p:cNvSpPr>
              <p:nvPr/>
            </p:nvSpPr>
            <p:spPr>
              <a:xfrm>
                <a:off x="7966126" y="1443332"/>
                <a:ext cx="4420945" cy="954107"/>
              </a:xfrm>
              <a:prstGeom prst="rect">
                <a:avLst/>
              </a:prstGeom>
              <a:blipFill>
                <a:blip r:embed="rId5"/>
                <a:stretch>
                  <a:fillRect l="-287" b="-17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3BD2521-8F8F-C253-7B58-7861EBB40309}"/>
                  </a:ext>
                </a:extLst>
              </p:cNvPr>
              <p:cNvSpPr txBox="1"/>
              <p:nvPr/>
            </p:nvSpPr>
            <p:spPr>
              <a:xfrm>
                <a:off x="7966126" y="2638863"/>
                <a:ext cx="4420945" cy="9541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𝑐𝑜𝑜𝑙</m:t>
                          </m:r>
                        </m:sub>
                      </m:sSub>
                      <m:r>
                        <a:rPr lang="en-US" sz="2800" b="0" i="1" smtClean="0">
                          <a:latin typeface="Cambria Math" panose="02040503050406030204" pitchFamily="18" charset="0"/>
                        </a:rPr>
                        <m:t>&gt;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𝑚𝑖𝑥</m:t>
                          </m:r>
                        </m:sub>
                      </m:sSub>
                    </m:oMath>
                  </m:oMathPara>
                </a14:m>
                <a:endParaRPr lang="en-US" sz="2800" b="0" i="1" dirty="0">
                  <a:latin typeface="Cambria Math" panose="02040503050406030204" pitchFamily="18" charset="0"/>
                </a:endParaRPr>
              </a:p>
              <a:p>
                <a14:m>
                  <m:oMath xmlns:m="http://schemas.openxmlformats.org/officeDocument/2006/math">
                    <m:r>
                      <a:rPr lang="en-US" sz="2800" b="0" i="1" smtClean="0">
                        <a:latin typeface="Cambria Math" panose="02040503050406030204" pitchFamily="18" charset="0"/>
                        <a:ea typeface="Cambria Math" panose="02040503050406030204" pitchFamily="18" charset="0"/>
                      </a:rPr>
                      <m:t>⟹</m:t>
                    </m:r>
                  </m:oMath>
                </a14:m>
                <a:r>
                  <a:rPr lang="en-US" sz="2800" dirty="0"/>
                  <a:t> Clouds shredded </a:t>
                </a:r>
              </a:p>
            </p:txBody>
          </p:sp>
        </mc:Choice>
        <mc:Fallback>
          <p:sp>
            <p:nvSpPr>
              <p:cNvPr id="15" name="TextBox 14">
                <a:extLst>
                  <a:ext uri="{FF2B5EF4-FFF2-40B4-BE49-F238E27FC236}">
                    <a16:creationId xmlns:a16="http://schemas.microsoft.com/office/drawing/2014/main" id="{E3BD2521-8F8F-C253-7B58-7861EBB40309}"/>
                  </a:ext>
                </a:extLst>
              </p:cNvPr>
              <p:cNvSpPr txBox="1">
                <a:spLocks noRot="1" noChangeAspect="1" noMove="1" noResize="1" noEditPoints="1" noAdjustHandles="1" noChangeArrowheads="1" noChangeShapeType="1" noTextEdit="1"/>
              </p:cNvSpPr>
              <p:nvPr/>
            </p:nvSpPr>
            <p:spPr>
              <a:xfrm>
                <a:off x="7966126" y="2638863"/>
                <a:ext cx="4420945" cy="954107"/>
              </a:xfrm>
              <a:prstGeom prst="rect">
                <a:avLst/>
              </a:prstGeom>
              <a:blipFill>
                <a:blip r:embed="rId6"/>
                <a:stretch>
                  <a:fillRect l="-287" b="-17105"/>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9433BA59-BD54-B1FF-06DF-B5097E29A376}"/>
              </a:ext>
            </a:extLst>
          </p:cNvPr>
          <p:cNvGrpSpPr/>
          <p:nvPr/>
        </p:nvGrpSpPr>
        <p:grpSpPr>
          <a:xfrm>
            <a:off x="0" y="3609826"/>
            <a:ext cx="4349262" cy="3200400"/>
            <a:chOff x="0" y="3609826"/>
            <a:chExt cx="4349262" cy="3200400"/>
          </a:xfrm>
        </p:grpSpPr>
        <p:pic>
          <p:nvPicPr>
            <p:cNvPr id="11" name="Picture 10">
              <a:extLst>
                <a:ext uri="{FF2B5EF4-FFF2-40B4-BE49-F238E27FC236}">
                  <a16:creationId xmlns:a16="http://schemas.microsoft.com/office/drawing/2014/main" id="{395F78D0-1C08-89D4-DE18-7D2A304FF927}"/>
                </a:ext>
              </a:extLst>
            </p:cNvPr>
            <p:cNvPicPr>
              <a:picLocks noChangeAspect="1"/>
            </p:cNvPicPr>
            <p:nvPr/>
          </p:nvPicPr>
          <p:blipFill>
            <a:blip r:embed="rId7"/>
            <a:stretch>
              <a:fillRect/>
            </a:stretch>
          </p:blipFill>
          <p:spPr>
            <a:xfrm>
              <a:off x="0" y="3609826"/>
              <a:ext cx="4349262" cy="3200400"/>
            </a:xfrm>
            <a:prstGeom prst="rect">
              <a:avLst/>
            </a:prstGeom>
          </p:spPr>
        </p:pic>
        <p:sp>
          <p:nvSpPr>
            <p:cNvPr id="18" name="TextBox 17">
              <a:extLst>
                <a:ext uri="{FF2B5EF4-FFF2-40B4-BE49-F238E27FC236}">
                  <a16:creationId xmlns:a16="http://schemas.microsoft.com/office/drawing/2014/main" id="{471E7B41-BAE7-82BA-BFC8-3BE4F2D2935B}"/>
                </a:ext>
              </a:extLst>
            </p:cNvPr>
            <p:cNvSpPr txBox="1"/>
            <p:nvPr/>
          </p:nvSpPr>
          <p:spPr>
            <a:xfrm>
              <a:off x="590868" y="3681224"/>
              <a:ext cx="2052320" cy="923330"/>
            </a:xfrm>
            <a:prstGeom prst="rect">
              <a:avLst/>
            </a:prstGeom>
            <a:noFill/>
          </p:spPr>
          <p:txBody>
            <a:bodyPr wrap="square">
              <a:spAutoFit/>
            </a:bodyPr>
            <a:lstStyle/>
            <a:p>
              <a:r>
                <a:rPr lang="en-US" b="1" dirty="0">
                  <a:latin typeface="Century Gothic" panose="020B0502020202020204" pitchFamily="34" charset="0"/>
                </a:rPr>
                <a:t>Peng, Martin, Fielding et al. </a:t>
              </a:r>
            </a:p>
            <a:p>
              <a:r>
                <a:rPr lang="en-US" b="1" dirty="0">
                  <a:latin typeface="Century Gothic" panose="020B0502020202020204" pitchFamily="34" charset="0"/>
                </a:rPr>
                <a:t>(in prep.)</a:t>
              </a:r>
              <a:endParaRPr lang="en-US" dirty="0">
                <a:latin typeface="Century Gothic" panose="020B0502020202020204" pitchFamily="34" charset="0"/>
              </a:endParaRPr>
            </a:p>
          </p:txBody>
        </p:sp>
      </p:grpSp>
    </p:spTree>
    <p:extLst>
      <p:ext uri="{BB962C8B-B14F-4D97-AF65-F5344CB8AC3E}">
        <p14:creationId xmlns:p14="http://schemas.microsoft.com/office/powerpoint/2010/main" val="38785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err="1"/>
              <a:t>Superbubble</a:t>
            </a:r>
            <a:r>
              <a:rPr lang="en-US" dirty="0"/>
              <a:t> Breakthrough</a:t>
            </a:r>
          </a:p>
        </p:txBody>
      </p:sp>
      <p:sp>
        <p:nvSpPr>
          <p:cNvPr id="17" name="TextBox 16">
            <a:extLst>
              <a:ext uri="{FF2B5EF4-FFF2-40B4-BE49-F238E27FC236}">
                <a16:creationId xmlns:a16="http://schemas.microsoft.com/office/drawing/2014/main" id="{09DB8801-947C-D77E-8313-3804A14EF38C}"/>
              </a:ext>
            </a:extLst>
          </p:cNvPr>
          <p:cNvSpPr txBox="1"/>
          <p:nvPr/>
        </p:nvSpPr>
        <p:spPr>
          <a:xfrm>
            <a:off x="-415143" y="6345150"/>
            <a:ext cx="5927166" cy="457200"/>
          </a:xfrm>
          <a:prstGeom prst="rect">
            <a:avLst/>
          </a:prstGeom>
          <a:noFill/>
        </p:spPr>
        <p:txBody>
          <a:bodyPr wrap="square">
            <a:spAutoFit/>
          </a:bodyPr>
          <a:lstStyle/>
          <a:p>
            <a:pPr algn="ctr"/>
            <a:r>
              <a:rPr lang="en-US" sz="2400" b="1" dirty="0"/>
              <a:t>Martin, Peng, and Li (submitted to </a:t>
            </a:r>
            <a:r>
              <a:rPr lang="en-US" sz="2400" b="1" dirty="0" err="1"/>
              <a:t>ApJ</a:t>
            </a:r>
            <a:r>
              <a:rPr lang="en-US" sz="2400" b="1" dirty="0"/>
              <a:t>)</a:t>
            </a:r>
          </a:p>
        </p:txBody>
      </p:sp>
      <p:pic>
        <p:nvPicPr>
          <p:cNvPr id="4" name="Picture 3" descr="A collage of images of a nuclear explosion&#10;&#10;Description automatically generated">
            <a:extLst>
              <a:ext uri="{FF2B5EF4-FFF2-40B4-BE49-F238E27FC236}">
                <a16:creationId xmlns:a16="http://schemas.microsoft.com/office/drawing/2014/main" id="{E541D032-DA13-591D-02F0-2C6A11BF6BD8}"/>
              </a:ext>
            </a:extLst>
          </p:cNvPr>
          <p:cNvPicPr>
            <a:picLocks noChangeAspect="1"/>
          </p:cNvPicPr>
          <p:nvPr/>
        </p:nvPicPr>
        <p:blipFill>
          <a:blip r:embed="rId2"/>
          <a:stretch>
            <a:fillRect/>
          </a:stretch>
        </p:blipFill>
        <p:spPr>
          <a:xfrm>
            <a:off x="0" y="492990"/>
            <a:ext cx="4455420" cy="5852160"/>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6783B24A-8A81-124F-83FB-0F91E0C3368C}"/>
                  </a:ext>
                </a:extLst>
              </p:cNvPr>
              <p:cNvSpPr txBox="1"/>
              <p:nvPr/>
            </p:nvSpPr>
            <p:spPr>
              <a:xfrm>
                <a:off x="4114845" y="1825308"/>
                <a:ext cx="7539990" cy="769441"/>
              </a:xfrm>
              <a:prstGeom prst="rect">
                <a:avLst/>
              </a:prstGeom>
              <a:noFill/>
            </p:spPr>
            <p:txBody>
              <a:bodyPr wrap="square" rtlCol="0">
                <a:spAutoFit/>
              </a:bodyPr>
              <a:lstStyle/>
              <a:p>
                <a:pPr marL="285750" indent="-285750">
                  <a:buFont typeface="Wingdings" pitchFamily="2" charset="2"/>
                  <a:buChar char="q"/>
                </a:pPr>
                <a:r>
                  <a:rPr lang="en-US" sz="2200" dirty="0">
                    <a:latin typeface="Century Gothic" panose="020B0502020202020204" pitchFamily="34" charset="0"/>
                  </a:rPr>
                  <a:t>NW Shell: </a:t>
                </a:r>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𝑅</m:t>
                        </m:r>
                      </m:e>
                      <m:sub>
                        <m:r>
                          <m:rPr>
                            <m:sty m:val="p"/>
                          </m:rPr>
                          <a:rPr lang="en-US" sz="2200" b="0" i="0" smtClean="0">
                            <a:latin typeface="Cambria Math" panose="02040503050406030204" pitchFamily="18" charset="0"/>
                          </a:rPr>
                          <m:t>shell</m:t>
                        </m:r>
                      </m:sub>
                    </m:sSub>
                    <m:r>
                      <a:rPr lang="en-US" sz="2200" b="0" i="1" smtClean="0">
                        <a:latin typeface="Cambria Math" panose="02040503050406030204" pitchFamily="18" charset="0"/>
                      </a:rPr>
                      <m:t>=395 </m:t>
                    </m:r>
                    <m:r>
                      <m:rPr>
                        <m:sty m:val="p"/>
                      </m:rPr>
                      <a:rPr lang="en-US" sz="2200" b="0" i="0" smtClean="0">
                        <a:latin typeface="Cambria Math" panose="02040503050406030204" pitchFamily="18" charset="0"/>
                      </a:rPr>
                      <m:t>pc</m:t>
                    </m:r>
                    <m:r>
                      <a:rPr lang="en-US" sz="2200" b="0" i="1" smtClean="0">
                        <a:latin typeface="Cambria Math" panose="02040503050406030204" pitchFamily="18" charset="0"/>
                      </a:rPr>
                      <m:t>, </m:t>
                    </m:r>
                    <m:r>
                      <a:rPr lang="en-US" sz="2200" b="0" i="1" smtClean="0">
                        <a:latin typeface="Cambria Math" panose="02040503050406030204" pitchFamily="18" charset="0"/>
                      </a:rPr>
                      <m:t>𝑡</m:t>
                    </m:r>
                    <m:r>
                      <a:rPr lang="en-US" sz="2200" b="0" i="0" smtClean="0">
                        <a:latin typeface="Cambria Math" panose="02040503050406030204" pitchFamily="18" charset="0"/>
                      </a:rPr>
                      <m:t>=2 </m:t>
                    </m:r>
                    <m:r>
                      <m:rPr>
                        <m:sty m:val="p"/>
                      </m:rPr>
                      <a:rPr lang="en-US" sz="2200" b="0" i="0" smtClean="0">
                        <a:latin typeface="Cambria Math" panose="02040503050406030204" pitchFamily="18" charset="0"/>
                      </a:rPr>
                      <m:t>Myr</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𝑉</m:t>
                    </m:r>
                    <m:r>
                      <a:rPr lang="en-US" sz="2200" b="0" i="1" smtClean="0">
                        <a:latin typeface="Cambria Math" panose="02040503050406030204" pitchFamily="18" charset="0"/>
                        <a:ea typeface="Cambria Math" panose="02040503050406030204" pitchFamily="18" charset="0"/>
                      </a:rPr>
                      <m:t>=116 </m:t>
                    </m:r>
                    <m:r>
                      <m:rPr>
                        <m:sty m:val="p"/>
                      </m:rPr>
                      <a:rPr lang="en-US" sz="2200" b="0" i="0" smtClean="0">
                        <a:latin typeface="Cambria Math" panose="02040503050406030204" pitchFamily="18" charset="0"/>
                        <a:ea typeface="Cambria Math" panose="02040503050406030204" pitchFamily="18" charset="0"/>
                      </a:rPr>
                      <m:t>km</m:t>
                    </m:r>
                    <m:r>
                      <a:rPr lang="en-US" sz="2200" b="0" i="0" smtClean="0">
                        <a:latin typeface="Cambria Math" panose="02040503050406030204" pitchFamily="18" charset="0"/>
                        <a:ea typeface="Cambria Math" panose="02040503050406030204" pitchFamily="18" charset="0"/>
                      </a:rPr>
                      <m:t> </m:t>
                    </m:r>
                    <m:sSup>
                      <m:sSupPr>
                        <m:ctrlPr>
                          <a:rPr lang="en-US" sz="2200" b="0" smtClean="0">
                            <a:latin typeface="Cambria Math" panose="02040503050406030204" pitchFamily="18" charset="0"/>
                            <a:ea typeface="Cambria Math" panose="02040503050406030204" pitchFamily="18" charset="0"/>
                          </a:rPr>
                        </m:ctrlPr>
                      </m:sSupPr>
                      <m:e>
                        <m:r>
                          <m:rPr>
                            <m:sty m:val="p"/>
                          </m:rPr>
                          <a:rPr lang="en-US" sz="2200" b="0" i="0" smtClean="0">
                            <a:latin typeface="Cambria Math" panose="02040503050406030204" pitchFamily="18" charset="0"/>
                            <a:ea typeface="Cambria Math" panose="02040503050406030204" pitchFamily="18" charset="0"/>
                          </a:rPr>
                          <m:t>s</m:t>
                        </m:r>
                      </m:e>
                      <m:sup>
                        <m:r>
                          <a:rPr lang="en-US" sz="2200" b="0" i="0" smtClean="0">
                            <a:latin typeface="Cambria Math" panose="02040503050406030204" pitchFamily="18" charset="0"/>
                            <a:ea typeface="Cambria Math" panose="02040503050406030204" pitchFamily="18" charset="0"/>
                          </a:rPr>
                          <m:t>−1</m:t>
                        </m:r>
                      </m:sup>
                    </m:sSup>
                  </m:oMath>
                </a14:m>
                <a:r>
                  <a:rPr lang="en-US" sz="2200" dirty="0">
                    <a:latin typeface="Century Gothic" panose="020B0502020202020204" pitchFamily="34" charset="0"/>
                  </a:rPr>
                  <a:t> </a:t>
                </a:r>
              </a:p>
              <a:p>
                <a:pPr marL="285750" indent="-285750">
                  <a:buFont typeface="Wingdings" pitchFamily="2" charset="2"/>
                  <a:buChar char="q"/>
                </a:pPr>
                <a:r>
                  <a:rPr lang="en-US" sz="2200" dirty="0">
                    <a:latin typeface="Century Gothic" panose="020B0502020202020204" pitchFamily="34" charset="0"/>
                  </a:rPr>
                  <a:t>SW Shell: </a:t>
                </a:r>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𝑅</m:t>
                        </m:r>
                      </m:e>
                      <m:sub>
                        <m:r>
                          <m:rPr>
                            <m:sty m:val="p"/>
                          </m:rPr>
                          <a:rPr lang="en-US" sz="2200" b="0" i="0" smtClean="0">
                            <a:latin typeface="Cambria Math" panose="02040503050406030204" pitchFamily="18" charset="0"/>
                          </a:rPr>
                          <m:t>shell</m:t>
                        </m:r>
                      </m:sub>
                    </m:sSub>
                    <m:r>
                      <a:rPr lang="en-US" sz="2200" b="0" i="1" smtClean="0">
                        <a:latin typeface="Cambria Math" panose="02040503050406030204" pitchFamily="18" charset="0"/>
                      </a:rPr>
                      <m:t>=3</m:t>
                    </m:r>
                    <m:r>
                      <a:rPr lang="en-US" sz="2200" b="0" i="1" smtClean="0">
                        <a:latin typeface="Cambria Math" panose="02040503050406030204" pitchFamily="18" charset="0"/>
                      </a:rPr>
                      <m:t>41</m:t>
                    </m:r>
                    <m:r>
                      <a:rPr lang="en-US" sz="2200" b="0" i="1" smtClean="0">
                        <a:latin typeface="Cambria Math" panose="02040503050406030204" pitchFamily="18" charset="0"/>
                      </a:rPr>
                      <m:t> </m:t>
                    </m:r>
                    <m:r>
                      <m:rPr>
                        <m:sty m:val="p"/>
                      </m:rPr>
                      <a:rPr lang="en-US" sz="2200" b="0" i="0" smtClean="0">
                        <a:latin typeface="Cambria Math" panose="02040503050406030204" pitchFamily="18" charset="0"/>
                      </a:rPr>
                      <m:t>pc</m:t>
                    </m:r>
                    <m:r>
                      <a:rPr lang="en-US" sz="2200" i="1">
                        <a:latin typeface="Cambria Math" panose="02040503050406030204" pitchFamily="18" charset="0"/>
                      </a:rPr>
                      <m:t>,</m:t>
                    </m:r>
                    <m:r>
                      <a:rPr lang="en-US" sz="2200" i="1">
                        <a:latin typeface="Cambria Math" panose="02040503050406030204" pitchFamily="18" charset="0"/>
                      </a:rPr>
                      <m:t>𝑡</m:t>
                    </m:r>
                    <m:r>
                      <a:rPr lang="en-US" sz="2200">
                        <a:latin typeface="Cambria Math" panose="02040503050406030204" pitchFamily="18" charset="0"/>
                      </a:rPr>
                      <m:t>=2 </m:t>
                    </m:r>
                    <m:r>
                      <m:rPr>
                        <m:sty m:val="p"/>
                      </m:rPr>
                      <a:rPr lang="en-US" sz="2200">
                        <a:latin typeface="Cambria Math" panose="02040503050406030204" pitchFamily="18" charset="0"/>
                      </a:rPr>
                      <m:t>Myr</m:t>
                    </m:r>
                  </m:oMath>
                </a14:m>
                <a:r>
                  <a:rPr lang="en-US" sz="2200" dirty="0">
                    <a:ea typeface="Cambria Math" panose="02040503050406030204" pitchFamily="18" charset="0"/>
                  </a:rPr>
                  <a:t> </a:t>
                </a:r>
                <a14:m>
                  <m:oMath xmlns:m="http://schemas.openxmlformats.org/officeDocument/2006/math">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𝑉</m:t>
                    </m:r>
                    <m:r>
                      <a:rPr lang="en-US" sz="2200" i="1">
                        <a:latin typeface="Cambria Math" panose="02040503050406030204" pitchFamily="18" charset="0"/>
                        <a:ea typeface="Cambria Math" panose="02040503050406030204" pitchFamily="18" charset="0"/>
                      </a:rPr>
                      <m:t>=100 </m:t>
                    </m:r>
                    <m:r>
                      <m:rPr>
                        <m:sty m:val="p"/>
                      </m:rPr>
                      <a:rPr lang="en-US" sz="2200">
                        <a:latin typeface="Cambria Math" panose="02040503050406030204" pitchFamily="18" charset="0"/>
                        <a:ea typeface="Cambria Math" panose="02040503050406030204" pitchFamily="18" charset="0"/>
                      </a:rPr>
                      <m:t>km</m:t>
                    </m:r>
                    <m:r>
                      <a:rPr lang="en-US" sz="2200">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ea typeface="Cambria Math" panose="02040503050406030204" pitchFamily="18" charset="0"/>
                          </a:rPr>
                        </m:ctrlPr>
                      </m:sSupPr>
                      <m:e>
                        <m:r>
                          <m:rPr>
                            <m:sty m:val="p"/>
                          </m:rPr>
                          <a:rPr lang="en-US" sz="2200">
                            <a:latin typeface="Cambria Math" panose="02040503050406030204" pitchFamily="18" charset="0"/>
                            <a:ea typeface="Cambria Math" panose="02040503050406030204" pitchFamily="18" charset="0"/>
                          </a:rPr>
                          <m:t>s</m:t>
                        </m:r>
                      </m:e>
                      <m:sup>
                        <m:r>
                          <a:rPr lang="en-US" sz="2200">
                            <a:latin typeface="Cambria Math" panose="02040503050406030204" pitchFamily="18" charset="0"/>
                            <a:ea typeface="Cambria Math" panose="02040503050406030204" pitchFamily="18" charset="0"/>
                          </a:rPr>
                          <m:t>−1</m:t>
                        </m:r>
                      </m:sup>
                    </m:sSup>
                  </m:oMath>
                </a14:m>
                <a:endParaRPr lang="en-US" sz="2200" dirty="0">
                  <a:latin typeface="Century Gothic" panose="020B0502020202020204" pitchFamily="34" charset="0"/>
                </a:endParaRPr>
              </a:p>
            </p:txBody>
          </p:sp>
        </mc:Choice>
        <mc:Fallback>
          <p:sp>
            <p:nvSpPr>
              <p:cNvPr id="40" name="TextBox 39">
                <a:extLst>
                  <a:ext uri="{FF2B5EF4-FFF2-40B4-BE49-F238E27FC236}">
                    <a16:creationId xmlns:a16="http://schemas.microsoft.com/office/drawing/2014/main" id="{6783B24A-8A81-124F-83FB-0F91E0C3368C}"/>
                  </a:ext>
                </a:extLst>
              </p:cNvPr>
              <p:cNvSpPr txBox="1">
                <a:spLocks noRot="1" noChangeAspect="1" noMove="1" noResize="1" noEditPoints="1" noAdjustHandles="1" noChangeArrowheads="1" noChangeShapeType="1" noTextEdit="1"/>
              </p:cNvSpPr>
              <p:nvPr/>
            </p:nvSpPr>
            <p:spPr>
              <a:xfrm>
                <a:off x="4114845" y="1825308"/>
                <a:ext cx="7539990" cy="769441"/>
              </a:xfrm>
              <a:prstGeom prst="rect">
                <a:avLst/>
              </a:prstGeom>
              <a:blipFill>
                <a:blip r:embed="rId3"/>
                <a:stretch>
                  <a:fillRect l="-842" t="-4839" b="-12903"/>
                </a:stretch>
              </a:blipFill>
            </p:spPr>
            <p:txBody>
              <a:bodyPr/>
              <a:lstStyle/>
              <a:p>
                <a:r>
                  <a:rPr lang="en-US">
                    <a:noFill/>
                  </a:rPr>
                  <a:t> </a:t>
                </a:r>
              </a:p>
            </p:txBody>
          </p:sp>
        </mc:Fallback>
      </mc:AlternateContent>
      <p:grpSp>
        <p:nvGrpSpPr>
          <p:cNvPr id="57" name="Group 56">
            <a:extLst>
              <a:ext uri="{FF2B5EF4-FFF2-40B4-BE49-F238E27FC236}">
                <a16:creationId xmlns:a16="http://schemas.microsoft.com/office/drawing/2014/main" id="{553F1FA9-EAEF-3D94-F965-83C3C86E37A9}"/>
              </a:ext>
            </a:extLst>
          </p:cNvPr>
          <p:cNvGrpSpPr/>
          <p:nvPr/>
        </p:nvGrpSpPr>
        <p:grpSpPr>
          <a:xfrm>
            <a:off x="4114845" y="538014"/>
            <a:ext cx="6497034" cy="1370896"/>
            <a:chOff x="4114845" y="538014"/>
            <a:chExt cx="6497034" cy="1370896"/>
          </a:xfrm>
        </p:grpSpPr>
        <p:pic>
          <p:nvPicPr>
            <p:cNvPr id="32" name="Picture 31" descr="A number and a face&#10;&#10;Description automatically generated with medium confidence">
              <a:extLst>
                <a:ext uri="{FF2B5EF4-FFF2-40B4-BE49-F238E27FC236}">
                  <a16:creationId xmlns:a16="http://schemas.microsoft.com/office/drawing/2014/main" id="{B48FE4B6-D921-BE15-D4B4-11264C038DE3}"/>
                </a:ext>
              </a:extLst>
            </p:cNvPr>
            <p:cNvPicPr>
              <a:picLocks noChangeAspect="1"/>
            </p:cNvPicPr>
            <p:nvPr/>
          </p:nvPicPr>
          <p:blipFill>
            <a:blip r:embed="rId4"/>
            <a:stretch>
              <a:fillRect/>
            </a:stretch>
          </p:blipFill>
          <p:spPr>
            <a:xfrm>
              <a:off x="5282428" y="903070"/>
              <a:ext cx="5329451" cy="1005840"/>
            </a:xfrm>
            <a:prstGeom prst="rect">
              <a:avLst/>
            </a:prstGeom>
          </p:spPr>
        </p:pic>
        <p:sp>
          <p:nvSpPr>
            <p:cNvPr id="50" name="TextBox 49">
              <a:extLst>
                <a:ext uri="{FF2B5EF4-FFF2-40B4-BE49-F238E27FC236}">
                  <a16:creationId xmlns:a16="http://schemas.microsoft.com/office/drawing/2014/main" id="{5A2F2E99-A98B-08A2-A101-0917305B2A2E}"/>
                </a:ext>
              </a:extLst>
            </p:cNvPr>
            <p:cNvSpPr txBox="1"/>
            <p:nvPr/>
          </p:nvSpPr>
          <p:spPr>
            <a:xfrm>
              <a:off x="4114845" y="538014"/>
              <a:ext cx="6309360" cy="400110"/>
            </a:xfrm>
            <a:prstGeom prst="rect">
              <a:avLst/>
            </a:prstGeom>
            <a:noFill/>
          </p:spPr>
          <p:txBody>
            <a:bodyPr wrap="square">
              <a:spAutoFit/>
            </a:bodyPr>
            <a:lstStyle/>
            <a:p>
              <a:r>
                <a:rPr lang="en-US" sz="2000" dirty="0">
                  <a:effectLst/>
                  <a:latin typeface="Century Gothic" panose="020B0502020202020204" pitchFamily="34" charset="0"/>
                </a:rPr>
                <a:t>Weaver et al. (1977) Bubble Model: </a:t>
              </a:r>
            </a:p>
          </p:txBody>
        </p:sp>
      </p:grpSp>
      <p:cxnSp>
        <p:nvCxnSpPr>
          <p:cNvPr id="64" name="Straight Arrow Connector 63">
            <a:extLst>
              <a:ext uri="{FF2B5EF4-FFF2-40B4-BE49-F238E27FC236}">
                <a16:creationId xmlns:a16="http://schemas.microsoft.com/office/drawing/2014/main" id="{7C0896F7-DC8D-52CB-D87A-4101C8AEB063}"/>
              </a:ext>
            </a:extLst>
          </p:cNvPr>
          <p:cNvCxnSpPr>
            <a:cxnSpLocks/>
          </p:cNvCxnSpPr>
          <p:nvPr/>
        </p:nvCxnSpPr>
        <p:spPr>
          <a:xfrm>
            <a:off x="914400" y="3419070"/>
            <a:ext cx="288767" cy="24241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6D3F825-4D56-14E0-A5EC-CF15E8BBF957}"/>
              </a:ext>
            </a:extLst>
          </p:cNvPr>
          <p:cNvSpPr txBox="1"/>
          <p:nvPr/>
        </p:nvSpPr>
        <p:spPr>
          <a:xfrm>
            <a:off x="666333" y="3007062"/>
            <a:ext cx="763707" cy="461665"/>
          </a:xfrm>
          <a:prstGeom prst="rect">
            <a:avLst/>
          </a:prstGeom>
          <a:noFill/>
        </p:spPr>
        <p:txBody>
          <a:bodyPr wrap="square" rtlCol="0">
            <a:spAutoFit/>
          </a:bodyPr>
          <a:lstStyle/>
          <a:p>
            <a:r>
              <a:rPr lang="en-US" sz="2400" b="1" dirty="0">
                <a:solidFill>
                  <a:srgbClr val="FF0000"/>
                </a:solidFill>
              </a:rPr>
              <a:t>SB</a:t>
            </a:r>
          </a:p>
        </p:txBody>
      </p:sp>
      <p:pic>
        <p:nvPicPr>
          <p:cNvPr id="35" name="Picture 34">
            <a:extLst>
              <a:ext uri="{FF2B5EF4-FFF2-40B4-BE49-F238E27FC236}">
                <a16:creationId xmlns:a16="http://schemas.microsoft.com/office/drawing/2014/main" id="{DEA00811-F25C-91C9-6236-7F973D12E683}"/>
              </a:ext>
            </a:extLst>
          </p:cNvPr>
          <p:cNvPicPr>
            <a:picLocks noChangeAspect="1"/>
          </p:cNvPicPr>
          <p:nvPr/>
        </p:nvPicPr>
        <p:blipFill>
          <a:blip r:embed="rId5"/>
          <a:stretch>
            <a:fillRect/>
          </a:stretch>
        </p:blipFill>
        <p:spPr>
          <a:xfrm>
            <a:off x="4237440" y="2659649"/>
            <a:ext cx="7778669" cy="841248"/>
          </a:xfrm>
          <a:prstGeom prst="rect">
            <a:avLst/>
          </a:prstGeom>
        </p:spPr>
      </p:pic>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61E4599F-A327-8921-38D7-F4B3C55F5DE9}"/>
                  </a:ext>
                </a:extLst>
              </p:cNvPr>
              <p:cNvSpPr txBox="1"/>
              <p:nvPr/>
            </p:nvSpPr>
            <p:spPr>
              <a:xfrm>
                <a:off x="4114845" y="3542262"/>
                <a:ext cx="8401005" cy="769441"/>
              </a:xfrm>
              <a:prstGeom prst="rect">
                <a:avLst/>
              </a:prstGeom>
              <a:noFill/>
            </p:spPr>
            <p:txBody>
              <a:bodyPr wrap="square" rtlCol="0">
                <a:spAutoFit/>
              </a:bodyPr>
              <a:lstStyle/>
              <a:p>
                <a:pPr marL="285750" indent="-285750">
                  <a:buFont typeface="Wingdings" pitchFamily="2" charset="2"/>
                  <a:buChar char="q"/>
                </a:pPr>
                <a:r>
                  <a:rPr lang="en-US" sz="2200" dirty="0">
                    <a:latin typeface="Century Gothic" panose="020B0502020202020204" pitchFamily="34" charset="0"/>
                  </a:rPr>
                  <a:t>NW Shell: </a:t>
                </a:r>
                <a14:m>
                  <m:oMath xmlns:m="http://schemas.openxmlformats.org/officeDocument/2006/math">
                    <m:r>
                      <m:rPr>
                        <m:sty m:val="p"/>
                      </m:rPr>
                      <a:rPr lang="el-GR" sz="2200" b="0" i="1" smtClean="0">
                        <a:latin typeface="Cambria Math" panose="02040503050406030204" pitchFamily="18" charset="0"/>
                        <a:ea typeface="Cambria Math" panose="02040503050406030204" pitchFamily="18" charset="0"/>
                      </a:rPr>
                      <m:t>Ω</m:t>
                    </m:r>
                    <m:r>
                      <a:rPr lang="en-US" sz="2200" b="0" i="1" smtClean="0">
                        <a:latin typeface="Cambria Math" panose="02040503050406030204" pitchFamily="18" charset="0"/>
                        <a:ea typeface="Cambria Math" panose="02040503050406030204" pitchFamily="18" charset="0"/>
                      </a:rPr>
                      <m:t>=0.5 </m:t>
                    </m:r>
                    <m:r>
                      <m:rPr>
                        <m:sty m:val="p"/>
                      </m:rPr>
                      <a:rPr lang="en-US" sz="2200" b="0" i="0" smtClean="0">
                        <a:latin typeface="Cambria Math" panose="02040503050406030204" pitchFamily="18" charset="0"/>
                        <a:ea typeface="Cambria Math" panose="02040503050406030204" pitchFamily="18" charset="0"/>
                      </a:rPr>
                      <m:t>sr</m:t>
                    </m:r>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𝐿</m:t>
                        </m:r>
                      </m:e>
                      <m:sub>
                        <m:r>
                          <a:rPr lang="en-US" sz="2200" b="0" i="1" smtClean="0">
                            <a:latin typeface="Cambria Math" panose="02040503050406030204" pitchFamily="18" charset="0"/>
                            <a:ea typeface="Cambria Math" panose="02040503050406030204" pitchFamily="18" charset="0"/>
                          </a:rPr>
                          <m:t>𝑤</m:t>
                        </m:r>
                      </m:sub>
                    </m:sSub>
                    <m:r>
                      <a:rPr lang="en-US" sz="2200" b="0" i="1" dirty="0"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1.48×</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40</m:t>
                        </m:r>
                      </m:sup>
                    </m:sSup>
                    <m:r>
                      <a:rPr lang="en-US" sz="2200" b="0" i="1" smtClean="0">
                        <a:latin typeface="Cambria Math" panose="02040503050406030204" pitchFamily="18" charset="0"/>
                        <a:ea typeface="Cambria Math" panose="02040503050406030204" pitchFamily="18" charset="0"/>
                      </a:rPr>
                      <m:t> </m:t>
                    </m:r>
                    <m:r>
                      <m:rPr>
                        <m:sty m:val="p"/>
                      </m:rPr>
                      <a:rPr lang="en-US" sz="2200" b="0" i="0" smtClean="0">
                        <a:latin typeface="Cambria Math" panose="02040503050406030204" pitchFamily="18" charset="0"/>
                        <a:ea typeface="Cambria Math" panose="02040503050406030204" pitchFamily="18" charset="0"/>
                      </a:rPr>
                      <m:t>erg</m:t>
                    </m:r>
                    <m:r>
                      <a:rPr lang="en-US" sz="2200" b="0" i="0" smtClean="0">
                        <a:latin typeface="Cambria Math" panose="02040503050406030204" pitchFamily="18" charset="0"/>
                        <a:ea typeface="Cambria Math" panose="02040503050406030204" pitchFamily="18" charset="0"/>
                      </a:rPr>
                      <m:t> </m:t>
                    </m:r>
                    <m:sSup>
                      <m:sSupPr>
                        <m:ctrlPr>
                          <a:rPr lang="en-US" sz="2200" b="0" smtClean="0">
                            <a:latin typeface="Cambria Math" panose="02040503050406030204" pitchFamily="18" charset="0"/>
                            <a:ea typeface="Cambria Math" panose="02040503050406030204" pitchFamily="18" charset="0"/>
                          </a:rPr>
                        </m:ctrlPr>
                      </m:sSupPr>
                      <m:e>
                        <m:r>
                          <m:rPr>
                            <m:sty m:val="p"/>
                          </m:rPr>
                          <a:rPr lang="en-US" sz="2200" b="0" i="0" smtClean="0">
                            <a:latin typeface="Cambria Math" panose="02040503050406030204" pitchFamily="18" charset="0"/>
                            <a:ea typeface="Cambria Math" panose="02040503050406030204" pitchFamily="18" charset="0"/>
                          </a:rPr>
                          <m:t>s</m:t>
                        </m:r>
                      </m:e>
                      <m:sup>
                        <m:r>
                          <a:rPr lang="en-US" sz="2200" b="0" i="0" smtClean="0">
                            <a:latin typeface="Cambria Math" panose="02040503050406030204" pitchFamily="18" charset="0"/>
                            <a:ea typeface="Cambria Math" panose="02040503050406030204" pitchFamily="18" charset="0"/>
                          </a:rPr>
                          <m:t>−1</m:t>
                        </m:r>
                      </m:sup>
                    </m:sSup>
                    <m:r>
                      <a:rPr lang="en-US" sz="2200" b="0" i="0" smtClean="0">
                        <a:latin typeface="Cambria Math" panose="02040503050406030204" pitchFamily="18" charset="0"/>
                        <a:ea typeface="Cambria Math" panose="02040503050406030204" pitchFamily="18" charset="0"/>
                      </a:rPr>
                      <m:t>~2.5</m:t>
                    </m:r>
                    <m:sSub>
                      <m:sSubPr>
                        <m:ctrlPr>
                          <a:rPr lang="en-US" sz="2200" i="1">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𝐿</m:t>
                        </m:r>
                      </m:e>
                      <m:sub>
                        <m:r>
                          <a:rPr lang="en-US" sz="2200" b="0" i="1" smtClean="0">
                            <a:latin typeface="Cambria Math" panose="02040503050406030204" pitchFamily="18" charset="0"/>
                            <a:ea typeface="Cambria Math" panose="02040503050406030204" pitchFamily="18" charset="0"/>
                          </a:rPr>
                          <m:t>𝑆𝑁</m:t>
                        </m:r>
                      </m:sub>
                    </m:sSub>
                  </m:oMath>
                </a14:m>
                <a:r>
                  <a:rPr lang="en-US" sz="2200" dirty="0">
                    <a:latin typeface="Century Gothic" panose="020B0502020202020204" pitchFamily="34" charset="0"/>
                  </a:rPr>
                  <a:t>  </a:t>
                </a:r>
              </a:p>
              <a:p>
                <a:pPr marL="285750" indent="-285750">
                  <a:buFont typeface="Wingdings" pitchFamily="2" charset="2"/>
                  <a:buChar char="q"/>
                </a:pPr>
                <a:r>
                  <a:rPr lang="en-US" sz="2200" dirty="0">
                    <a:latin typeface="Century Gothic" panose="020B0502020202020204" pitchFamily="34" charset="0"/>
                  </a:rPr>
                  <a:t>SW Shell: </a:t>
                </a:r>
                <a14:m>
                  <m:oMath xmlns:m="http://schemas.openxmlformats.org/officeDocument/2006/math">
                    <m:r>
                      <m:rPr>
                        <m:sty m:val="p"/>
                      </m:rPr>
                      <a:rPr lang="el-GR" sz="2200" i="1">
                        <a:latin typeface="Cambria Math" panose="02040503050406030204" pitchFamily="18" charset="0"/>
                        <a:ea typeface="Cambria Math" panose="02040503050406030204" pitchFamily="18" charset="0"/>
                      </a:rPr>
                      <m:t>Ω</m:t>
                    </m:r>
                    <m:r>
                      <a:rPr lang="en-US" sz="2200" i="1">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1.3 </m:t>
                    </m:r>
                    <m:r>
                      <m:rPr>
                        <m:sty m:val="p"/>
                      </m:rPr>
                      <a:rPr lang="en-US" sz="2200" b="0" i="0" smtClean="0">
                        <a:latin typeface="Cambria Math" panose="02040503050406030204" pitchFamily="18" charset="0"/>
                        <a:ea typeface="Cambria Math" panose="02040503050406030204" pitchFamily="18" charset="0"/>
                      </a:rPr>
                      <m:t>sr</m:t>
                    </m:r>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𝐿</m:t>
                        </m:r>
                      </m:e>
                      <m:sub>
                        <m:r>
                          <a:rPr lang="en-US" sz="2200" i="1">
                            <a:latin typeface="Cambria Math" panose="02040503050406030204" pitchFamily="18" charset="0"/>
                            <a:ea typeface="Cambria Math" panose="02040503050406030204" pitchFamily="18" charset="0"/>
                          </a:rPr>
                          <m:t>𝑤</m:t>
                        </m:r>
                      </m:sub>
                    </m:sSub>
                    <m:r>
                      <a:rPr lang="en-US" sz="2200" i="1">
                        <a:latin typeface="Cambria Math" panose="02040503050406030204" pitchFamily="18" charset="0"/>
                        <a:ea typeface="Cambria Math" panose="02040503050406030204" pitchFamily="18" charset="0"/>
                      </a:rPr>
                      <m:t>=1.</m:t>
                    </m:r>
                    <m:r>
                      <a:rPr lang="en-US" sz="2200" b="0" i="1" smtClean="0">
                        <a:latin typeface="Cambria Math" panose="02040503050406030204" pitchFamily="18" charset="0"/>
                        <a:ea typeface="Cambria Math" panose="02040503050406030204" pitchFamily="18" charset="0"/>
                      </a:rPr>
                      <m:t>92</m:t>
                    </m:r>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40</m:t>
                        </m:r>
                      </m:sup>
                    </m:sSup>
                    <m:r>
                      <a:rPr lang="en-US" sz="2200" i="1">
                        <a:latin typeface="Cambria Math" panose="02040503050406030204" pitchFamily="18" charset="0"/>
                        <a:ea typeface="Cambria Math" panose="02040503050406030204" pitchFamily="18" charset="0"/>
                      </a:rPr>
                      <m:t> </m:t>
                    </m:r>
                    <m:r>
                      <m:rPr>
                        <m:sty m:val="p"/>
                      </m:rPr>
                      <a:rPr lang="en-US" sz="2200">
                        <a:latin typeface="Cambria Math" panose="02040503050406030204" pitchFamily="18" charset="0"/>
                        <a:ea typeface="Cambria Math" panose="02040503050406030204" pitchFamily="18" charset="0"/>
                      </a:rPr>
                      <m:t>erg</m:t>
                    </m:r>
                    <m:r>
                      <a:rPr lang="en-US" sz="2200">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ea typeface="Cambria Math" panose="02040503050406030204" pitchFamily="18" charset="0"/>
                          </a:rPr>
                        </m:ctrlPr>
                      </m:sSupPr>
                      <m:e>
                        <m:r>
                          <m:rPr>
                            <m:sty m:val="p"/>
                          </m:rPr>
                          <a:rPr lang="en-US" sz="2200">
                            <a:latin typeface="Cambria Math" panose="02040503050406030204" pitchFamily="18" charset="0"/>
                            <a:ea typeface="Cambria Math" panose="02040503050406030204" pitchFamily="18" charset="0"/>
                          </a:rPr>
                          <m:t>s</m:t>
                        </m:r>
                      </m:e>
                      <m:sup>
                        <m:r>
                          <a:rPr lang="en-US" sz="2200">
                            <a:latin typeface="Cambria Math" panose="02040503050406030204" pitchFamily="18" charset="0"/>
                            <a:ea typeface="Cambria Math" panose="02040503050406030204" pitchFamily="18" charset="0"/>
                          </a:rPr>
                          <m:t>−1</m:t>
                        </m:r>
                      </m:sup>
                    </m:sSup>
                  </m:oMath>
                </a14:m>
                <a:r>
                  <a:rPr lang="en-US" sz="2200" dirty="0">
                    <a:ea typeface="Cambria Math" panose="02040503050406030204" pitchFamily="18" charset="0"/>
                  </a:rPr>
                  <a:t> </a:t>
                </a:r>
                <a14:m>
                  <m:oMath xmlns:m="http://schemas.openxmlformats.org/officeDocument/2006/math">
                    <m:r>
                      <a:rPr lang="en-US" sz="220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3.3</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𝐿</m:t>
                        </m:r>
                      </m:e>
                      <m:sub>
                        <m:r>
                          <a:rPr lang="en-US" sz="2200" i="1">
                            <a:latin typeface="Cambria Math" panose="02040503050406030204" pitchFamily="18" charset="0"/>
                            <a:ea typeface="Cambria Math" panose="02040503050406030204" pitchFamily="18" charset="0"/>
                          </a:rPr>
                          <m:t>𝑆𝑁</m:t>
                        </m:r>
                      </m:sub>
                    </m:sSub>
                  </m:oMath>
                </a14:m>
                <a:endParaRPr lang="en-US" sz="2200" dirty="0">
                  <a:latin typeface="Century Gothic" panose="020B0502020202020204" pitchFamily="34" charset="0"/>
                </a:endParaRPr>
              </a:p>
            </p:txBody>
          </p:sp>
        </mc:Choice>
        <mc:Fallback>
          <p:sp>
            <p:nvSpPr>
              <p:cNvPr id="52" name="TextBox 51">
                <a:extLst>
                  <a:ext uri="{FF2B5EF4-FFF2-40B4-BE49-F238E27FC236}">
                    <a16:creationId xmlns:a16="http://schemas.microsoft.com/office/drawing/2014/main" id="{61E4599F-A327-8921-38D7-F4B3C55F5DE9}"/>
                  </a:ext>
                </a:extLst>
              </p:cNvPr>
              <p:cNvSpPr txBox="1">
                <a:spLocks noRot="1" noChangeAspect="1" noMove="1" noResize="1" noEditPoints="1" noAdjustHandles="1" noChangeArrowheads="1" noChangeShapeType="1" noTextEdit="1"/>
              </p:cNvSpPr>
              <p:nvPr/>
            </p:nvSpPr>
            <p:spPr>
              <a:xfrm>
                <a:off x="4114845" y="3542262"/>
                <a:ext cx="8401005" cy="769441"/>
              </a:xfrm>
              <a:prstGeom prst="rect">
                <a:avLst/>
              </a:prstGeom>
              <a:blipFill>
                <a:blip r:embed="rId6"/>
                <a:stretch>
                  <a:fillRect l="-755" t="-3226" b="-12903"/>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A877C46C-F847-1312-84CD-01ADA6D47D1A}"/>
              </a:ext>
            </a:extLst>
          </p:cNvPr>
          <p:cNvSpPr txBox="1"/>
          <p:nvPr/>
        </p:nvSpPr>
        <p:spPr>
          <a:xfrm>
            <a:off x="4114845" y="4498337"/>
            <a:ext cx="8401005" cy="769441"/>
          </a:xfrm>
          <a:prstGeom prst="rect">
            <a:avLst/>
          </a:prstGeom>
          <a:noFill/>
        </p:spPr>
        <p:txBody>
          <a:bodyPr wrap="square" rtlCol="0">
            <a:spAutoFit/>
          </a:bodyPr>
          <a:lstStyle/>
          <a:p>
            <a:r>
              <a:rPr lang="en-US" sz="2200" b="0" i="0" dirty="0" err="1">
                <a:solidFill>
                  <a:srgbClr val="222222"/>
                </a:solidFill>
                <a:effectLst/>
                <a:latin typeface="Century Gothic" panose="020B0502020202020204" pitchFamily="34" charset="0"/>
              </a:rPr>
              <a:t>SNe</a:t>
            </a:r>
            <a:r>
              <a:rPr lang="en-US" sz="2200" b="0" i="0" dirty="0">
                <a:solidFill>
                  <a:srgbClr val="222222"/>
                </a:solidFill>
                <a:effectLst/>
                <a:latin typeface="Century Gothic" panose="020B0502020202020204" pitchFamily="34" charset="0"/>
              </a:rPr>
              <a:t> only meet power requirement if volume filling medium has a low density, i.e. there is a hot phase in the </a:t>
            </a:r>
            <a:r>
              <a:rPr lang="en-US" sz="2200" dirty="0">
                <a:solidFill>
                  <a:srgbClr val="222222"/>
                </a:solidFill>
                <a:latin typeface="Century Gothic" panose="020B0502020202020204" pitchFamily="34" charset="0"/>
              </a:rPr>
              <a:t>I</a:t>
            </a:r>
            <a:r>
              <a:rPr lang="en-US" sz="2200" b="0" i="0" dirty="0">
                <a:solidFill>
                  <a:srgbClr val="222222"/>
                </a:solidFill>
                <a:effectLst/>
                <a:latin typeface="Century Gothic" panose="020B0502020202020204" pitchFamily="34" charset="0"/>
              </a:rPr>
              <a:t>SM</a:t>
            </a:r>
            <a:endParaRPr lang="en-US" sz="2200" dirty="0">
              <a:latin typeface="Century Gothic" panose="020B0502020202020204" pitchFamily="34" charset="0"/>
            </a:endParaRPr>
          </a:p>
        </p:txBody>
      </p:sp>
      <p:grpSp>
        <p:nvGrpSpPr>
          <p:cNvPr id="10" name="Group 9">
            <a:extLst>
              <a:ext uri="{FF2B5EF4-FFF2-40B4-BE49-F238E27FC236}">
                <a16:creationId xmlns:a16="http://schemas.microsoft.com/office/drawing/2014/main" id="{382CBE40-4E3B-893D-37BC-9B978D7B954B}"/>
              </a:ext>
            </a:extLst>
          </p:cNvPr>
          <p:cNvGrpSpPr/>
          <p:nvPr/>
        </p:nvGrpSpPr>
        <p:grpSpPr>
          <a:xfrm>
            <a:off x="4237440" y="2596717"/>
            <a:ext cx="7396991" cy="4103909"/>
            <a:chOff x="4237440" y="2596717"/>
            <a:chExt cx="7396991" cy="4103909"/>
          </a:xfrm>
        </p:grpSpPr>
        <p:grpSp>
          <p:nvGrpSpPr>
            <p:cNvPr id="8" name="Group 7">
              <a:extLst>
                <a:ext uri="{FF2B5EF4-FFF2-40B4-BE49-F238E27FC236}">
                  <a16:creationId xmlns:a16="http://schemas.microsoft.com/office/drawing/2014/main" id="{63D8CAB2-629C-DFA0-6302-92AEC0D6F024}"/>
                </a:ext>
              </a:extLst>
            </p:cNvPr>
            <p:cNvGrpSpPr/>
            <p:nvPr/>
          </p:nvGrpSpPr>
          <p:grpSpPr>
            <a:xfrm>
              <a:off x="4237440" y="2596717"/>
              <a:ext cx="7396991" cy="4103909"/>
              <a:chOff x="4237440" y="2596717"/>
              <a:chExt cx="7396991" cy="4103909"/>
            </a:xfrm>
          </p:grpSpPr>
          <p:grpSp>
            <p:nvGrpSpPr>
              <p:cNvPr id="62" name="Group 61">
                <a:extLst>
                  <a:ext uri="{FF2B5EF4-FFF2-40B4-BE49-F238E27FC236}">
                    <a16:creationId xmlns:a16="http://schemas.microsoft.com/office/drawing/2014/main" id="{995DA171-0D40-7448-1744-46761CAD50E7}"/>
                  </a:ext>
                </a:extLst>
              </p:cNvPr>
              <p:cNvGrpSpPr/>
              <p:nvPr/>
            </p:nvGrpSpPr>
            <p:grpSpPr>
              <a:xfrm>
                <a:off x="4237440" y="2600889"/>
                <a:ext cx="3181452" cy="3579954"/>
                <a:chOff x="4258360" y="2606319"/>
                <a:chExt cx="3181452" cy="3579954"/>
              </a:xfrm>
            </p:grpSpPr>
            <p:pic>
              <p:nvPicPr>
                <p:cNvPr id="56" name="Picture 55" descr="A graph of a normalized flux&#10;&#10;Description automatically generated">
                  <a:extLst>
                    <a:ext uri="{FF2B5EF4-FFF2-40B4-BE49-F238E27FC236}">
                      <a16:creationId xmlns:a16="http://schemas.microsoft.com/office/drawing/2014/main" id="{250989D1-03E2-048A-CCCC-B82C23F796B0}"/>
                    </a:ext>
                  </a:extLst>
                </p:cNvPr>
                <p:cNvPicPr>
                  <a:picLocks noChangeAspect="1"/>
                </p:cNvPicPr>
                <p:nvPr/>
              </p:nvPicPr>
              <p:blipFill>
                <a:blip r:embed="rId7"/>
                <a:stretch>
                  <a:fillRect/>
                </a:stretch>
              </p:blipFill>
              <p:spPr>
                <a:xfrm>
                  <a:off x="4258360" y="2606319"/>
                  <a:ext cx="3181452" cy="3154680"/>
                </a:xfrm>
                <a:prstGeom prst="rect">
                  <a:avLst/>
                </a:prstGeom>
              </p:spPr>
            </p:pic>
            <p:sp>
              <p:nvSpPr>
                <p:cNvPr id="59" name="TextBox 58">
                  <a:extLst>
                    <a:ext uri="{FF2B5EF4-FFF2-40B4-BE49-F238E27FC236}">
                      <a16:creationId xmlns:a16="http://schemas.microsoft.com/office/drawing/2014/main" id="{BF53240C-1780-C66F-D04E-DF500BA4C549}"/>
                    </a:ext>
                  </a:extLst>
                </p:cNvPr>
                <p:cNvSpPr txBox="1"/>
                <p:nvPr/>
              </p:nvSpPr>
              <p:spPr>
                <a:xfrm>
                  <a:off x="4455420" y="5816941"/>
                  <a:ext cx="2819907" cy="369332"/>
                </a:xfrm>
                <a:prstGeom prst="rect">
                  <a:avLst/>
                </a:prstGeom>
                <a:noFill/>
              </p:spPr>
              <p:txBody>
                <a:bodyPr wrap="square">
                  <a:spAutoFit/>
                </a:bodyPr>
                <a:lstStyle/>
                <a:p>
                  <a:r>
                    <a:rPr lang="en-US" sz="1800" b="1" dirty="0">
                      <a:solidFill>
                        <a:schemeClr val="tx2">
                          <a:lumMod val="90000"/>
                          <a:lumOff val="10000"/>
                        </a:schemeClr>
                      </a:solidFill>
                    </a:rPr>
                    <a:t>FWHM (broad) ~ 210 km s</a:t>
                  </a:r>
                  <a:r>
                    <a:rPr lang="en-US" sz="1800" b="1" baseline="30000" dirty="0">
                      <a:solidFill>
                        <a:schemeClr val="tx2">
                          <a:lumMod val="90000"/>
                          <a:lumOff val="10000"/>
                        </a:schemeClr>
                      </a:solidFill>
                    </a:rPr>
                    <a:t>-1</a:t>
                  </a:r>
                  <a:endParaRPr lang="en-US" dirty="0"/>
                </a:p>
              </p:txBody>
            </p:sp>
          </p:grpSp>
          <p:grpSp>
            <p:nvGrpSpPr>
              <p:cNvPr id="7" name="Group 6">
                <a:extLst>
                  <a:ext uri="{FF2B5EF4-FFF2-40B4-BE49-F238E27FC236}">
                    <a16:creationId xmlns:a16="http://schemas.microsoft.com/office/drawing/2014/main" id="{E3647E8C-EC35-3DD8-0DFA-57A98A215E1E}"/>
                  </a:ext>
                </a:extLst>
              </p:cNvPr>
              <p:cNvGrpSpPr/>
              <p:nvPr/>
            </p:nvGrpSpPr>
            <p:grpSpPr>
              <a:xfrm>
                <a:off x="7418891" y="2596717"/>
                <a:ext cx="4215540" cy="4103909"/>
                <a:chOff x="7418891" y="2596717"/>
                <a:chExt cx="4215540" cy="4103909"/>
              </a:xfrm>
            </p:grpSpPr>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55FAD598-4A04-3C42-9283-44D2C43EC3F3}"/>
                        </a:ext>
                      </a:extLst>
                    </p:cNvPr>
                    <p:cNvSpPr txBox="1"/>
                    <p:nvPr/>
                  </p:nvSpPr>
                  <p:spPr>
                    <a:xfrm>
                      <a:off x="7418891" y="6035059"/>
                      <a:ext cx="3462327" cy="665567"/>
                    </a:xfrm>
                    <a:prstGeom prst="rect">
                      <a:avLst/>
                    </a:prstGeom>
                    <a:noFill/>
                  </p:spPr>
                  <p:txBody>
                    <a:bodyPr wrap="square">
                      <a:spAutoFit/>
                    </a:bodyPr>
                    <a:lstStyle/>
                    <a:p>
                      <a:r>
                        <a:rPr lang="en-US" b="1" dirty="0">
                          <a:solidFill>
                            <a:schemeClr val="tx2">
                              <a:lumMod val="90000"/>
                              <a:lumOff val="10000"/>
                            </a:schemeClr>
                          </a:solidFill>
                        </a:rPr>
                        <a:t>FWHM (outflow) =</a:t>
                      </a:r>
                      <a:r>
                        <a:rPr lang="en-US" sz="1800" b="1" dirty="0">
                          <a:solidFill>
                            <a:schemeClr val="tx2">
                              <a:lumMod val="90000"/>
                              <a:lumOff val="10000"/>
                            </a:schemeClr>
                          </a:solidFill>
                        </a:rPr>
                        <a:t> </a:t>
                      </a:r>
                      <a14:m>
                        <m:oMath xmlns:m="http://schemas.openxmlformats.org/officeDocument/2006/math">
                          <m:sSubSup>
                            <m:sSubSupPr>
                              <m:ctrlPr>
                                <a:rPr lang="en-US" sz="1800" b="1" i="1" smtClean="0">
                                  <a:solidFill>
                                    <a:schemeClr val="tx2">
                                      <a:lumMod val="90000"/>
                                      <a:lumOff val="10000"/>
                                    </a:schemeClr>
                                  </a:solidFill>
                                  <a:latin typeface="Cambria Math" panose="02040503050406030204" pitchFamily="18" charset="0"/>
                                </a:rPr>
                              </m:ctrlPr>
                            </m:sSubSupPr>
                            <m:e>
                              <m:r>
                                <a:rPr lang="en-US" sz="1800" b="1" i="1" smtClean="0">
                                  <a:solidFill>
                                    <a:schemeClr val="tx2">
                                      <a:lumMod val="90000"/>
                                      <a:lumOff val="10000"/>
                                    </a:schemeClr>
                                  </a:solidFill>
                                  <a:latin typeface="Cambria Math" panose="02040503050406030204" pitchFamily="18" charset="0"/>
                                </a:rPr>
                                <m:t>𝟏𝟐𝟑</m:t>
                              </m:r>
                            </m:e>
                            <m:sub>
                              <m:r>
                                <a:rPr lang="en-US" sz="1800" b="1" i="1" smtClean="0">
                                  <a:solidFill>
                                    <a:schemeClr val="tx2">
                                      <a:lumMod val="90000"/>
                                      <a:lumOff val="10000"/>
                                    </a:schemeClr>
                                  </a:solidFill>
                                  <a:latin typeface="Cambria Math" panose="02040503050406030204" pitchFamily="18" charset="0"/>
                                </a:rPr>
                                <m:t>−</m:t>
                              </m:r>
                              <m:r>
                                <a:rPr lang="en-US" sz="1800" b="1" i="1" smtClean="0">
                                  <a:solidFill>
                                    <a:schemeClr val="tx2">
                                      <a:lumMod val="90000"/>
                                      <a:lumOff val="10000"/>
                                    </a:schemeClr>
                                  </a:solidFill>
                                  <a:latin typeface="Cambria Math" panose="02040503050406030204" pitchFamily="18" charset="0"/>
                                </a:rPr>
                                <m:t>𝟐𝟒</m:t>
                              </m:r>
                            </m:sub>
                            <m:sup>
                              <m:r>
                                <a:rPr lang="en-US" sz="1800" b="1" i="1" smtClean="0">
                                  <a:solidFill>
                                    <a:schemeClr val="tx2">
                                      <a:lumMod val="90000"/>
                                      <a:lumOff val="10000"/>
                                    </a:schemeClr>
                                  </a:solidFill>
                                  <a:latin typeface="Cambria Math" panose="02040503050406030204" pitchFamily="18" charset="0"/>
                                </a:rPr>
                                <m:t>+</m:t>
                              </m:r>
                              <m:r>
                                <a:rPr lang="en-US" sz="1800" b="1" i="1" smtClean="0">
                                  <a:solidFill>
                                    <a:schemeClr val="tx2">
                                      <a:lumMod val="90000"/>
                                      <a:lumOff val="10000"/>
                                    </a:schemeClr>
                                  </a:solidFill>
                                  <a:latin typeface="Cambria Math" panose="02040503050406030204" pitchFamily="18" charset="0"/>
                                </a:rPr>
                                <m:t>𝟐𝟒</m:t>
                              </m:r>
                            </m:sup>
                          </m:sSubSup>
                        </m:oMath>
                      </a14:m>
                      <a:r>
                        <a:rPr lang="en-US" sz="1800" b="1" dirty="0">
                          <a:solidFill>
                            <a:schemeClr val="tx2">
                              <a:lumMod val="90000"/>
                              <a:lumOff val="10000"/>
                            </a:schemeClr>
                          </a:solidFill>
                        </a:rPr>
                        <a:t>km s</a:t>
                      </a:r>
                      <a:r>
                        <a:rPr lang="en-US" sz="1800" b="1" baseline="30000" dirty="0">
                          <a:solidFill>
                            <a:schemeClr val="tx2">
                              <a:lumMod val="90000"/>
                              <a:lumOff val="10000"/>
                            </a:schemeClr>
                          </a:solidFill>
                        </a:rPr>
                        <a:t>-1</a:t>
                      </a:r>
                    </a:p>
                    <a:p>
                      <a:endParaRPr lang="en-US" dirty="0"/>
                    </a:p>
                  </p:txBody>
                </p:sp>
              </mc:Choice>
              <mc:Fallback>
                <p:sp>
                  <p:nvSpPr>
                    <p:cNvPr id="60" name="TextBox 59">
                      <a:extLst>
                        <a:ext uri="{FF2B5EF4-FFF2-40B4-BE49-F238E27FC236}">
                          <a16:creationId xmlns:a16="http://schemas.microsoft.com/office/drawing/2014/main" id="{55FAD598-4A04-3C42-9283-44D2C43EC3F3}"/>
                        </a:ext>
                      </a:extLst>
                    </p:cNvPr>
                    <p:cNvSpPr txBox="1">
                      <a:spLocks noRot="1" noChangeAspect="1" noMove="1" noResize="1" noEditPoints="1" noAdjustHandles="1" noChangeArrowheads="1" noChangeShapeType="1" noTextEdit="1"/>
                    </p:cNvSpPr>
                    <p:nvPr/>
                  </p:nvSpPr>
                  <p:spPr>
                    <a:xfrm>
                      <a:off x="7418891" y="6035059"/>
                      <a:ext cx="3462327" cy="665567"/>
                    </a:xfrm>
                    <a:prstGeom prst="rect">
                      <a:avLst/>
                    </a:prstGeom>
                    <a:blipFill>
                      <a:blip r:embed="rId8"/>
                      <a:stretch>
                        <a:fillRect l="-1465" t="-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353A41CF-3CD4-5233-EE24-D96EE1CF989D}"/>
                        </a:ext>
                      </a:extLst>
                    </p:cNvPr>
                    <p:cNvSpPr txBox="1"/>
                    <p:nvPr/>
                  </p:nvSpPr>
                  <p:spPr>
                    <a:xfrm>
                      <a:off x="7418892" y="5720225"/>
                      <a:ext cx="3297842" cy="388568"/>
                    </a:xfrm>
                    <a:prstGeom prst="rect">
                      <a:avLst/>
                    </a:prstGeom>
                    <a:noFill/>
                  </p:spPr>
                  <p:txBody>
                    <a:bodyPr wrap="square">
                      <a:spAutoFit/>
                    </a:bodyPr>
                    <a:lstStyle/>
                    <a:p>
                      <a14:m>
                        <m:oMath xmlns:m="http://schemas.openxmlformats.org/officeDocument/2006/math">
                          <m:sSub>
                            <m:sSubPr>
                              <m:ctrlPr>
                                <a:rPr lang="en-US" sz="1800" b="1" i="1" smtClean="0">
                                  <a:solidFill>
                                    <a:schemeClr val="tx2">
                                      <a:lumMod val="90000"/>
                                      <a:lumOff val="10000"/>
                                    </a:schemeClr>
                                  </a:solidFill>
                                  <a:latin typeface="Cambria Math" panose="02040503050406030204" pitchFamily="18" charset="0"/>
                                </a:rPr>
                              </m:ctrlPr>
                            </m:sSubPr>
                            <m:e>
                              <m:r>
                                <a:rPr lang="en-US" sz="1800" b="1" i="1" smtClean="0">
                                  <a:solidFill>
                                    <a:schemeClr val="tx2">
                                      <a:lumMod val="90000"/>
                                      <a:lumOff val="10000"/>
                                    </a:schemeClr>
                                  </a:solidFill>
                                  <a:latin typeface="Cambria Math" panose="02040503050406030204" pitchFamily="18" charset="0"/>
                                </a:rPr>
                                <m:t>𝒗</m:t>
                              </m:r>
                            </m:e>
                            <m:sub>
                              <m:r>
                                <a:rPr lang="en-US" sz="1800" b="1" i="1" smtClean="0">
                                  <a:solidFill>
                                    <a:schemeClr val="tx2">
                                      <a:lumMod val="90000"/>
                                      <a:lumOff val="10000"/>
                                    </a:schemeClr>
                                  </a:solidFill>
                                  <a:latin typeface="Cambria Math" panose="02040503050406030204" pitchFamily="18" charset="0"/>
                                </a:rPr>
                                <m:t>𝒄</m:t>
                              </m:r>
                            </m:sub>
                          </m:sSub>
                        </m:oMath>
                      </a14:m>
                      <a:r>
                        <a:rPr lang="en-US" sz="1800" b="1" dirty="0">
                          <a:solidFill>
                            <a:schemeClr val="tx2">
                              <a:lumMod val="90000"/>
                              <a:lumOff val="10000"/>
                            </a:schemeClr>
                          </a:solidFill>
                        </a:rPr>
                        <a:t> (outflow) </a:t>
                      </a:r>
                      <a:r>
                        <a:rPr lang="en-US" b="1" dirty="0">
                          <a:solidFill>
                            <a:schemeClr val="tx2">
                              <a:lumMod val="90000"/>
                              <a:lumOff val="10000"/>
                            </a:schemeClr>
                          </a:solidFill>
                        </a:rPr>
                        <a:t>=</a:t>
                      </a:r>
                      <a:r>
                        <a:rPr lang="en-US" sz="1800" b="1" dirty="0">
                          <a:solidFill>
                            <a:schemeClr val="tx2">
                              <a:lumMod val="90000"/>
                              <a:lumOff val="10000"/>
                            </a:schemeClr>
                          </a:solidFill>
                        </a:rPr>
                        <a:t> </a:t>
                      </a:r>
                      <a14:m>
                        <m:oMath xmlns:m="http://schemas.openxmlformats.org/officeDocument/2006/math">
                          <m:sSubSup>
                            <m:sSubSupPr>
                              <m:ctrlPr>
                                <a:rPr lang="en-US" sz="1800" b="1" i="1" smtClean="0">
                                  <a:solidFill>
                                    <a:schemeClr val="tx2">
                                      <a:lumMod val="90000"/>
                                      <a:lumOff val="10000"/>
                                    </a:schemeClr>
                                  </a:solidFill>
                                  <a:latin typeface="Cambria Math" panose="02040503050406030204" pitchFamily="18" charset="0"/>
                                </a:rPr>
                              </m:ctrlPr>
                            </m:sSubSupPr>
                            <m:e>
                              <m:r>
                                <a:rPr lang="en-US" sz="1800" b="1" i="1" smtClean="0">
                                  <a:solidFill>
                                    <a:schemeClr val="tx2">
                                      <a:lumMod val="90000"/>
                                      <a:lumOff val="10000"/>
                                    </a:schemeClr>
                                  </a:solidFill>
                                  <a:latin typeface="Cambria Math" panose="02040503050406030204" pitchFamily="18" charset="0"/>
                                </a:rPr>
                                <m:t>−</m:t>
                              </m:r>
                              <m:r>
                                <a:rPr lang="en-US" sz="1800" b="1" i="1" smtClean="0">
                                  <a:solidFill>
                                    <a:schemeClr val="tx2">
                                      <a:lumMod val="90000"/>
                                      <a:lumOff val="10000"/>
                                    </a:schemeClr>
                                  </a:solidFill>
                                  <a:latin typeface="Cambria Math" panose="02040503050406030204" pitchFamily="18" charset="0"/>
                                </a:rPr>
                                <m:t>𝟓𝟐</m:t>
                              </m:r>
                            </m:e>
                            <m:sub>
                              <m:r>
                                <a:rPr lang="en-US" sz="1800" b="1" i="1" smtClean="0">
                                  <a:solidFill>
                                    <a:schemeClr val="tx2">
                                      <a:lumMod val="90000"/>
                                      <a:lumOff val="10000"/>
                                    </a:schemeClr>
                                  </a:solidFill>
                                  <a:latin typeface="Cambria Math" panose="02040503050406030204" pitchFamily="18" charset="0"/>
                                </a:rPr>
                                <m:t>−</m:t>
                              </m:r>
                              <m:r>
                                <a:rPr lang="en-US" sz="1800" b="1" i="1" smtClean="0">
                                  <a:solidFill>
                                    <a:schemeClr val="tx2">
                                      <a:lumMod val="90000"/>
                                      <a:lumOff val="10000"/>
                                    </a:schemeClr>
                                  </a:solidFill>
                                  <a:latin typeface="Cambria Math" panose="02040503050406030204" pitchFamily="18" charset="0"/>
                                </a:rPr>
                                <m:t>𝟏𝟐</m:t>
                              </m:r>
                            </m:sub>
                            <m:sup>
                              <m:r>
                                <a:rPr lang="en-US" sz="1800" b="1" i="1" smtClean="0">
                                  <a:solidFill>
                                    <a:schemeClr val="tx2">
                                      <a:lumMod val="90000"/>
                                      <a:lumOff val="10000"/>
                                    </a:schemeClr>
                                  </a:solidFill>
                                  <a:latin typeface="Cambria Math" panose="02040503050406030204" pitchFamily="18" charset="0"/>
                                </a:rPr>
                                <m:t>+</m:t>
                              </m:r>
                              <m:r>
                                <a:rPr lang="en-US" sz="1800" b="1" i="1" smtClean="0">
                                  <a:solidFill>
                                    <a:schemeClr val="tx2">
                                      <a:lumMod val="90000"/>
                                      <a:lumOff val="10000"/>
                                    </a:schemeClr>
                                  </a:solidFill>
                                  <a:latin typeface="Cambria Math" panose="02040503050406030204" pitchFamily="18" charset="0"/>
                                </a:rPr>
                                <m:t>𝟏𝟐</m:t>
                              </m:r>
                            </m:sup>
                          </m:sSubSup>
                        </m:oMath>
                      </a14:m>
                      <a:r>
                        <a:rPr lang="en-US" sz="1800" b="1" dirty="0">
                          <a:solidFill>
                            <a:schemeClr val="tx2">
                              <a:lumMod val="90000"/>
                              <a:lumOff val="10000"/>
                            </a:schemeClr>
                          </a:solidFill>
                        </a:rPr>
                        <a:t>km s</a:t>
                      </a:r>
                      <a:r>
                        <a:rPr lang="en-US" sz="1800" b="1" baseline="30000" dirty="0">
                          <a:solidFill>
                            <a:schemeClr val="tx2">
                              <a:lumMod val="90000"/>
                              <a:lumOff val="10000"/>
                            </a:schemeClr>
                          </a:solidFill>
                        </a:rPr>
                        <a:t>-1</a:t>
                      </a:r>
                      <a:endParaRPr lang="en-US" dirty="0"/>
                    </a:p>
                  </p:txBody>
                </p:sp>
              </mc:Choice>
              <mc:Fallback>
                <p:sp>
                  <p:nvSpPr>
                    <p:cNvPr id="61" name="TextBox 60">
                      <a:extLst>
                        <a:ext uri="{FF2B5EF4-FFF2-40B4-BE49-F238E27FC236}">
                          <a16:creationId xmlns:a16="http://schemas.microsoft.com/office/drawing/2014/main" id="{353A41CF-3CD4-5233-EE24-D96EE1CF989D}"/>
                        </a:ext>
                      </a:extLst>
                    </p:cNvPr>
                    <p:cNvSpPr txBox="1">
                      <a:spLocks noRot="1" noChangeAspect="1" noMove="1" noResize="1" noEditPoints="1" noAdjustHandles="1" noChangeArrowheads="1" noChangeShapeType="1" noTextEdit="1"/>
                    </p:cNvSpPr>
                    <p:nvPr/>
                  </p:nvSpPr>
                  <p:spPr>
                    <a:xfrm>
                      <a:off x="7418892" y="5720225"/>
                      <a:ext cx="3297842" cy="388568"/>
                    </a:xfrm>
                    <a:prstGeom prst="rect">
                      <a:avLst/>
                    </a:prstGeom>
                    <a:blipFill>
                      <a:blip r:embed="rId9"/>
                      <a:stretch>
                        <a:fillRect t="-3226" b="-2580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34A38BB8-6916-A759-75DF-EFB2B97A741C}"/>
                    </a:ext>
                  </a:extLst>
                </p:cNvPr>
                <p:cNvGrpSpPr/>
                <p:nvPr/>
              </p:nvGrpSpPr>
              <p:grpSpPr>
                <a:xfrm>
                  <a:off x="7418892" y="2596717"/>
                  <a:ext cx="4215539" cy="3171892"/>
                  <a:chOff x="7418892" y="2596717"/>
                  <a:chExt cx="4215539" cy="3171892"/>
                </a:xfrm>
              </p:grpSpPr>
              <p:pic>
                <p:nvPicPr>
                  <p:cNvPr id="5" name="Picture 4" descr="A graph of a building with numbers and lines&#10;&#10;Description automatically generated with medium confidence">
                    <a:extLst>
                      <a:ext uri="{FF2B5EF4-FFF2-40B4-BE49-F238E27FC236}">
                        <a16:creationId xmlns:a16="http://schemas.microsoft.com/office/drawing/2014/main" id="{AAB85ACE-9FB6-F4EA-FB51-77BACF30B1F6}"/>
                      </a:ext>
                    </a:extLst>
                  </p:cNvPr>
                  <p:cNvPicPr>
                    <a:picLocks noChangeAspect="1"/>
                  </p:cNvPicPr>
                  <p:nvPr/>
                </p:nvPicPr>
                <p:blipFill>
                  <a:blip r:embed="rId10"/>
                  <a:stretch>
                    <a:fillRect/>
                  </a:stretch>
                </p:blipFill>
                <p:spPr>
                  <a:xfrm>
                    <a:off x="7418892" y="2659649"/>
                    <a:ext cx="4215539" cy="3108960"/>
                  </a:xfrm>
                  <a:prstGeom prst="rect">
                    <a:avLst/>
                  </a:prstGeom>
                </p:spPr>
              </p:pic>
              <p:sp>
                <p:nvSpPr>
                  <p:cNvPr id="73" name="TextBox 72">
                    <a:extLst>
                      <a:ext uri="{FF2B5EF4-FFF2-40B4-BE49-F238E27FC236}">
                        <a16:creationId xmlns:a16="http://schemas.microsoft.com/office/drawing/2014/main" id="{7C863AF4-2448-D7A8-6D4E-E970DF3AE002}"/>
                      </a:ext>
                    </a:extLst>
                  </p:cNvPr>
                  <p:cNvSpPr txBox="1"/>
                  <p:nvPr/>
                </p:nvSpPr>
                <p:spPr>
                  <a:xfrm>
                    <a:off x="8035334" y="2596717"/>
                    <a:ext cx="2617470" cy="369332"/>
                  </a:xfrm>
                  <a:prstGeom prst="rect">
                    <a:avLst/>
                  </a:prstGeom>
                  <a:noFill/>
                </p:spPr>
                <p:txBody>
                  <a:bodyPr wrap="square" rtlCol="0">
                    <a:spAutoFit/>
                  </a:bodyPr>
                  <a:lstStyle/>
                  <a:p>
                    <a:r>
                      <a:rPr lang="en-US" dirty="0"/>
                      <a:t>Xu et al. (2022) CLASSY III</a:t>
                    </a:r>
                  </a:p>
                </p:txBody>
              </p:sp>
            </p:grpSp>
          </p:grpSp>
        </p:grpSp>
        <p:sp>
          <p:nvSpPr>
            <p:cNvPr id="9" name="TextBox 8">
              <a:extLst>
                <a:ext uri="{FF2B5EF4-FFF2-40B4-BE49-F238E27FC236}">
                  <a16:creationId xmlns:a16="http://schemas.microsoft.com/office/drawing/2014/main" id="{FA97B98A-8D3A-1627-5C35-02E476945D95}"/>
                </a:ext>
              </a:extLst>
            </p:cNvPr>
            <p:cNvSpPr txBox="1"/>
            <p:nvPr/>
          </p:nvSpPr>
          <p:spPr>
            <a:xfrm>
              <a:off x="6083482" y="2796094"/>
              <a:ext cx="1166820" cy="369332"/>
            </a:xfrm>
            <a:prstGeom prst="rect">
              <a:avLst/>
            </a:prstGeom>
            <a:noFill/>
          </p:spPr>
          <p:txBody>
            <a:bodyPr wrap="square" rtlCol="0">
              <a:spAutoFit/>
            </a:bodyPr>
            <a:lstStyle/>
            <a:p>
              <a:r>
                <a:rPr lang="en-US" dirty="0"/>
                <a:t>[OIII] 4959</a:t>
              </a:r>
            </a:p>
          </p:txBody>
        </p:sp>
      </p:grpSp>
    </p:spTree>
    <p:extLst>
      <p:ext uri="{BB962C8B-B14F-4D97-AF65-F5344CB8AC3E}">
        <p14:creationId xmlns:p14="http://schemas.microsoft.com/office/powerpoint/2010/main" val="24670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635547" y="22411"/>
            <a:ext cx="11139060" cy="594360"/>
          </a:xfrm>
        </p:spPr>
        <p:txBody>
          <a:bodyPr/>
          <a:lstStyle/>
          <a:p>
            <a:pPr algn="ctr"/>
            <a:r>
              <a:rPr lang="en-US" dirty="0"/>
              <a:t>Gas-Phase Metallicity (12 + log(O/H))</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4AE465-7396-DEA0-6203-FCF87E66C154}"/>
                  </a:ext>
                </a:extLst>
              </p:cNvPr>
              <p:cNvSpPr txBox="1"/>
              <p:nvPr/>
            </p:nvSpPr>
            <p:spPr>
              <a:xfrm>
                <a:off x="464138" y="871072"/>
                <a:ext cx="11481879" cy="769441"/>
              </a:xfrm>
              <a:prstGeom prst="rect">
                <a:avLst/>
              </a:prstGeom>
              <a:noFill/>
            </p:spPr>
            <p:txBody>
              <a:bodyPr wrap="square" rtlCol="0">
                <a:spAutoFit/>
              </a:bodyPr>
              <a:lstStyle/>
              <a:p>
                <a:r>
                  <a:rPr lang="en-US" sz="2200" dirty="0">
                    <a:latin typeface="Century Gothic" panose="020B0502020202020204" pitchFamily="34" charset="0"/>
                  </a:rPr>
                  <a:t>We used the direct method (i.e., using the line ratio between [OIII] </a:t>
                </a:r>
                <a14:m>
                  <m:oMath xmlns:m="http://schemas.openxmlformats.org/officeDocument/2006/math">
                    <m:r>
                      <a:rPr lang="en-US" sz="2200" i="1" smtClean="0">
                        <a:latin typeface="Cambria Math" panose="02040503050406030204" pitchFamily="18" charset="0"/>
                        <a:ea typeface="Cambria Math" panose="02040503050406030204" pitchFamily="18" charset="0"/>
                      </a:rPr>
                      <m:t>𝜆</m:t>
                    </m:r>
                    <m:r>
                      <a:rPr lang="en-US" sz="2200" b="0" i="1" smtClean="0">
                        <a:latin typeface="Cambria Math" panose="02040503050406030204" pitchFamily="18" charset="0"/>
                        <a:ea typeface="Cambria Math" panose="02040503050406030204" pitchFamily="18" charset="0"/>
                      </a:rPr>
                      <m:t>4363</m:t>
                    </m:r>
                  </m:oMath>
                </a14:m>
                <a:r>
                  <a:rPr lang="en-US" sz="2200" dirty="0">
                    <a:latin typeface="Century Gothic" panose="020B0502020202020204" pitchFamily="34" charset="0"/>
                  </a:rPr>
                  <a:t> and [OIII] </a:t>
                </a:r>
                <a14:m>
                  <m:oMath xmlns:m="http://schemas.openxmlformats.org/officeDocument/2006/math">
                    <m:r>
                      <a:rPr lang="en-US" sz="2200" i="1" smtClean="0">
                        <a:latin typeface="Cambria Math" panose="02040503050406030204" pitchFamily="18" charset="0"/>
                        <a:ea typeface="Cambria Math" panose="02040503050406030204" pitchFamily="18" charset="0"/>
                      </a:rPr>
                      <m:t>𝜆𝜆</m:t>
                    </m:r>
                    <m:r>
                      <a:rPr lang="en-US" sz="2200" b="0" i="1" smtClean="0">
                        <a:latin typeface="Cambria Math" panose="02040503050406030204" pitchFamily="18" charset="0"/>
                        <a:ea typeface="Cambria Math" panose="02040503050406030204" pitchFamily="18" charset="0"/>
                      </a:rPr>
                      <m:t>4959,5007</m:t>
                    </m:r>
                  </m:oMath>
                </a14:m>
                <a:r>
                  <a:rPr lang="en-US" sz="2200" dirty="0">
                    <a:latin typeface="Century Gothic" panose="020B0502020202020204" pitchFamily="34" charset="0"/>
                  </a:rPr>
                  <a:t>) to determine the gas-phase metallicity of each stellar population.</a:t>
                </a:r>
              </a:p>
            </p:txBody>
          </p:sp>
        </mc:Choice>
        <mc:Fallback xmlns="">
          <p:sp>
            <p:nvSpPr>
              <p:cNvPr id="6" name="TextBox 5">
                <a:extLst>
                  <a:ext uri="{FF2B5EF4-FFF2-40B4-BE49-F238E27FC236}">
                    <a16:creationId xmlns:a16="http://schemas.microsoft.com/office/drawing/2014/main" id="{D84AE465-7396-DEA0-6203-FCF87E66C154}"/>
                  </a:ext>
                </a:extLst>
              </p:cNvPr>
              <p:cNvSpPr txBox="1">
                <a:spLocks noRot="1" noChangeAspect="1" noMove="1" noResize="1" noEditPoints="1" noAdjustHandles="1" noChangeArrowheads="1" noChangeShapeType="1" noTextEdit="1"/>
              </p:cNvSpPr>
              <p:nvPr/>
            </p:nvSpPr>
            <p:spPr>
              <a:xfrm>
                <a:off x="464138" y="871072"/>
                <a:ext cx="11481879" cy="769441"/>
              </a:xfrm>
              <a:prstGeom prst="rect">
                <a:avLst/>
              </a:prstGeom>
              <a:blipFill>
                <a:blip r:embed="rId3"/>
                <a:stretch>
                  <a:fillRect l="-663" t="-4839"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4612AD-6FA9-4247-F0CB-BC4675289F95}"/>
                  </a:ext>
                </a:extLst>
              </p:cNvPr>
              <p:cNvSpPr txBox="1"/>
              <p:nvPr/>
            </p:nvSpPr>
            <p:spPr>
              <a:xfrm>
                <a:off x="6205077" y="5391829"/>
                <a:ext cx="4767722" cy="595099"/>
              </a:xfrm>
              <a:prstGeom prst="rect">
                <a:avLst/>
              </a:prstGeom>
              <a:noFill/>
            </p:spPr>
            <p:txBody>
              <a:bodyPr wrap="square" rtlCol="0">
                <a:spAutoFit/>
              </a:bodyPr>
              <a:lstStyle/>
              <a:p>
                <a14:m>
                  <m:oMath xmlns:m="http://schemas.openxmlformats.org/officeDocument/2006/math">
                    <m:r>
                      <a:rPr lang="en-US" sz="3200" b="0" i="1" smtClean="0">
                        <a:latin typeface="Cambria Math" panose="02040503050406030204" pitchFamily="18" charset="0"/>
                      </a:rPr>
                      <m:t>𝑍</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𝑍</m:t>
                        </m:r>
                      </m:e>
                      <m:sub>
                        <m:r>
                          <a:rPr lang="en-US" sz="3200" b="0" i="1" smtClean="0">
                            <a:latin typeface="Cambria Math" panose="02040503050406030204" pitchFamily="18" charset="0"/>
                            <a:ea typeface="Cambria Math" panose="02040503050406030204" pitchFamily="18" charset="0"/>
                          </a:rPr>
                          <m:t>⨀</m:t>
                        </m:r>
                      </m:sub>
                    </m:sSub>
                  </m:oMath>
                </a14:m>
                <a:r>
                  <a:rPr lang="en-US" sz="3200" dirty="0">
                    <a:latin typeface="Century Gothic" panose="020B0502020202020204" pitchFamily="34" charset="0"/>
                  </a:rPr>
                  <a:t> ~ 0.05-0.07</a:t>
                </a:r>
              </a:p>
            </p:txBody>
          </p:sp>
        </mc:Choice>
        <mc:Fallback xmlns="">
          <p:sp>
            <p:nvSpPr>
              <p:cNvPr id="9" name="TextBox 8">
                <a:extLst>
                  <a:ext uri="{FF2B5EF4-FFF2-40B4-BE49-F238E27FC236}">
                    <a16:creationId xmlns:a16="http://schemas.microsoft.com/office/drawing/2014/main" id="{254612AD-6FA9-4247-F0CB-BC4675289F95}"/>
                  </a:ext>
                </a:extLst>
              </p:cNvPr>
              <p:cNvSpPr txBox="1">
                <a:spLocks noRot="1" noChangeAspect="1" noMove="1" noResize="1" noEditPoints="1" noAdjustHandles="1" noChangeArrowheads="1" noChangeShapeType="1" noTextEdit="1"/>
              </p:cNvSpPr>
              <p:nvPr/>
            </p:nvSpPr>
            <p:spPr>
              <a:xfrm>
                <a:off x="6205077" y="5391829"/>
                <a:ext cx="4767722" cy="595099"/>
              </a:xfrm>
              <a:prstGeom prst="rect">
                <a:avLst/>
              </a:prstGeom>
              <a:blipFill>
                <a:blip r:embed="rId4"/>
                <a:stretch>
                  <a:fillRect l="-796" t="-12500"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BDCF34-C734-9C87-EF1C-DF3CD0B00A0F}"/>
                  </a:ext>
                </a:extLst>
              </p:cNvPr>
              <p:cNvSpPr txBox="1"/>
              <p:nvPr/>
            </p:nvSpPr>
            <p:spPr>
              <a:xfrm>
                <a:off x="6096000" y="1733539"/>
                <a:ext cx="5297214" cy="4555093"/>
              </a:xfrm>
              <a:prstGeom prst="rect">
                <a:avLst/>
              </a:prstGeom>
              <a:noFill/>
            </p:spPr>
            <p:txBody>
              <a:bodyPr wrap="square" rtlCol="0">
                <a:spAutoFit/>
              </a:bodyPr>
              <a:lstStyle/>
              <a:p>
                <a:r>
                  <a:rPr lang="en-US" sz="3600" dirty="0">
                    <a:solidFill>
                      <a:schemeClr val="tx1"/>
                    </a:solidFill>
                    <a:highlight>
                      <a:srgbClr val="FFFF00"/>
                    </a:highlight>
                    <a:latin typeface="Century Gothic" panose="020B0502020202020204" pitchFamily="34" charset="0"/>
                  </a:rPr>
                  <a:t>SB: </a:t>
                </a:r>
                <a14:m>
                  <m:oMath xmlns:m="http://schemas.openxmlformats.org/officeDocument/2006/math">
                    <m:r>
                      <a:rPr lang="en-US" sz="3600" b="1" i="1" smtClean="0">
                        <a:solidFill>
                          <a:schemeClr val="tx1"/>
                        </a:solidFill>
                        <a:highlight>
                          <a:srgbClr val="FFFF00"/>
                        </a:highlight>
                        <a:latin typeface="Cambria Math" panose="02040503050406030204" pitchFamily="18" charset="0"/>
                      </a:rPr>
                      <m:t>𝟕</m:t>
                    </m:r>
                    <m:r>
                      <a:rPr lang="en-US" sz="3600" b="1" i="1" smtClean="0">
                        <a:solidFill>
                          <a:schemeClr val="tx1"/>
                        </a:solidFill>
                        <a:highlight>
                          <a:srgbClr val="FFFF00"/>
                        </a:highlight>
                        <a:latin typeface="Cambria Math" panose="02040503050406030204" pitchFamily="18" charset="0"/>
                      </a:rPr>
                      <m:t>.</m:t>
                    </m:r>
                    <m:r>
                      <a:rPr lang="en-US" sz="3600" b="1" i="1" smtClean="0">
                        <a:solidFill>
                          <a:schemeClr val="tx1"/>
                        </a:solidFill>
                        <a:highlight>
                          <a:srgbClr val="FFFF00"/>
                        </a:highlight>
                        <a:latin typeface="Cambria Math" panose="02040503050406030204" pitchFamily="18" charset="0"/>
                      </a:rPr>
                      <m:t>𝟒𝟓</m:t>
                    </m:r>
                    <m:r>
                      <a:rPr lang="en-US" sz="3600" b="1" i="1" smtClean="0">
                        <a:solidFill>
                          <a:schemeClr val="tx1"/>
                        </a:solidFill>
                        <a:highlight>
                          <a:srgbClr val="FFFF00"/>
                        </a:highlight>
                        <a:latin typeface="Cambria Math" panose="02040503050406030204" pitchFamily="18" charset="0"/>
                      </a:rPr>
                      <m:t> ±</m:t>
                    </m:r>
                    <m:r>
                      <a:rPr lang="en-US" sz="3600" b="1" i="1" smtClean="0">
                        <a:solidFill>
                          <a:schemeClr val="tx1"/>
                        </a:solidFill>
                        <a:highlight>
                          <a:srgbClr val="FFFF00"/>
                        </a:highlight>
                        <a:latin typeface="Cambria Math" panose="02040503050406030204" pitchFamily="18" charset="0"/>
                        <a:ea typeface="Cambria Math" panose="02040503050406030204" pitchFamily="18" charset="0"/>
                      </a:rPr>
                      <m:t>𝟎</m:t>
                    </m:r>
                    <m:r>
                      <a:rPr lang="en-US" sz="3600" b="1" i="1" smtClean="0">
                        <a:solidFill>
                          <a:schemeClr val="tx1"/>
                        </a:solidFill>
                        <a:highlight>
                          <a:srgbClr val="FFFF00"/>
                        </a:highlight>
                        <a:latin typeface="Cambria Math" panose="02040503050406030204" pitchFamily="18" charset="0"/>
                        <a:ea typeface="Cambria Math" panose="02040503050406030204" pitchFamily="18" charset="0"/>
                      </a:rPr>
                      <m:t>.</m:t>
                    </m:r>
                    <m:r>
                      <a:rPr lang="en-US" sz="3600" b="1" i="1" smtClean="0">
                        <a:solidFill>
                          <a:schemeClr val="tx1"/>
                        </a:solidFill>
                        <a:highlight>
                          <a:srgbClr val="FFFF00"/>
                        </a:highlight>
                        <a:latin typeface="Cambria Math" panose="02040503050406030204" pitchFamily="18" charset="0"/>
                        <a:ea typeface="Cambria Math" panose="02040503050406030204" pitchFamily="18" charset="0"/>
                      </a:rPr>
                      <m:t>𝟎𝟏</m:t>
                    </m:r>
                  </m:oMath>
                </a14:m>
                <a:endParaRPr lang="en-US" sz="3600" dirty="0">
                  <a:solidFill>
                    <a:schemeClr val="tx1"/>
                  </a:solidFill>
                  <a:highlight>
                    <a:srgbClr val="FFFF00"/>
                  </a:highlight>
                  <a:latin typeface="Century Gothic" panose="020B0502020202020204" pitchFamily="34" charset="0"/>
                </a:endParaRPr>
              </a:p>
              <a:p>
                <a:endParaRPr lang="en-US" sz="3600" dirty="0">
                  <a:latin typeface="Century Gothic" panose="020B0502020202020204" pitchFamily="34" charset="0"/>
                </a:endParaRPr>
              </a:p>
              <a:p>
                <a:r>
                  <a:rPr lang="en-US" sz="3600" b="1" dirty="0">
                    <a:solidFill>
                      <a:srgbClr val="FF0000"/>
                    </a:solidFill>
                    <a:latin typeface="Century Gothic" panose="020B0502020202020204" pitchFamily="34" charset="0"/>
                    <a:ea typeface="Cambria Math" panose="02040503050406030204" pitchFamily="18" charset="0"/>
                  </a:rPr>
                  <a:t>PSB</a:t>
                </a:r>
              </a:p>
              <a:p>
                <a:pPr marL="571500" indent="-571500">
                  <a:buFont typeface="+mj-lt"/>
                  <a:buAutoNum type="romanUcPeriod"/>
                </a:pPr>
                <a:r>
                  <a:rPr lang="en-US" sz="3600" dirty="0">
                    <a:solidFill>
                      <a:srgbClr val="FF0000"/>
                    </a:solidFill>
                    <a:latin typeface="Century Gothic" panose="020B0502020202020204" pitchFamily="34" charset="0"/>
                  </a:rPr>
                  <a:t>MEN: </a:t>
                </a:r>
                <a14:m>
                  <m:oMath xmlns:m="http://schemas.openxmlformats.org/officeDocument/2006/math">
                    <m:r>
                      <a:rPr lang="en-US" sz="3600" b="1" i="1" smtClean="0">
                        <a:solidFill>
                          <a:srgbClr val="FF0000"/>
                        </a:solidFill>
                        <a:latin typeface="Cambria Math" panose="02040503050406030204" pitchFamily="18" charset="0"/>
                      </a:rPr>
                      <m:t>𝟕</m:t>
                    </m:r>
                    <m:r>
                      <a:rPr lang="en-US" sz="3600" b="1" i="1" smtClean="0">
                        <a:solidFill>
                          <a:srgbClr val="FF0000"/>
                        </a:solidFill>
                        <a:latin typeface="Cambria Math" panose="02040503050406030204" pitchFamily="18" charset="0"/>
                      </a:rPr>
                      <m:t>.</m:t>
                    </m:r>
                    <m:r>
                      <a:rPr lang="en-US" sz="3600" b="1" i="1" smtClean="0">
                        <a:solidFill>
                          <a:srgbClr val="FF0000"/>
                        </a:solidFill>
                        <a:latin typeface="Cambria Math" panose="02040503050406030204" pitchFamily="18" charset="0"/>
                      </a:rPr>
                      <m:t>𝟑𝟕</m:t>
                    </m:r>
                    <m:r>
                      <a:rPr lang="en-US" sz="3600" b="1" i="1" smtClean="0">
                        <a:solidFill>
                          <a:srgbClr val="FF0000"/>
                        </a:solidFill>
                        <a:latin typeface="Cambria Math" panose="02040503050406030204" pitchFamily="18" charset="0"/>
                      </a:rPr>
                      <m:t> ±</m:t>
                    </m:r>
                    <m:r>
                      <a:rPr lang="en-US" sz="3600" b="1" i="1" smtClean="0">
                        <a:solidFill>
                          <a:srgbClr val="FF0000"/>
                        </a:solidFill>
                        <a:latin typeface="Cambria Math" panose="02040503050406030204" pitchFamily="18" charset="0"/>
                        <a:ea typeface="Cambria Math" panose="02040503050406030204" pitchFamily="18" charset="0"/>
                      </a:rPr>
                      <m:t>𝟎</m:t>
                    </m:r>
                    <m:r>
                      <a:rPr lang="en-US" sz="3600" b="1" i="1" smtClean="0">
                        <a:solidFill>
                          <a:srgbClr val="FF0000"/>
                        </a:solidFill>
                        <a:latin typeface="Cambria Math" panose="02040503050406030204" pitchFamily="18" charset="0"/>
                        <a:ea typeface="Cambria Math" panose="02040503050406030204" pitchFamily="18" charset="0"/>
                      </a:rPr>
                      <m:t>.</m:t>
                    </m:r>
                    <m:r>
                      <a:rPr lang="en-US" sz="3600" b="1" i="1" smtClean="0">
                        <a:solidFill>
                          <a:srgbClr val="FF0000"/>
                        </a:solidFill>
                        <a:latin typeface="Cambria Math" panose="02040503050406030204" pitchFamily="18" charset="0"/>
                        <a:ea typeface="Cambria Math" panose="02040503050406030204" pitchFamily="18" charset="0"/>
                      </a:rPr>
                      <m:t>𝟎𝟑</m:t>
                    </m:r>
                  </m:oMath>
                </a14:m>
                <a:endParaRPr lang="en-US" sz="3600" b="1" dirty="0">
                  <a:solidFill>
                    <a:srgbClr val="FF0000"/>
                  </a:solidFill>
                  <a:latin typeface="Century Gothic" panose="020B0502020202020204" pitchFamily="34" charset="0"/>
                  <a:ea typeface="Cambria Math" panose="02040503050406030204" pitchFamily="18" charset="0"/>
                </a:endParaRPr>
              </a:p>
              <a:p>
                <a:pPr marL="571500" indent="-571500">
                  <a:buFont typeface="+mj-lt"/>
                  <a:buAutoNum type="romanUcPeriod"/>
                </a:pPr>
                <a:r>
                  <a:rPr lang="en-US" sz="3600" dirty="0">
                    <a:solidFill>
                      <a:srgbClr val="FF0000"/>
                    </a:solidFill>
                    <a:latin typeface="Century Gothic" panose="020B0502020202020204" pitchFamily="34" charset="0"/>
                  </a:rPr>
                  <a:t>NEN: </a:t>
                </a:r>
                <a14:m>
                  <m:oMath xmlns:m="http://schemas.openxmlformats.org/officeDocument/2006/math">
                    <m:r>
                      <a:rPr lang="en-US" sz="3600" b="1" i="1" smtClean="0">
                        <a:solidFill>
                          <a:srgbClr val="FF0000"/>
                        </a:solidFill>
                        <a:latin typeface="Cambria Math" panose="02040503050406030204" pitchFamily="18" charset="0"/>
                      </a:rPr>
                      <m:t>𝟕</m:t>
                    </m:r>
                    <m:r>
                      <a:rPr lang="en-US" sz="3600" b="1" i="1" smtClean="0">
                        <a:solidFill>
                          <a:srgbClr val="FF0000"/>
                        </a:solidFill>
                        <a:latin typeface="Cambria Math" panose="02040503050406030204" pitchFamily="18" charset="0"/>
                      </a:rPr>
                      <m:t>.</m:t>
                    </m:r>
                    <m:r>
                      <a:rPr lang="en-US" sz="3600" b="1" i="1" smtClean="0">
                        <a:solidFill>
                          <a:srgbClr val="FF0000"/>
                        </a:solidFill>
                        <a:latin typeface="Cambria Math" panose="02040503050406030204" pitchFamily="18" charset="0"/>
                      </a:rPr>
                      <m:t>𝟓𝟐</m:t>
                    </m:r>
                    <m:r>
                      <a:rPr lang="en-US" sz="3600" b="1" i="1" smtClean="0">
                        <a:solidFill>
                          <a:srgbClr val="FF0000"/>
                        </a:solidFill>
                        <a:latin typeface="Cambria Math" panose="02040503050406030204" pitchFamily="18" charset="0"/>
                      </a:rPr>
                      <m:t> ±</m:t>
                    </m:r>
                    <m:r>
                      <a:rPr lang="en-US" sz="3600" b="1" i="1" smtClean="0">
                        <a:solidFill>
                          <a:srgbClr val="FF0000"/>
                        </a:solidFill>
                        <a:latin typeface="Cambria Math" panose="02040503050406030204" pitchFamily="18" charset="0"/>
                        <a:ea typeface="Cambria Math" panose="02040503050406030204" pitchFamily="18" charset="0"/>
                      </a:rPr>
                      <m:t>𝟎</m:t>
                    </m:r>
                    <m:r>
                      <a:rPr lang="en-US" sz="3600" b="1" i="1" smtClean="0">
                        <a:solidFill>
                          <a:srgbClr val="FF0000"/>
                        </a:solidFill>
                        <a:latin typeface="Cambria Math" panose="02040503050406030204" pitchFamily="18" charset="0"/>
                        <a:ea typeface="Cambria Math" panose="02040503050406030204" pitchFamily="18" charset="0"/>
                      </a:rPr>
                      <m:t>.</m:t>
                    </m:r>
                    <m:r>
                      <a:rPr lang="en-US" sz="3600" b="1" i="1" smtClean="0">
                        <a:solidFill>
                          <a:srgbClr val="FF0000"/>
                        </a:solidFill>
                        <a:latin typeface="Cambria Math" panose="02040503050406030204" pitchFamily="18" charset="0"/>
                        <a:ea typeface="Cambria Math" panose="02040503050406030204" pitchFamily="18" charset="0"/>
                      </a:rPr>
                      <m:t>𝟎𝟑</m:t>
                    </m:r>
                  </m:oMath>
                </a14:m>
                <a:endParaRPr lang="en-US" sz="3600" dirty="0">
                  <a:solidFill>
                    <a:srgbClr val="FF0000"/>
                  </a:solidFill>
                  <a:latin typeface="Century Gothic" panose="020B0502020202020204" pitchFamily="34" charset="0"/>
                </a:endParaRPr>
              </a:p>
              <a:p>
                <a:pPr marL="571500" indent="-571500">
                  <a:buFont typeface="+mj-lt"/>
                  <a:buAutoNum type="romanUcPeriod"/>
                </a:pPr>
                <a:r>
                  <a:rPr lang="en-US" sz="3600" dirty="0">
                    <a:solidFill>
                      <a:srgbClr val="FF0000"/>
                    </a:solidFill>
                    <a:latin typeface="Century Gothic" panose="020B0502020202020204" pitchFamily="34" charset="0"/>
                  </a:rPr>
                  <a:t>FEN: </a:t>
                </a:r>
                <a14:m>
                  <m:oMath xmlns:m="http://schemas.openxmlformats.org/officeDocument/2006/math">
                    <m:r>
                      <a:rPr lang="en-US" sz="3600" b="1" i="1" smtClean="0">
                        <a:solidFill>
                          <a:srgbClr val="FF0000"/>
                        </a:solidFill>
                        <a:latin typeface="Cambria Math" panose="02040503050406030204" pitchFamily="18" charset="0"/>
                      </a:rPr>
                      <m:t>𝟕</m:t>
                    </m:r>
                    <m:r>
                      <a:rPr lang="en-US" sz="3600" b="1" i="1" smtClean="0">
                        <a:solidFill>
                          <a:srgbClr val="FF0000"/>
                        </a:solidFill>
                        <a:latin typeface="Cambria Math" panose="02040503050406030204" pitchFamily="18" charset="0"/>
                      </a:rPr>
                      <m:t>.</m:t>
                    </m:r>
                    <m:r>
                      <a:rPr lang="en-US" sz="3600" b="1" i="1" smtClean="0">
                        <a:solidFill>
                          <a:srgbClr val="FF0000"/>
                        </a:solidFill>
                        <a:latin typeface="Cambria Math" panose="02040503050406030204" pitchFamily="18" charset="0"/>
                      </a:rPr>
                      <m:t>𝟒𝟑</m:t>
                    </m:r>
                    <m:r>
                      <a:rPr lang="en-US" sz="3600" b="1" i="1" smtClean="0">
                        <a:solidFill>
                          <a:srgbClr val="FF0000"/>
                        </a:solidFill>
                        <a:latin typeface="Cambria Math" panose="02040503050406030204" pitchFamily="18" charset="0"/>
                      </a:rPr>
                      <m:t> ±</m:t>
                    </m:r>
                    <m:r>
                      <a:rPr lang="en-US" sz="3600" b="1" i="1" smtClean="0">
                        <a:solidFill>
                          <a:srgbClr val="FF0000"/>
                        </a:solidFill>
                        <a:latin typeface="Cambria Math" panose="02040503050406030204" pitchFamily="18" charset="0"/>
                        <a:ea typeface="Cambria Math" panose="02040503050406030204" pitchFamily="18" charset="0"/>
                      </a:rPr>
                      <m:t>𝟎</m:t>
                    </m:r>
                    <m:r>
                      <a:rPr lang="en-US" sz="3600" b="1" i="1" smtClean="0">
                        <a:solidFill>
                          <a:srgbClr val="FF0000"/>
                        </a:solidFill>
                        <a:latin typeface="Cambria Math" panose="02040503050406030204" pitchFamily="18" charset="0"/>
                        <a:ea typeface="Cambria Math" panose="02040503050406030204" pitchFamily="18" charset="0"/>
                      </a:rPr>
                      <m:t>.</m:t>
                    </m:r>
                    <m:r>
                      <a:rPr lang="en-US" sz="3600" b="1" i="1" smtClean="0">
                        <a:solidFill>
                          <a:srgbClr val="FF0000"/>
                        </a:solidFill>
                        <a:latin typeface="Cambria Math" panose="02040503050406030204" pitchFamily="18" charset="0"/>
                        <a:ea typeface="Cambria Math" panose="02040503050406030204" pitchFamily="18" charset="0"/>
                      </a:rPr>
                      <m:t>𝟎𝟑</m:t>
                    </m:r>
                  </m:oMath>
                </a14:m>
                <a:endParaRPr lang="en-US" sz="3600" dirty="0">
                  <a:solidFill>
                    <a:srgbClr val="FF0000"/>
                  </a:solidFill>
                  <a:latin typeface="Century Gothic" panose="020B0502020202020204" pitchFamily="34" charset="0"/>
                </a:endParaRPr>
              </a:p>
              <a:p>
                <a:endParaRPr lang="en-US" sz="2800" dirty="0"/>
              </a:p>
              <a:p>
                <a:pPr marL="571500" indent="-571500">
                  <a:buFont typeface="+mj-lt"/>
                  <a:buAutoNum type="romanUcPeriod"/>
                </a:pPr>
                <a:endParaRPr lang="en-US" sz="2800" dirty="0">
                  <a:latin typeface="Century Gothic" panose="020B0502020202020204" pitchFamily="34" charset="0"/>
                </a:endParaRPr>
              </a:p>
              <a:p>
                <a:r>
                  <a:rPr lang="en-US" dirty="0"/>
                  <a:t>  </a:t>
                </a:r>
              </a:p>
            </p:txBody>
          </p:sp>
        </mc:Choice>
        <mc:Fallback xmlns="">
          <p:sp>
            <p:nvSpPr>
              <p:cNvPr id="11" name="TextBox 10">
                <a:extLst>
                  <a:ext uri="{FF2B5EF4-FFF2-40B4-BE49-F238E27FC236}">
                    <a16:creationId xmlns:a16="http://schemas.microsoft.com/office/drawing/2014/main" id="{C5BDCF34-C734-9C87-EF1C-DF3CD0B00A0F}"/>
                  </a:ext>
                </a:extLst>
              </p:cNvPr>
              <p:cNvSpPr txBox="1">
                <a:spLocks noRot="1" noChangeAspect="1" noMove="1" noResize="1" noEditPoints="1" noAdjustHandles="1" noChangeArrowheads="1" noChangeShapeType="1" noTextEdit="1"/>
              </p:cNvSpPr>
              <p:nvPr/>
            </p:nvSpPr>
            <p:spPr>
              <a:xfrm>
                <a:off x="6096000" y="1733539"/>
                <a:ext cx="5297214" cy="4555093"/>
              </a:xfrm>
              <a:prstGeom prst="rect">
                <a:avLst/>
              </a:prstGeom>
              <a:blipFill>
                <a:blip r:embed="rId5"/>
                <a:stretch>
                  <a:fillRect l="-3589" t="-1944"/>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9B7B80D-6213-B78D-59A5-99DC6BD73EDF}"/>
              </a:ext>
            </a:extLst>
          </p:cNvPr>
          <p:cNvGrpSpPr/>
          <p:nvPr/>
        </p:nvGrpSpPr>
        <p:grpSpPr>
          <a:xfrm>
            <a:off x="421678" y="1687355"/>
            <a:ext cx="5486400" cy="5103366"/>
            <a:chOff x="421678" y="1687355"/>
            <a:chExt cx="5486400" cy="5103366"/>
          </a:xfrm>
        </p:grpSpPr>
        <p:pic>
          <p:nvPicPr>
            <p:cNvPr id="7" name="Picture 6">
              <a:extLst>
                <a:ext uri="{FF2B5EF4-FFF2-40B4-BE49-F238E27FC236}">
                  <a16:creationId xmlns:a16="http://schemas.microsoft.com/office/drawing/2014/main" id="{BE0492EA-2D3F-D02D-5677-157FD4E1EA02}"/>
                </a:ext>
              </a:extLst>
            </p:cNvPr>
            <p:cNvPicPr>
              <a:picLocks noChangeAspect="1"/>
            </p:cNvPicPr>
            <p:nvPr/>
          </p:nvPicPr>
          <p:blipFill>
            <a:blip r:embed="rId6"/>
            <a:stretch>
              <a:fillRect/>
            </a:stretch>
          </p:blipFill>
          <p:spPr>
            <a:xfrm>
              <a:off x="421678" y="1687355"/>
              <a:ext cx="5486400" cy="5103366"/>
            </a:xfrm>
            <a:prstGeom prst="rect">
              <a:avLst/>
            </a:prstGeom>
          </p:spPr>
        </p:pic>
        <p:grpSp>
          <p:nvGrpSpPr>
            <p:cNvPr id="12" name="Group 11">
              <a:extLst>
                <a:ext uri="{FF2B5EF4-FFF2-40B4-BE49-F238E27FC236}">
                  <a16:creationId xmlns:a16="http://schemas.microsoft.com/office/drawing/2014/main" id="{65B1342F-8E45-7FD3-DAEE-7016C20A6623}"/>
                </a:ext>
              </a:extLst>
            </p:cNvPr>
            <p:cNvGrpSpPr/>
            <p:nvPr/>
          </p:nvGrpSpPr>
          <p:grpSpPr>
            <a:xfrm>
              <a:off x="2349226" y="2053539"/>
              <a:ext cx="1463040" cy="2584263"/>
              <a:chOff x="2349226" y="2053539"/>
              <a:chExt cx="1463040" cy="2584263"/>
            </a:xfrm>
          </p:grpSpPr>
          <p:cxnSp>
            <p:nvCxnSpPr>
              <p:cNvPr id="4" name="Straight Arrow Connector 3">
                <a:extLst>
                  <a:ext uri="{FF2B5EF4-FFF2-40B4-BE49-F238E27FC236}">
                    <a16:creationId xmlns:a16="http://schemas.microsoft.com/office/drawing/2014/main" id="{5FB4380D-9C39-6041-7BA6-F5FD0C180407}"/>
                  </a:ext>
                </a:extLst>
              </p:cNvPr>
              <p:cNvCxnSpPr>
                <a:cxnSpLocks/>
              </p:cNvCxnSpPr>
              <p:nvPr/>
            </p:nvCxnSpPr>
            <p:spPr>
              <a:xfrm flipH="1">
                <a:off x="3057886" y="2445916"/>
                <a:ext cx="213985" cy="688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AA92BB-720E-D99B-5829-AF8D3FBC2544}"/>
                  </a:ext>
                </a:extLst>
              </p:cNvPr>
              <p:cNvSpPr txBox="1"/>
              <p:nvPr/>
            </p:nvSpPr>
            <p:spPr>
              <a:xfrm>
                <a:off x="2775336" y="2053539"/>
                <a:ext cx="987973" cy="461665"/>
              </a:xfrm>
              <a:prstGeom prst="rect">
                <a:avLst/>
              </a:prstGeom>
              <a:noFill/>
            </p:spPr>
            <p:txBody>
              <a:bodyPr wrap="square" rtlCol="0">
                <a:spAutoFit/>
              </a:bodyPr>
              <a:lstStyle/>
              <a:p>
                <a:pPr algn="ctr"/>
                <a:r>
                  <a:rPr lang="en-US" sz="2400" dirty="0">
                    <a:solidFill>
                      <a:srgbClr val="FF0000"/>
                    </a:solidFill>
                  </a:rPr>
                  <a:t>PSB</a:t>
                </a:r>
              </a:p>
            </p:txBody>
          </p:sp>
          <p:sp>
            <p:nvSpPr>
              <p:cNvPr id="8" name="Oval 7">
                <a:extLst>
                  <a:ext uri="{FF2B5EF4-FFF2-40B4-BE49-F238E27FC236}">
                    <a16:creationId xmlns:a16="http://schemas.microsoft.com/office/drawing/2014/main" id="{A28A580C-FBC7-BB6D-3D84-A210731A5F6E}"/>
                  </a:ext>
                </a:extLst>
              </p:cNvPr>
              <p:cNvSpPr/>
              <p:nvPr/>
            </p:nvSpPr>
            <p:spPr>
              <a:xfrm>
                <a:off x="2349226" y="3174762"/>
                <a:ext cx="1463040" cy="1463040"/>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89706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C27F3E0-583E-AAD5-641F-054800712004}"/>
              </a:ext>
            </a:extLst>
          </p:cNvPr>
          <p:cNvSpPr txBox="1"/>
          <p:nvPr/>
        </p:nvSpPr>
        <p:spPr>
          <a:xfrm>
            <a:off x="1534160" y="5006593"/>
            <a:ext cx="9123680" cy="1569660"/>
          </a:xfrm>
          <a:prstGeom prst="rect">
            <a:avLst/>
          </a:prstGeom>
          <a:noFill/>
        </p:spPr>
        <p:txBody>
          <a:bodyPr wrap="square" rtlCol="0">
            <a:spAutoFit/>
          </a:bodyPr>
          <a:lstStyle/>
          <a:p>
            <a:r>
              <a:rPr lang="en-US" dirty="0"/>
              <a:t> </a:t>
            </a:r>
            <a:r>
              <a:rPr lang="en-US" sz="2400" dirty="0"/>
              <a:t>The existence of spatial variations among these outlier regions, with a resolution element size of approximately 250 pc, cannot be disregarded, particularly in the post-starburst region where two of these outliers are located within this area.</a:t>
            </a:r>
          </a:p>
        </p:txBody>
      </p:sp>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526470" y="0"/>
            <a:ext cx="11139060" cy="592306"/>
          </a:xfrm>
        </p:spPr>
        <p:txBody>
          <a:bodyPr vert="horz" lIns="91440" tIns="45720" rIns="91440" bIns="45720" rtlCol="0" anchor="ctr">
            <a:normAutofit/>
          </a:bodyPr>
          <a:lstStyle/>
          <a:p>
            <a:pPr algn="ctr"/>
            <a:r>
              <a:rPr lang="en-US" b="1" kern="1200" dirty="0">
                <a:latin typeface="Century Gothic" panose="020B0502020202020204" pitchFamily="34" charset="0"/>
                <a:ea typeface="+mj-ea"/>
                <a:cs typeface="+mj-cs"/>
              </a:rPr>
              <a:t>Metallicity Map</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B9FBDD-DD37-9B70-3308-AC38E7A57B56}"/>
                  </a:ext>
                </a:extLst>
              </p:cNvPr>
              <p:cNvSpPr txBox="1"/>
              <p:nvPr/>
            </p:nvSpPr>
            <p:spPr>
              <a:xfrm>
                <a:off x="1722120" y="5123452"/>
                <a:ext cx="8747760" cy="1200329"/>
              </a:xfrm>
              <a:prstGeom prst="rect">
                <a:avLst/>
              </a:prstGeom>
              <a:noFill/>
            </p:spPr>
            <p:txBody>
              <a:bodyPr wrap="square" rtlCol="0">
                <a:spAutoFit/>
              </a:bodyPr>
              <a:lstStyle/>
              <a:p>
                <a:r>
                  <a:rPr lang="en-US" sz="2400" dirty="0"/>
                  <a:t>45 out of 48 bins have metallicities within two standard deviations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𝑍</m:t>
                        </m:r>
                      </m:sub>
                    </m:sSub>
                    <m:r>
                      <a:rPr lang="en-US" sz="2400" b="0" i="1" smtClean="0">
                        <a:latin typeface="Cambria Math" panose="02040503050406030204" pitchFamily="18" charset="0"/>
                      </a:rPr>
                      <m:t>=0.05</m:t>
                    </m:r>
                  </m:oMath>
                </a14:m>
                <a:r>
                  <a:rPr lang="en-US" sz="2400" dirty="0"/>
                  <a:t>) of the median value. Two of the other three bins have metallicities of 7.31, and one has a metallicity of 7.60.</a:t>
                </a:r>
              </a:p>
            </p:txBody>
          </p:sp>
        </mc:Choice>
        <mc:Fallback xmlns="">
          <p:sp>
            <p:nvSpPr>
              <p:cNvPr id="10" name="TextBox 9">
                <a:extLst>
                  <a:ext uri="{FF2B5EF4-FFF2-40B4-BE49-F238E27FC236}">
                    <a16:creationId xmlns:a16="http://schemas.microsoft.com/office/drawing/2014/main" id="{A7B9FBDD-DD37-9B70-3308-AC38E7A57B56}"/>
                  </a:ext>
                </a:extLst>
              </p:cNvPr>
              <p:cNvSpPr txBox="1">
                <a:spLocks noRot="1" noChangeAspect="1" noMove="1" noResize="1" noEditPoints="1" noAdjustHandles="1" noChangeArrowheads="1" noChangeShapeType="1" noTextEdit="1"/>
              </p:cNvSpPr>
              <p:nvPr/>
            </p:nvSpPr>
            <p:spPr>
              <a:xfrm>
                <a:off x="1722120" y="5123452"/>
                <a:ext cx="8747760" cy="1200329"/>
              </a:xfrm>
              <a:prstGeom prst="rect">
                <a:avLst/>
              </a:prstGeom>
              <a:blipFill>
                <a:blip r:embed="rId2"/>
                <a:stretch>
                  <a:fillRect l="-1014" t="-4211" b="-1052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DF8D90D4-497B-D025-31BE-02AD6DA12ABC}"/>
              </a:ext>
            </a:extLst>
          </p:cNvPr>
          <p:cNvGrpSpPr/>
          <p:nvPr/>
        </p:nvGrpSpPr>
        <p:grpSpPr>
          <a:xfrm>
            <a:off x="0" y="940099"/>
            <a:ext cx="13716000" cy="4066494"/>
            <a:chOff x="0" y="940099"/>
            <a:chExt cx="13716000" cy="4066494"/>
          </a:xfrm>
        </p:grpSpPr>
        <p:grpSp>
          <p:nvGrpSpPr>
            <p:cNvPr id="11" name="Group 10">
              <a:extLst>
                <a:ext uri="{FF2B5EF4-FFF2-40B4-BE49-F238E27FC236}">
                  <a16:creationId xmlns:a16="http://schemas.microsoft.com/office/drawing/2014/main" id="{27650869-F825-5F5A-2625-BFEE80596750}"/>
                </a:ext>
              </a:extLst>
            </p:cNvPr>
            <p:cNvGrpSpPr/>
            <p:nvPr/>
          </p:nvGrpSpPr>
          <p:grpSpPr>
            <a:xfrm>
              <a:off x="0" y="940099"/>
              <a:ext cx="12192000" cy="4066494"/>
              <a:chOff x="0" y="1470546"/>
              <a:chExt cx="12192000" cy="4066494"/>
            </a:xfrm>
          </p:grpSpPr>
          <p:pic>
            <p:nvPicPr>
              <p:cNvPr id="6" name="Picture 5" descr="A graph with numbers and a bar&#10;&#10;Description automatically generated">
                <a:extLst>
                  <a:ext uri="{FF2B5EF4-FFF2-40B4-BE49-F238E27FC236}">
                    <a16:creationId xmlns:a16="http://schemas.microsoft.com/office/drawing/2014/main" id="{A3934CF2-12D4-65A3-B00F-D122E429929D}"/>
                  </a:ext>
                </a:extLst>
              </p:cNvPr>
              <p:cNvPicPr>
                <a:picLocks noChangeAspect="1"/>
              </p:cNvPicPr>
              <p:nvPr/>
            </p:nvPicPr>
            <p:blipFill>
              <a:blip r:embed="rId3"/>
              <a:stretch>
                <a:fillRect/>
              </a:stretch>
            </p:blipFill>
            <p:spPr>
              <a:xfrm>
                <a:off x="6522720" y="1470546"/>
                <a:ext cx="5669280" cy="4066494"/>
              </a:xfrm>
              <a:prstGeom prst="rect">
                <a:avLst/>
              </a:prstGeom>
            </p:spPr>
          </p:pic>
          <p:pic>
            <p:nvPicPr>
              <p:cNvPr id="8" name="Picture 7">
                <a:extLst>
                  <a:ext uri="{FF2B5EF4-FFF2-40B4-BE49-F238E27FC236}">
                    <a16:creationId xmlns:a16="http://schemas.microsoft.com/office/drawing/2014/main" id="{0345D277-7D6B-2C5A-0B7D-F1FE3A053269}"/>
                  </a:ext>
                </a:extLst>
              </p:cNvPr>
              <p:cNvPicPr>
                <a:picLocks noChangeAspect="1"/>
              </p:cNvPicPr>
              <p:nvPr/>
            </p:nvPicPr>
            <p:blipFill>
              <a:blip r:embed="rId4"/>
              <a:stretch>
                <a:fillRect/>
              </a:stretch>
            </p:blipFill>
            <p:spPr>
              <a:xfrm>
                <a:off x="0" y="1470546"/>
                <a:ext cx="6400800" cy="3916907"/>
              </a:xfrm>
              <a:prstGeom prst="rect">
                <a:avLst/>
              </a:prstGeom>
            </p:spPr>
          </p:pic>
        </p:grpSp>
        <p:sp>
          <p:nvSpPr>
            <p:cNvPr id="12" name="TextBox 11">
              <a:extLst>
                <a:ext uri="{FF2B5EF4-FFF2-40B4-BE49-F238E27FC236}">
                  <a16:creationId xmlns:a16="http://schemas.microsoft.com/office/drawing/2014/main" id="{93006ECA-0ECC-F785-7056-0CA1B2CD64D4}"/>
                </a:ext>
              </a:extLst>
            </p:cNvPr>
            <p:cNvSpPr txBox="1"/>
            <p:nvPr/>
          </p:nvSpPr>
          <p:spPr>
            <a:xfrm>
              <a:off x="10322560" y="2180646"/>
              <a:ext cx="339344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IQR = 0.04</a:t>
              </a:r>
            </a:p>
          </p:txBody>
        </p:sp>
      </p:grpSp>
      <p:sp>
        <p:nvSpPr>
          <p:cNvPr id="15" name="TextBox 14">
            <a:extLst>
              <a:ext uri="{FF2B5EF4-FFF2-40B4-BE49-F238E27FC236}">
                <a16:creationId xmlns:a16="http://schemas.microsoft.com/office/drawing/2014/main" id="{B033428D-6B61-E74C-6DE7-301F7B499885}"/>
              </a:ext>
            </a:extLst>
          </p:cNvPr>
          <p:cNvSpPr txBox="1"/>
          <p:nvPr/>
        </p:nvSpPr>
        <p:spPr>
          <a:xfrm>
            <a:off x="1264322" y="5000767"/>
            <a:ext cx="10272955" cy="830997"/>
          </a:xfrm>
          <a:prstGeom prst="rect">
            <a:avLst/>
          </a:prstGeom>
          <a:noFill/>
        </p:spPr>
        <p:txBody>
          <a:bodyPr wrap="square" rtlCol="0">
            <a:spAutoFit/>
          </a:bodyPr>
          <a:lstStyle/>
          <a:p>
            <a:r>
              <a:rPr lang="en-US" sz="2400" dirty="0"/>
              <a:t>Its relatively large scatter of metallicities within the PSB suggests an induced inflow of low-metallicity gas, potentially caused by mergers or interactions.</a:t>
            </a:r>
          </a:p>
        </p:txBody>
      </p:sp>
    </p:spTree>
    <p:extLst>
      <p:ext uri="{BB962C8B-B14F-4D97-AF65-F5344CB8AC3E}">
        <p14:creationId xmlns:p14="http://schemas.microsoft.com/office/powerpoint/2010/main" val="14231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p:bldP spid="10"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526470" y="0"/>
            <a:ext cx="11139060" cy="592306"/>
          </a:xfrm>
        </p:spPr>
        <p:txBody>
          <a:bodyPr vert="horz" lIns="91440" tIns="45720" rIns="91440" bIns="45720" rtlCol="0" anchor="ctr">
            <a:normAutofit/>
          </a:bodyPr>
          <a:lstStyle/>
          <a:p>
            <a:pPr algn="ctr"/>
            <a:r>
              <a:rPr lang="en-US" b="1" kern="1200" dirty="0">
                <a:latin typeface="Century Gothic" panose="020B0502020202020204" pitchFamily="34" charset="0"/>
                <a:ea typeface="+mj-ea"/>
                <a:cs typeface="+mj-cs"/>
              </a:rPr>
              <a:t>Metallicity Gradient</a:t>
            </a:r>
          </a:p>
        </p:txBody>
      </p:sp>
      <p:grpSp>
        <p:nvGrpSpPr>
          <p:cNvPr id="9" name="Group 8">
            <a:extLst>
              <a:ext uri="{FF2B5EF4-FFF2-40B4-BE49-F238E27FC236}">
                <a16:creationId xmlns:a16="http://schemas.microsoft.com/office/drawing/2014/main" id="{5CC94BB7-A00C-CF8C-E723-320E6EA56A86}"/>
              </a:ext>
            </a:extLst>
          </p:cNvPr>
          <p:cNvGrpSpPr/>
          <p:nvPr/>
        </p:nvGrpSpPr>
        <p:grpSpPr>
          <a:xfrm>
            <a:off x="1889760" y="592306"/>
            <a:ext cx="8412480" cy="5776021"/>
            <a:chOff x="1889760" y="592306"/>
            <a:chExt cx="8412480" cy="5776021"/>
          </a:xfrm>
        </p:grpSpPr>
        <p:pic>
          <p:nvPicPr>
            <p:cNvPr id="6" name="Picture 5" descr="A graph of different types of data&#10;&#10;Description automatically generated with medium confidence">
              <a:extLst>
                <a:ext uri="{FF2B5EF4-FFF2-40B4-BE49-F238E27FC236}">
                  <a16:creationId xmlns:a16="http://schemas.microsoft.com/office/drawing/2014/main" id="{1105A07F-C6AE-522A-94AF-BA695590B719}"/>
                </a:ext>
              </a:extLst>
            </p:cNvPr>
            <p:cNvPicPr>
              <a:picLocks noChangeAspect="1"/>
            </p:cNvPicPr>
            <p:nvPr/>
          </p:nvPicPr>
          <p:blipFill>
            <a:blip r:embed="rId2"/>
            <a:stretch>
              <a:fillRect/>
            </a:stretch>
          </p:blipFill>
          <p:spPr>
            <a:xfrm>
              <a:off x="1889760" y="592306"/>
              <a:ext cx="8412480" cy="5776021"/>
            </a:xfrm>
            <a:prstGeom prst="rect">
              <a:avLst/>
            </a:prstGeom>
          </p:spPr>
        </p:pic>
        <p:sp>
          <p:nvSpPr>
            <p:cNvPr id="7" name="Oval 6">
              <a:extLst>
                <a:ext uri="{FF2B5EF4-FFF2-40B4-BE49-F238E27FC236}">
                  <a16:creationId xmlns:a16="http://schemas.microsoft.com/office/drawing/2014/main" id="{FD8CDDED-5F0A-8468-A9C7-C54373B24D3C}"/>
                </a:ext>
              </a:extLst>
            </p:cNvPr>
            <p:cNvSpPr/>
            <p:nvPr/>
          </p:nvSpPr>
          <p:spPr>
            <a:xfrm>
              <a:off x="3015670" y="1160184"/>
              <a:ext cx="777240" cy="3048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751676D-B351-CED3-EC56-9AEE73605AE7}"/>
                </a:ext>
              </a:extLst>
            </p:cNvPr>
            <p:cNvSpPr/>
            <p:nvPr/>
          </p:nvSpPr>
          <p:spPr>
            <a:xfrm>
              <a:off x="7435270" y="1160184"/>
              <a:ext cx="777240" cy="3048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93121562-FCEB-D3B1-F5CB-5472758EBE15}"/>
              </a:ext>
            </a:extLst>
          </p:cNvPr>
          <p:cNvGrpSpPr/>
          <p:nvPr/>
        </p:nvGrpSpPr>
        <p:grpSpPr>
          <a:xfrm>
            <a:off x="2667000" y="1464983"/>
            <a:ext cx="6858000" cy="4550015"/>
            <a:chOff x="2667000" y="1464983"/>
            <a:chExt cx="6858000" cy="4550015"/>
          </a:xfrm>
        </p:grpSpPr>
        <p:pic>
          <p:nvPicPr>
            <p:cNvPr id="12" name="Picture 11">
              <a:extLst>
                <a:ext uri="{FF2B5EF4-FFF2-40B4-BE49-F238E27FC236}">
                  <a16:creationId xmlns:a16="http://schemas.microsoft.com/office/drawing/2014/main" id="{572304DD-4B81-BB16-E820-4439D50CDE49}"/>
                </a:ext>
              </a:extLst>
            </p:cNvPr>
            <p:cNvPicPr>
              <a:picLocks noChangeAspect="1"/>
            </p:cNvPicPr>
            <p:nvPr/>
          </p:nvPicPr>
          <p:blipFill>
            <a:blip r:embed="rId3"/>
            <a:stretch>
              <a:fillRect/>
            </a:stretch>
          </p:blipFill>
          <p:spPr>
            <a:xfrm>
              <a:off x="2667000" y="1818312"/>
              <a:ext cx="6858000" cy="4196686"/>
            </a:xfrm>
            <a:prstGeom prst="rect">
              <a:avLst/>
            </a:prstGeom>
          </p:spPr>
        </p:pic>
        <p:cxnSp>
          <p:nvCxnSpPr>
            <p:cNvPr id="16" name="Straight Arrow Connector 15">
              <a:extLst>
                <a:ext uri="{FF2B5EF4-FFF2-40B4-BE49-F238E27FC236}">
                  <a16:creationId xmlns:a16="http://schemas.microsoft.com/office/drawing/2014/main" id="{B6214266-8E67-EEE0-C4B0-749AF83B8053}"/>
                </a:ext>
              </a:extLst>
            </p:cNvPr>
            <p:cNvCxnSpPr>
              <a:cxnSpLocks/>
            </p:cNvCxnSpPr>
            <p:nvPr/>
          </p:nvCxnSpPr>
          <p:spPr>
            <a:xfrm>
              <a:off x="3591325" y="1464983"/>
              <a:ext cx="2504675" cy="1075017"/>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7B0F2B-585F-C211-6D72-0928087B9E1F}"/>
                </a:ext>
              </a:extLst>
            </p:cNvPr>
            <p:cNvCxnSpPr>
              <a:cxnSpLocks/>
            </p:cNvCxnSpPr>
            <p:nvPr/>
          </p:nvCxnSpPr>
          <p:spPr>
            <a:xfrm flipH="1">
              <a:off x="4196080" y="1464983"/>
              <a:ext cx="3556455" cy="1674457"/>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00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967C-B8A0-D28E-E835-2832350006A4}"/>
              </a:ext>
            </a:extLst>
          </p:cNvPr>
          <p:cNvSpPr>
            <a:spLocks noGrp="1"/>
          </p:cNvSpPr>
          <p:nvPr>
            <p:ph type="title"/>
          </p:nvPr>
        </p:nvSpPr>
        <p:spPr>
          <a:xfrm>
            <a:off x="526469" y="0"/>
            <a:ext cx="11139060" cy="594360"/>
          </a:xfrm>
        </p:spPr>
        <p:txBody>
          <a:bodyPr/>
          <a:lstStyle/>
          <a:p>
            <a:pPr algn="ctr"/>
            <a:r>
              <a:rPr lang="en-US" dirty="0"/>
              <a:t>Motivation: LyC Escape &amp; Galactic Winds</a:t>
            </a:r>
          </a:p>
        </p:txBody>
      </p:sp>
      <p:sp>
        <p:nvSpPr>
          <p:cNvPr id="3" name="Content Placeholder 2">
            <a:extLst>
              <a:ext uri="{FF2B5EF4-FFF2-40B4-BE49-F238E27FC236}">
                <a16:creationId xmlns:a16="http://schemas.microsoft.com/office/drawing/2014/main" id="{1D2B20B5-7FE3-4B1B-F70A-36B5D328F2E8}"/>
              </a:ext>
            </a:extLst>
          </p:cNvPr>
          <p:cNvSpPr>
            <a:spLocks noGrp="1"/>
          </p:cNvSpPr>
          <p:nvPr>
            <p:ph idx="1"/>
          </p:nvPr>
        </p:nvSpPr>
        <p:spPr>
          <a:xfrm>
            <a:off x="263234" y="696727"/>
            <a:ext cx="11665531" cy="5662032"/>
          </a:xfrm>
        </p:spPr>
        <p:txBody>
          <a:bodyPr>
            <a:normAutofit/>
          </a:bodyPr>
          <a:lstStyle/>
          <a:p>
            <a:pPr marL="0" indent="0">
              <a:buNone/>
            </a:pPr>
            <a:endParaRPr lang="en-US" sz="2400" dirty="0"/>
          </a:p>
          <a:p>
            <a:endParaRPr lang="en-US" sz="2400" dirty="0"/>
          </a:p>
          <a:p>
            <a:pPr marL="0" indent="0">
              <a:buNone/>
            </a:pPr>
            <a:r>
              <a:rPr lang="en-US" dirty="0"/>
              <a:t> </a:t>
            </a:r>
          </a:p>
        </p:txBody>
      </p:sp>
      <p:sp>
        <p:nvSpPr>
          <p:cNvPr id="10" name="TextBox 9">
            <a:extLst>
              <a:ext uri="{FF2B5EF4-FFF2-40B4-BE49-F238E27FC236}">
                <a16:creationId xmlns:a16="http://schemas.microsoft.com/office/drawing/2014/main" id="{355315EB-656D-9392-5AED-70C1A2916275}"/>
              </a:ext>
            </a:extLst>
          </p:cNvPr>
          <p:cNvSpPr txBox="1"/>
          <p:nvPr/>
        </p:nvSpPr>
        <p:spPr>
          <a:xfrm>
            <a:off x="4812030" y="696727"/>
            <a:ext cx="7749540" cy="2062103"/>
          </a:xfrm>
          <a:prstGeom prst="rect">
            <a:avLst/>
          </a:prstGeom>
          <a:noFill/>
        </p:spPr>
        <p:txBody>
          <a:bodyPr wrap="square" rtlCol="0">
            <a:spAutoFit/>
          </a:bodyPr>
          <a:lstStyle/>
          <a:p>
            <a:r>
              <a:rPr lang="en-US" sz="3200" b="1" dirty="0"/>
              <a:t>LyC Escape Picture</a:t>
            </a:r>
            <a:r>
              <a:rPr lang="en-US" sz="3200" dirty="0"/>
              <a:t>: galactic winds/feedback (</a:t>
            </a:r>
            <a:r>
              <a:rPr lang="en-US" sz="3200" dirty="0">
                <a:solidFill>
                  <a:srgbClr val="FF0000"/>
                </a:solidFill>
              </a:rPr>
              <a:t>red arrows</a:t>
            </a:r>
            <a:r>
              <a:rPr lang="en-US" sz="3200" dirty="0"/>
              <a:t>) play a critical role in generating pathways, holes in the HI reservoir, for LyC escape. </a:t>
            </a:r>
          </a:p>
        </p:txBody>
      </p:sp>
      <p:sp>
        <p:nvSpPr>
          <p:cNvPr id="11" name="TextBox 10">
            <a:extLst>
              <a:ext uri="{FF2B5EF4-FFF2-40B4-BE49-F238E27FC236}">
                <a16:creationId xmlns:a16="http://schemas.microsoft.com/office/drawing/2014/main" id="{621C19F3-F338-85FC-2147-8F978A73E127}"/>
              </a:ext>
            </a:extLst>
          </p:cNvPr>
          <p:cNvSpPr txBox="1"/>
          <p:nvPr/>
        </p:nvSpPr>
        <p:spPr>
          <a:xfrm>
            <a:off x="4812030" y="2634408"/>
            <a:ext cx="7379968" cy="2554545"/>
          </a:xfrm>
          <a:prstGeom prst="rect">
            <a:avLst/>
          </a:prstGeom>
          <a:noFill/>
        </p:spPr>
        <p:txBody>
          <a:bodyPr wrap="square" rtlCol="0">
            <a:spAutoFit/>
          </a:bodyPr>
          <a:lstStyle/>
          <a:p>
            <a:r>
              <a:rPr lang="en-US" sz="3200" b="1" dirty="0"/>
              <a:t>Supernova Timing Problem</a:t>
            </a:r>
            <a:r>
              <a:rPr lang="en-US" sz="3200" dirty="0"/>
              <a:t>: </a:t>
            </a:r>
            <a:r>
              <a:rPr lang="en-US" sz="3200" i="0" u="none" strike="noStrike" dirty="0">
                <a:solidFill>
                  <a:srgbClr val="000000"/>
                </a:solidFill>
                <a:effectLst/>
              </a:rPr>
              <a:t>the lifetimes of massive stars producing substantial LyC radiation (</a:t>
            </a:r>
            <a:r>
              <a:rPr lang="en-US" sz="3200" i="0" u="none" strike="noStrike" dirty="0">
                <a:solidFill>
                  <a:srgbClr val="0070C0"/>
                </a:solidFill>
                <a:effectLst/>
              </a:rPr>
              <a:t>blue arrows</a:t>
            </a:r>
            <a:r>
              <a:rPr lang="en-US" sz="3200" i="0" u="none" strike="noStrike" dirty="0">
                <a:solidFill>
                  <a:srgbClr val="000000"/>
                </a:solidFill>
                <a:effectLst/>
              </a:rPr>
              <a:t>) are short compared to the lifetimes of most progenitors of core-collapse supernovae.</a:t>
            </a:r>
            <a:r>
              <a:rPr lang="en-US" sz="3200" dirty="0"/>
              <a:t> </a:t>
            </a:r>
          </a:p>
        </p:txBody>
      </p:sp>
      <p:grpSp>
        <p:nvGrpSpPr>
          <p:cNvPr id="14" name="Group 13">
            <a:extLst>
              <a:ext uri="{FF2B5EF4-FFF2-40B4-BE49-F238E27FC236}">
                <a16:creationId xmlns:a16="http://schemas.microsoft.com/office/drawing/2014/main" id="{2D3C0102-AA65-A258-814A-52F4D8DD2F91}"/>
              </a:ext>
            </a:extLst>
          </p:cNvPr>
          <p:cNvGrpSpPr/>
          <p:nvPr/>
        </p:nvGrpSpPr>
        <p:grpSpPr>
          <a:xfrm>
            <a:off x="-13110" y="499241"/>
            <a:ext cx="7772400" cy="5666988"/>
            <a:chOff x="-13110" y="499241"/>
            <a:chExt cx="7772400" cy="5666988"/>
          </a:xfrm>
        </p:grpSpPr>
        <p:pic>
          <p:nvPicPr>
            <p:cNvPr id="6" name="Picture 5" descr="Diagram of a circular diagram of clouds and stars&#10;&#10;Description automatically generated">
              <a:extLst>
                <a:ext uri="{FF2B5EF4-FFF2-40B4-BE49-F238E27FC236}">
                  <a16:creationId xmlns:a16="http://schemas.microsoft.com/office/drawing/2014/main" id="{15A0D9EB-B477-E6BD-CD7A-5891F553983D}"/>
                </a:ext>
              </a:extLst>
            </p:cNvPr>
            <p:cNvPicPr>
              <a:picLocks noChangeAspect="1"/>
            </p:cNvPicPr>
            <p:nvPr/>
          </p:nvPicPr>
          <p:blipFill>
            <a:blip r:embed="rId3"/>
            <a:stretch>
              <a:fillRect/>
            </a:stretch>
          </p:blipFill>
          <p:spPr>
            <a:xfrm>
              <a:off x="92225" y="499241"/>
              <a:ext cx="4521200" cy="5003800"/>
            </a:xfrm>
            <a:prstGeom prst="rect">
              <a:avLst/>
            </a:prstGeom>
          </p:spPr>
        </p:pic>
        <p:pic>
          <p:nvPicPr>
            <p:cNvPr id="12" name="Picture 11">
              <a:extLst>
                <a:ext uri="{FF2B5EF4-FFF2-40B4-BE49-F238E27FC236}">
                  <a16:creationId xmlns:a16="http://schemas.microsoft.com/office/drawing/2014/main" id="{5F146772-B7FC-51FD-CB7D-B3B23C77B64F}"/>
                </a:ext>
              </a:extLst>
            </p:cNvPr>
            <p:cNvPicPr>
              <a:picLocks noChangeAspect="1"/>
            </p:cNvPicPr>
            <p:nvPr/>
          </p:nvPicPr>
          <p:blipFill>
            <a:blip r:embed="rId4"/>
            <a:stretch>
              <a:fillRect/>
            </a:stretch>
          </p:blipFill>
          <p:spPr>
            <a:xfrm>
              <a:off x="-13110" y="5381738"/>
              <a:ext cx="7772400" cy="784491"/>
            </a:xfrm>
            <a:prstGeom prst="rect">
              <a:avLst/>
            </a:prstGeom>
          </p:spPr>
        </p:pic>
      </p:grpSp>
      <p:sp>
        <p:nvSpPr>
          <p:cNvPr id="29" name="TextBox 28">
            <a:extLst>
              <a:ext uri="{FF2B5EF4-FFF2-40B4-BE49-F238E27FC236}">
                <a16:creationId xmlns:a16="http://schemas.microsoft.com/office/drawing/2014/main" id="{259A56DE-F195-DFB5-D181-7BD1540668C3}"/>
              </a:ext>
            </a:extLst>
          </p:cNvPr>
          <p:cNvSpPr txBox="1"/>
          <p:nvPr/>
        </p:nvSpPr>
        <p:spPr>
          <a:xfrm>
            <a:off x="-53748" y="6066371"/>
            <a:ext cx="4813145" cy="461665"/>
          </a:xfrm>
          <a:prstGeom prst="rect">
            <a:avLst/>
          </a:prstGeom>
          <a:noFill/>
        </p:spPr>
        <p:txBody>
          <a:bodyPr wrap="square" rtlCol="0">
            <a:spAutoFit/>
          </a:bodyPr>
          <a:lstStyle/>
          <a:p>
            <a:pPr algn="ctr"/>
            <a:r>
              <a:rPr lang="en-US" sz="2400" b="1" dirty="0" err="1">
                <a:latin typeface="Century Gothic" panose="020B0502020202020204" pitchFamily="34" charset="0"/>
              </a:rPr>
              <a:t>Alavi</a:t>
            </a:r>
            <a:r>
              <a:rPr lang="en-US" sz="2400" b="1" dirty="0">
                <a:latin typeface="Century Gothic" panose="020B0502020202020204" pitchFamily="34" charset="0"/>
              </a:rPr>
              <a:t> (2020)</a:t>
            </a:r>
          </a:p>
        </p:txBody>
      </p:sp>
      <p:grpSp>
        <p:nvGrpSpPr>
          <p:cNvPr id="44" name="Group 43">
            <a:extLst>
              <a:ext uri="{FF2B5EF4-FFF2-40B4-BE49-F238E27FC236}">
                <a16:creationId xmlns:a16="http://schemas.microsoft.com/office/drawing/2014/main" id="{0338C4A1-A831-F208-BDA9-F5957DF9A648}"/>
              </a:ext>
            </a:extLst>
          </p:cNvPr>
          <p:cNvGrpSpPr/>
          <p:nvPr/>
        </p:nvGrpSpPr>
        <p:grpSpPr>
          <a:xfrm>
            <a:off x="-13110" y="584400"/>
            <a:ext cx="2509984" cy="3695875"/>
            <a:chOff x="-13110" y="584400"/>
            <a:chExt cx="2509984" cy="3695875"/>
          </a:xfrm>
        </p:grpSpPr>
        <p:cxnSp>
          <p:nvCxnSpPr>
            <p:cNvPr id="15" name="Straight Arrow Connector 14">
              <a:extLst>
                <a:ext uri="{FF2B5EF4-FFF2-40B4-BE49-F238E27FC236}">
                  <a16:creationId xmlns:a16="http://schemas.microsoft.com/office/drawing/2014/main" id="{47343596-7A37-0CAC-F040-C2876D5CF51F}"/>
                </a:ext>
              </a:extLst>
            </p:cNvPr>
            <p:cNvCxnSpPr>
              <a:cxnSpLocks/>
            </p:cNvCxnSpPr>
            <p:nvPr/>
          </p:nvCxnSpPr>
          <p:spPr>
            <a:xfrm>
              <a:off x="1028700" y="1127628"/>
              <a:ext cx="301336" cy="6076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343A28-244C-C6A4-0C27-8DCD01229CE5}"/>
                </a:ext>
              </a:extLst>
            </p:cNvPr>
            <p:cNvCxnSpPr>
              <a:cxnSpLocks/>
            </p:cNvCxnSpPr>
            <p:nvPr/>
          </p:nvCxnSpPr>
          <p:spPr>
            <a:xfrm>
              <a:off x="1028700" y="1127628"/>
              <a:ext cx="509155" cy="315264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AD19583-8D2A-C925-0EF2-963B85CFA5F6}"/>
                </a:ext>
              </a:extLst>
            </p:cNvPr>
            <p:cNvSpPr txBox="1"/>
            <p:nvPr/>
          </p:nvSpPr>
          <p:spPr>
            <a:xfrm>
              <a:off x="-13110" y="584400"/>
              <a:ext cx="2509984" cy="523220"/>
            </a:xfrm>
            <a:prstGeom prst="rect">
              <a:avLst/>
            </a:prstGeom>
            <a:noFill/>
          </p:spPr>
          <p:txBody>
            <a:bodyPr wrap="square" rtlCol="0">
              <a:spAutoFit/>
            </a:bodyPr>
            <a:lstStyle/>
            <a:p>
              <a:r>
                <a:rPr lang="en-US" sz="2800" dirty="0"/>
                <a:t>“Holes” in HI </a:t>
              </a:r>
            </a:p>
          </p:txBody>
        </p:sp>
      </p:grpSp>
    </p:spTree>
    <p:extLst>
      <p:ext uri="{BB962C8B-B14F-4D97-AF65-F5344CB8AC3E}">
        <p14:creationId xmlns:p14="http://schemas.microsoft.com/office/powerpoint/2010/main" val="4275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5519BF5-B80A-79AC-BC21-770491F2D5EC}"/>
              </a:ext>
            </a:extLst>
          </p:cNvPr>
          <p:cNvGrpSpPr/>
          <p:nvPr/>
        </p:nvGrpSpPr>
        <p:grpSpPr>
          <a:xfrm>
            <a:off x="-350848" y="728464"/>
            <a:ext cx="6873766" cy="4815996"/>
            <a:chOff x="-350848" y="728464"/>
            <a:chExt cx="6873766" cy="4815996"/>
          </a:xfrm>
        </p:grpSpPr>
        <p:pic>
          <p:nvPicPr>
            <p:cNvPr id="18" name="Picture 17" descr="A graph of gas fractions&#10;&#10;Description automatically generated">
              <a:extLst>
                <a:ext uri="{FF2B5EF4-FFF2-40B4-BE49-F238E27FC236}">
                  <a16:creationId xmlns:a16="http://schemas.microsoft.com/office/drawing/2014/main" id="{D232380F-68CF-D14E-9B6B-45387F4E3126}"/>
                </a:ext>
              </a:extLst>
            </p:cNvPr>
            <p:cNvPicPr>
              <a:picLocks noChangeAspect="1"/>
            </p:cNvPicPr>
            <p:nvPr/>
          </p:nvPicPr>
          <p:blipFill>
            <a:blip r:embed="rId2"/>
            <a:stretch>
              <a:fillRect/>
            </a:stretch>
          </p:blipFill>
          <p:spPr>
            <a:xfrm>
              <a:off x="33852" y="1183004"/>
              <a:ext cx="5864030" cy="4361456"/>
            </a:xfrm>
            <a:prstGeom prst="rect">
              <a:avLst/>
            </a:prstGeom>
          </p:spPr>
        </p:pic>
        <p:sp>
          <p:nvSpPr>
            <p:cNvPr id="21" name="TextBox 20">
              <a:extLst>
                <a:ext uri="{FF2B5EF4-FFF2-40B4-BE49-F238E27FC236}">
                  <a16:creationId xmlns:a16="http://schemas.microsoft.com/office/drawing/2014/main" id="{EF1B8509-D694-1304-4EB4-EE3ABAA845F2}"/>
                </a:ext>
              </a:extLst>
            </p:cNvPr>
            <p:cNvSpPr txBox="1"/>
            <p:nvPr/>
          </p:nvSpPr>
          <p:spPr>
            <a:xfrm>
              <a:off x="-350848" y="728464"/>
              <a:ext cx="6873766" cy="430887"/>
            </a:xfrm>
            <a:prstGeom prst="rect">
              <a:avLst/>
            </a:prstGeom>
            <a:noFill/>
          </p:spPr>
          <p:txBody>
            <a:bodyPr wrap="square" rtlCol="0">
              <a:spAutoFit/>
            </a:bodyPr>
            <a:lstStyle/>
            <a:p>
              <a:pPr algn="ctr"/>
              <a:r>
                <a:rPr lang="en-US" sz="2200" dirty="0">
                  <a:latin typeface="Century Gothic" panose="020B0502020202020204" pitchFamily="34" charset="0"/>
                </a:rPr>
                <a:t>Homogeneous Model </a:t>
              </a:r>
            </a:p>
          </p:txBody>
        </p:sp>
      </p:grpSp>
      <p:sp>
        <p:nvSpPr>
          <p:cNvPr id="2" name="Title 1">
            <a:extLst>
              <a:ext uri="{FF2B5EF4-FFF2-40B4-BE49-F238E27FC236}">
                <a16:creationId xmlns:a16="http://schemas.microsoft.com/office/drawing/2014/main" id="{16BEAA66-1125-0A33-1A11-E31173168FC5}"/>
              </a:ext>
            </a:extLst>
          </p:cNvPr>
          <p:cNvSpPr>
            <a:spLocks noGrp="1"/>
          </p:cNvSpPr>
          <p:nvPr>
            <p:ph type="title"/>
          </p:nvPr>
        </p:nvSpPr>
        <p:spPr>
          <a:xfrm>
            <a:off x="526470" y="0"/>
            <a:ext cx="11139060" cy="592306"/>
          </a:xfrm>
        </p:spPr>
        <p:txBody>
          <a:bodyPr/>
          <a:lstStyle/>
          <a:p>
            <a:pPr algn="ctr"/>
            <a:r>
              <a:rPr lang="en-US" dirty="0"/>
              <a:t>Chemical Evolution Model</a:t>
            </a:r>
          </a:p>
        </p:txBody>
      </p:sp>
      <p:grpSp>
        <p:nvGrpSpPr>
          <p:cNvPr id="26" name="Group 25">
            <a:extLst>
              <a:ext uri="{FF2B5EF4-FFF2-40B4-BE49-F238E27FC236}">
                <a16:creationId xmlns:a16="http://schemas.microsoft.com/office/drawing/2014/main" id="{049CAAEC-5426-2621-11B9-BCB458C07BB5}"/>
              </a:ext>
            </a:extLst>
          </p:cNvPr>
          <p:cNvGrpSpPr/>
          <p:nvPr/>
        </p:nvGrpSpPr>
        <p:grpSpPr>
          <a:xfrm>
            <a:off x="5904913" y="723499"/>
            <a:ext cx="6873766" cy="4830892"/>
            <a:chOff x="5904913" y="723499"/>
            <a:chExt cx="6873766" cy="4830892"/>
          </a:xfrm>
        </p:grpSpPr>
        <p:grpSp>
          <p:nvGrpSpPr>
            <p:cNvPr id="25" name="Group 24">
              <a:extLst>
                <a:ext uri="{FF2B5EF4-FFF2-40B4-BE49-F238E27FC236}">
                  <a16:creationId xmlns:a16="http://schemas.microsoft.com/office/drawing/2014/main" id="{A2AC53C8-2207-8FC7-AF8B-09E3BD6C14FD}"/>
                </a:ext>
              </a:extLst>
            </p:cNvPr>
            <p:cNvGrpSpPr/>
            <p:nvPr/>
          </p:nvGrpSpPr>
          <p:grpSpPr>
            <a:xfrm>
              <a:off x="5904913" y="723499"/>
              <a:ext cx="6873766" cy="4830892"/>
              <a:chOff x="5904913" y="723499"/>
              <a:chExt cx="6873766" cy="4830892"/>
            </a:xfrm>
          </p:grpSpPr>
          <p:sp>
            <p:nvSpPr>
              <p:cNvPr id="9" name="TextBox 8">
                <a:extLst>
                  <a:ext uri="{FF2B5EF4-FFF2-40B4-BE49-F238E27FC236}">
                    <a16:creationId xmlns:a16="http://schemas.microsoft.com/office/drawing/2014/main" id="{6AD5D768-475B-E348-0CED-2A941BC2324B}"/>
                  </a:ext>
                </a:extLst>
              </p:cNvPr>
              <p:cNvSpPr txBox="1"/>
              <p:nvPr/>
            </p:nvSpPr>
            <p:spPr>
              <a:xfrm>
                <a:off x="5904913" y="723499"/>
                <a:ext cx="6873766" cy="430887"/>
              </a:xfrm>
              <a:prstGeom prst="rect">
                <a:avLst/>
              </a:prstGeom>
              <a:noFill/>
            </p:spPr>
            <p:txBody>
              <a:bodyPr wrap="square" rtlCol="0">
                <a:spAutoFit/>
              </a:bodyPr>
              <a:lstStyle/>
              <a:p>
                <a:pPr algn="ctr"/>
                <a:r>
                  <a:rPr lang="en-US" sz="2200" dirty="0">
                    <a:latin typeface="Century Gothic" panose="020B0502020202020204" pitchFamily="34" charset="0"/>
                  </a:rPr>
                  <a:t>Metal-Enriched Wind (non-homogeneous)</a:t>
                </a:r>
              </a:p>
            </p:txBody>
          </p:sp>
          <p:pic>
            <p:nvPicPr>
              <p:cNvPr id="4" name="Picture 3">
                <a:extLst>
                  <a:ext uri="{FF2B5EF4-FFF2-40B4-BE49-F238E27FC236}">
                    <a16:creationId xmlns:a16="http://schemas.microsoft.com/office/drawing/2014/main" id="{7119F173-784A-C2C6-A5DC-3B5C0C4EBD02}"/>
                  </a:ext>
                </a:extLst>
              </p:cNvPr>
              <p:cNvPicPr>
                <a:picLocks noChangeAspect="1"/>
              </p:cNvPicPr>
              <p:nvPr/>
            </p:nvPicPr>
            <p:blipFill>
              <a:blip r:embed="rId3"/>
              <a:stretch>
                <a:fillRect/>
              </a:stretch>
            </p:blipFill>
            <p:spPr>
              <a:xfrm>
                <a:off x="6294120" y="1154386"/>
                <a:ext cx="5897880" cy="4400005"/>
              </a:xfrm>
              <a:prstGeom prst="rect">
                <a:avLst/>
              </a:prstGeom>
            </p:spPr>
          </p:pic>
        </p:grpSp>
        <p:grpSp>
          <p:nvGrpSpPr>
            <p:cNvPr id="11" name="Group 10">
              <a:extLst>
                <a:ext uri="{FF2B5EF4-FFF2-40B4-BE49-F238E27FC236}">
                  <a16:creationId xmlns:a16="http://schemas.microsoft.com/office/drawing/2014/main" id="{02392687-447B-75F2-DDB5-A5F802812A0E}"/>
                </a:ext>
              </a:extLst>
            </p:cNvPr>
            <p:cNvGrpSpPr/>
            <p:nvPr/>
          </p:nvGrpSpPr>
          <p:grpSpPr>
            <a:xfrm>
              <a:off x="7195895" y="1326170"/>
              <a:ext cx="2856020" cy="3552734"/>
              <a:chOff x="7195895" y="1400781"/>
              <a:chExt cx="2856020" cy="3552734"/>
            </a:xfrm>
          </p:grpSpPr>
          <p:sp>
            <p:nvSpPr>
              <p:cNvPr id="6" name="Rectangle 5">
                <a:extLst>
                  <a:ext uri="{FF2B5EF4-FFF2-40B4-BE49-F238E27FC236}">
                    <a16:creationId xmlns:a16="http://schemas.microsoft.com/office/drawing/2014/main" id="{7F5A932A-EF09-796F-7E7C-9517FF57E1AE}"/>
                  </a:ext>
                </a:extLst>
              </p:cNvPr>
              <p:cNvSpPr/>
              <p:nvPr/>
            </p:nvSpPr>
            <p:spPr>
              <a:xfrm>
                <a:off x="8631677" y="1400781"/>
                <a:ext cx="1420238" cy="3552733"/>
              </a:xfrm>
              <a:prstGeom prst="rect">
                <a:avLst/>
              </a:prstGeom>
              <a:solidFill>
                <a:srgbClr val="FF0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PSB</a:t>
                </a:r>
              </a:p>
            </p:txBody>
          </p:sp>
          <p:sp>
            <p:nvSpPr>
              <p:cNvPr id="7" name="Rectangle 6">
                <a:extLst>
                  <a:ext uri="{FF2B5EF4-FFF2-40B4-BE49-F238E27FC236}">
                    <a16:creationId xmlns:a16="http://schemas.microsoft.com/office/drawing/2014/main" id="{08ED0F2F-7CE4-EA9A-DE5E-8EBA92AB8971}"/>
                  </a:ext>
                </a:extLst>
              </p:cNvPr>
              <p:cNvSpPr/>
              <p:nvPr/>
            </p:nvSpPr>
            <p:spPr>
              <a:xfrm>
                <a:off x="7195895" y="1400783"/>
                <a:ext cx="189598" cy="3552732"/>
              </a:xfrm>
              <a:prstGeom prst="rect">
                <a:avLst/>
              </a:prstGeom>
              <a:solidFill>
                <a:srgbClr val="FFC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rPr>
                  <a:t>SB</a:t>
                </a:r>
              </a:p>
            </p:txBody>
          </p:sp>
        </p:grpSp>
      </p:grpSp>
      <p:sp>
        <p:nvSpPr>
          <p:cNvPr id="13" name="TextBox 12">
            <a:extLst>
              <a:ext uri="{FF2B5EF4-FFF2-40B4-BE49-F238E27FC236}">
                <a16:creationId xmlns:a16="http://schemas.microsoft.com/office/drawing/2014/main" id="{4FE97A40-9302-A39D-C495-6DA134504524}"/>
              </a:ext>
            </a:extLst>
          </p:cNvPr>
          <p:cNvSpPr txBox="1"/>
          <p:nvPr/>
        </p:nvSpPr>
        <p:spPr>
          <a:xfrm>
            <a:off x="4215019" y="6227427"/>
            <a:ext cx="4158202" cy="523220"/>
          </a:xfrm>
          <a:prstGeom prst="rect">
            <a:avLst/>
          </a:prstGeom>
          <a:noFill/>
        </p:spPr>
        <p:txBody>
          <a:bodyPr wrap="square" rtlCol="0">
            <a:spAutoFit/>
          </a:bodyPr>
          <a:lstStyle/>
          <a:p>
            <a:r>
              <a:rPr lang="en-US" sz="2800" dirty="0"/>
              <a:t>Peng, Martin, et al. (2023)</a:t>
            </a:r>
          </a:p>
        </p:txBody>
      </p:sp>
      <p:sp>
        <p:nvSpPr>
          <p:cNvPr id="19" name="Rectangle 18">
            <a:extLst>
              <a:ext uri="{FF2B5EF4-FFF2-40B4-BE49-F238E27FC236}">
                <a16:creationId xmlns:a16="http://schemas.microsoft.com/office/drawing/2014/main" id="{E82939C7-F044-6B06-3A49-9FD51D1F9ABB}"/>
              </a:ext>
            </a:extLst>
          </p:cNvPr>
          <p:cNvSpPr/>
          <p:nvPr/>
        </p:nvSpPr>
        <p:spPr>
          <a:xfrm>
            <a:off x="2389388" y="1366000"/>
            <a:ext cx="1393295" cy="3512903"/>
          </a:xfrm>
          <a:prstGeom prst="rect">
            <a:avLst/>
          </a:prstGeom>
          <a:solidFill>
            <a:srgbClr val="FF0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PSB</a:t>
            </a:r>
          </a:p>
        </p:txBody>
      </p:sp>
      <p:sp>
        <p:nvSpPr>
          <p:cNvPr id="20" name="Rectangle 19">
            <a:extLst>
              <a:ext uri="{FF2B5EF4-FFF2-40B4-BE49-F238E27FC236}">
                <a16:creationId xmlns:a16="http://schemas.microsoft.com/office/drawing/2014/main" id="{FD03EC29-1B04-B994-0E62-AE07E67ED3A2}"/>
              </a:ext>
            </a:extLst>
          </p:cNvPr>
          <p:cNvSpPr/>
          <p:nvPr/>
        </p:nvSpPr>
        <p:spPr>
          <a:xfrm>
            <a:off x="938486" y="1366000"/>
            <a:ext cx="174322" cy="3512903"/>
          </a:xfrm>
          <a:prstGeom prst="rect">
            <a:avLst/>
          </a:prstGeom>
          <a:solidFill>
            <a:srgbClr val="FFC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rPr>
              <a:t>SB</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5DCF8F7-E929-817C-10C3-7E719F26690B}"/>
                  </a:ext>
                </a:extLst>
              </p:cNvPr>
              <p:cNvSpPr txBox="1"/>
              <p:nvPr/>
            </p:nvSpPr>
            <p:spPr>
              <a:xfrm>
                <a:off x="1149782" y="5566717"/>
                <a:ext cx="10288676" cy="523220"/>
              </a:xfrm>
              <a:prstGeom prst="rect">
                <a:avLst/>
              </a:prstGeom>
              <a:noFill/>
            </p:spPr>
            <p:txBody>
              <a:bodyPr wrap="square">
                <a:spAutoFit/>
              </a:bodyPr>
              <a:lstStyle/>
              <a:p>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rPr>
                          <m:t>𝑆𝐵</m:t>
                        </m:r>
                      </m:sub>
                    </m:sSub>
                    <m:r>
                      <a:rPr lang="en-US" sz="2800" i="1"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rPr>
                      <m:t>0.98</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b="0" i="1" smtClean="0">
                            <a:latin typeface="Cambria Math" panose="02040503050406030204" pitchFamily="18" charset="0"/>
                          </a:rPr>
                          <m:t>0.7</m:t>
                        </m:r>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𝐸𝑁</m:t>
                        </m:r>
                      </m:sub>
                    </m:sSub>
                    <m:r>
                      <a:rPr lang="en-US" sz="2800" i="1" smtClean="0">
                        <a:latin typeface="Cambria Math" panose="02040503050406030204" pitchFamily="18" charset="0"/>
                        <a:ea typeface="Cambria Math" panose="02040503050406030204" pitchFamily="18" charset="0"/>
                      </a:rPr>
                      <m:t>≲</m:t>
                    </m:r>
                    <m:r>
                      <a:rPr lang="en-US" sz="2800" i="1" dirty="0" smtClean="0">
                        <a:latin typeface="Cambria Math" panose="02040503050406030204" pitchFamily="18" charset="0"/>
                      </a:rPr>
                      <m:t>0.</m:t>
                    </m:r>
                    <m:r>
                      <a:rPr lang="en-US" sz="2800" b="0" i="1" dirty="0" smtClean="0">
                        <a:latin typeface="Cambria Math" panose="02040503050406030204" pitchFamily="18" charset="0"/>
                      </a:rPr>
                      <m:t>85</m:t>
                    </m:r>
                  </m:oMath>
                </a14:m>
                <a:r>
                  <a:rPr lang="en-US" sz="2800" dirty="0">
                    <a:latin typeface="Century Gothic" panose="020B0502020202020204" pitchFamily="34" charset="0"/>
                  </a:rPr>
                  <a:t> (From </a:t>
                </a:r>
                <a:r>
                  <a:rPr lang="en-US" sz="2800" dirty="0" err="1">
                    <a:latin typeface="Century Gothic" panose="020B0502020202020204" pitchFamily="34" charset="0"/>
                  </a:rPr>
                  <a:t>Kennicutt</a:t>
                </a:r>
                <a:r>
                  <a:rPr lang="en-US" sz="2800" dirty="0">
                    <a:latin typeface="Century Gothic" panose="020B0502020202020204" pitchFamily="34" charset="0"/>
                  </a:rPr>
                  <a:t>-Schmidt Law)</a:t>
                </a:r>
                <a:endParaRPr lang="en-US" sz="2800" dirty="0"/>
              </a:p>
            </p:txBody>
          </p:sp>
        </mc:Choice>
        <mc:Fallback xmlns="">
          <p:sp>
            <p:nvSpPr>
              <p:cNvPr id="23" name="TextBox 22">
                <a:extLst>
                  <a:ext uri="{FF2B5EF4-FFF2-40B4-BE49-F238E27FC236}">
                    <a16:creationId xmlns:a16="http://schemas.microsoft.com/office/drawing/2014/main" id="{95DCF8F7-E929-817C-10C3-7E719F26690B}"/>
                  </a:ext>
                </a:extLst>
              </p:cNvPr>
              <p:cNvSpPr txBox="1">
                <a:spLocks noRot="1" noChangeAspect="1" noMove="1" noResize="1" noEditPoints="1" noAdjustHandles="1" noChangeArrowheads="1" noChangeShapeType="1" noTextEdit="1"/>
              </p:cNvSpPr>
              <p:nvPr/>
            </p:nvSpPr>
            <p:spPr>
              <a:xfrm>
                <a:off x="1149782" y="5566717"/>
                <a:ext cx="10288676" cy="523220"/>
              </a:xfrm>
              <a:prstGeom prst="rect">
                <a:avLst/>
              </a:prstGeom>
              <a:blipFill>
                <a:blip r:embed="rId4"/>
                <a:stretch>
                  <a:fillRect l="-247" t="-14286" b="-28571"/>
                </a:stretch>
              </a:blipFill>
            </p:spPr>
            <p:txBody>
              <a:bodyPr/>
              <a:lstStyle/>
              <a:p>
                <a:r>
                  <a:rPr lang="en-US">
                    <a:noFill/>
                  </a:rPr>
                  <a:t> </a:t>
                </a:r>
              </a:p>
            </p:txBody>
          </p:sp>
        </mc:Fallback>
      </mc:AlternateContent>
    </p:spTree>
    <p:extLst>
      <p:ext uri="{BB962C8B-B14F-4D97-AF65-F5344CB8AC3E}">
        <p14:creationId xmlns:p14="http://schemas.microsoft.com/office/powerpoint/2010/main" val="36631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7E750CF-89EE-2CA1-1FD2-0C6A9E424BDB}"/>
              </a:ext>
            </a:extLst>
          </p:cNvPr>
          <p:cNvGrpSpPr>
            <a:grpSpLocks noChangeAspect="1"/>
          </p:cNvGrpSpPr>
          <p:nvPr/>
        </p:nvGrpSpPr>
        <p:grpSpPr>
          <a:xfrm>
            <a:off x="2342992" y="598861"/>
            <a:ext cx="7498079" cy="5801783"/>
            <a:chOff x="3281363" y="1825625"/>
            <a:chExt cx="5621338" cy="4351338"/>
          </a:xfrm>
        </p:grpSpPr>
        <p:pic>
          <p:nvPicPr>
            <p:cNvPr id="5" name="Picture 4">
              <a:extLst>
                <a:ext uri="{FF2B5EF4-FFF2-40B4-BE49-F238E27FC236}">
                  <a16:creationId xmlns:a16="http://schemas.microsoft.com/office/drawing/2014/main" id="{6BC2BE8F-F99D-2943-9E53-F404B13B5AD3}"/>
                </a:ext>
              </a:extLst>
            </p:cNvPr>
            <p:cNvPicPr>
              <a:picLocks noChangeAspect="1"/>
            </p:cNvPicPr>
            <p:nvPr/>
          </p:nvPicPr>
          <p:blipFill>
            <a:blip r:embed="rId2"/>
            <a:stretch>
              <a:fillRect/>
            </a:stretch>
          </p:blipFill>
          <p:spPr>
            <a:xfrm>
              <a:off x="3281363" y="1825625"/>
              <a:ext cx="5621338" cy="1046163"/>
            </a:xfrm>
            <a:prstGeom prst="rect">
              <a:avLst/>
            </a:prstGeom>
          </p:spPr>
        </p:pic>
        <p:pic>
          <p:nvPicPr>
            <p:cNvPr id="7" name="Picture 6">
              <a:extLst>
                <a:ext uri="{FF2B5EF4-FFF2-40B4-BE49-F238E27FC236}">
                  <a16:creationId xmlns:a16="http://schemas.microsoft.com/office/drawing/2014/main" id="{6298E8B1-31E6-0A7C-5DA9-4F4D0B571F35}"/>
                </a:ext>
              </a:extLst>
            </p:cNvPr>
            <p:cNvPicPr>
              <a:picLocks noChangeAspect="1"/>
            </p:cNvPicPr>
            <p:nvPr/>
          </p:nvPicPr>
          <p:blipFill>
            <a:blip r:embed="rId3"/>
            <a:stretch>
              <a:fillRect/>
            </a:stretch>
          </p:blipFill>
          <p:spPr>
            <a:xfrm>
              <a:off x="3281363" y="2924175"/>
              <a:ext cx="5621338" cy="1052513"/>
            </a:xfrm>
            <a:prstGeom prst="rect">
              <a:avLst/>
            </a:prstGeom>
          </p:spPr>
        </p:pic>
        <p:pic>
          <p:nvPicPr>
            <p:cNvPr id="9" name="Picture 8">
              <a:extLst>
                <a:ext uri="{FF2B5EF4-FFF2-40B4-BE49-F238E27FC236}">
                  <a16:creationId xmlns:a16="http://schemas.microsoft.com/office/drawing/2014/main" id="{7C69C81E-64C6-1D1B-DE20-D872881070AA}"/>
                </a:ext>
              </a:extLst>
            </p:cNvPr>
            <p:cNvPicPr>
              <a:picLocks noChangeAspect="1"/>
            </p:cNvPicPr>
            <p:nvPr/>
          </p:nvPicPr>
          <p:blipFill>
            <a:blip r:embed="rId4"/>
            <a:stretch>
              <a:fillRect/>
            </a:stretch>
          </p:blipFill>
          <p:spPr>
            <a:xfrm>
              <a:off x="3281363" y="4030663"/>
              <a:ext cx="5621338" cy="1046163"/>
            </a:xfrm>
            <a:prstGeom prst="rect">
              <a:avLst/>
            </a:prstGeom>
          </p:spPr>
        </p:pic>
        <p:pic>
          <p:nvPicPr>
            <p:cNvPr id="11" name="Picture 10">
              <a:extLst>
                <a:ext uri="{FF2B5EF4-FFF2-40B4-BE49-F238E27FC236}">
                  <a16:creationId xmlns:a16="http://schemas.microsoft.com/office/drawing/2014/main" id="{60B40531-7377-5887-609B-FA0EA70100D2}"/>
                </a:ext>
              </a:extLst>
            </p:cNvPr>
            <p:cNvPicPr>
              <a:picLocks noChangeAspect="1"/>
            </p:cNvPicPr>
            <p:nvPr/>
          </p:nvPicPr>
          <p:blipFill>
            <a:blip r:embed="rId5"/>
            <a:stretch>
              <a:fillRect/>
            </a:stretch>
          </p:blipFill>
          <p:spPr>
            <a:xfrm>
              <a:off x="3281363" y="5130800"/>
              <a:ext cx="5621338" cy="1046163"/>
            </a:xfrm>
            <a:prstGeom prst="rect">
              <a:avLst/>
            </a:prstGeom>
          </p:spPr>
        </p:pic>
      </p:grpSp>
      <p:sp>
        <p:nvSpPr>
          <p:cNvPr id="2" name="Title 1">
            <a:extLst>
              <a:ext uri="{FF2B5EF4-FFF2-40B4-BE49-F238E27FC236}">
                <a16:creationId xmlns:a16="http://schemas.microsoft.com/office/drawing/2014/main" id="{65AAA02D-8583-C24F-6958-59BB8A30675A}"/>
              </a:ext>
            </a:extLst>
          </p:cNvPr>
          <p:cNvSpPr>
            <a:spLocks noGrp="1"/>
          </p:cNvSpPr>
          <p:nvPr>
            <p:ph type="title"/>
          </p:nvPr>
        </p:nvSpPr>
        <p:spPr>
          <a:xfrm>
            <a:off x="522502" y="4501"/>
            <a:ext cx="11139060" cy="594360"/>
          </a:xfrm>
        </p:spPr>
        <p:txBody>
          <a:bodyPr anchor="t">
            <a:normAutofit/>
          </a:bodyPr>
          <a:lstStyle/>
          <a:p>
            <a:pPr algn="ctr"/>
            <a:r>
              <a:rPr lang="en-US" dirty="0"/>
              <a:t>Line Fitting </a:t>
            </a:r>
          </a:p>
        </p:txBody>
      </p:sp>
      <p:sp>
        <p:nvSpPr>
          <p:cNvPr id="13" name="TextBox 12">
            <a:extLst>
              <a:ext uri="{FF2B5EF4-FFF2-40B4-BE49-F238E27FC236}">
                <a16:creationId xmlns:a16="http://schemas.microsoft.com/office/drawing/2014/main" id="{E9F85DD3-7903-0F1E-07F7-4930B19F4B83}"/>
              </a:ext>
            </a:extLst>
          </p:cNvPr>
          <p:cNvSpPr txBox="1"/>
          <p:nvPr/>
        </p:nvSpPr>
        <p:spPr>
          <a:xfrm>
            <a:off x="1098331" y="885418"/>
            <a:ext cx="1355834" cy="584775"/>
          </a:xfrm>
          <a:prstGeom prst="rect">
            <a:avLst/>
          </a:prstGeom>
          <a:noFill/>
        </p:spPr>
        <p:txBody>
          <a:bodyPr wrap="square" rtlCol="0">
            <a:spAutoFit/>
          </a:bodyPr>
          <a:lstStyle/>
          <a:p>
            <a:r>
              <a:rPr lang="en-US" sz="3200" dirty="0"/>
              <a:t>SB</a:t>
            </a:r>
          </a:p>
        </p:txBody>
      </p:sp>
      <p:sp>
        <p:nvSpPr>
          <p:cNvPr id="14" name="TextBox 13">
            <a:extLst>
              <a:ext uri="{FF2B5EF4-FFF2-40B4-BE49-F238E27FC236}">
                <a16:creationId xmlns:a16="http://schemas.microsoft.com/office/drawing/2014/main" id="{88CF0698-3DB8-E380-84E3-E957C6B486F4}"/>
              </a:ext>
            </a:extLst>
          </p:cNvPr>
          <p:cNvSpPr txBox="1"/>
          <p:nvPr/>
        </p:nvSpPr>
        <p:spPr>
          <a:xfrm>
            <a:off x="1098331" y="2183627"/>
            <a:ext cx="1355834" cy="584775"/>
          </a:xfrm>
          <a:prstGeom prst="rect">
            <a:avLst/>
          </a:prstGeom>
          <a:noFill/>
        </p:spPr>
        <p:txBody>
          <a:bodyPr wrap="square" rtlCol="0">
            <a:spAutoFit/>
          </a:bodyPr>
          <a:lstStyle/>
          <a:p>
            <a:r>
              <a:rPr lang="en-US" sz="3200" dirty="0"/>
              <a:t>FEN</a:t>
            </a:r>
          </a:p>
        </p:txBody>
      </p:sp>
      <p:sp>
        <p:nvSpPr>
          <p:cNvPr id="15" name="TextBox 14">
            <a:extLst>
              <a:ext uri="{FF2B5EF4-FFF2-40B4-BE49-F238E27FC236}">
                <a16:creationId xmlns:a16="http://schemas.microsoft.com/office/drawing/2014/main" id="{97E8ADE0-0A9B-2467-2164-8C0B79AE682B}"/>
              </a:ext>
            </a:extLst>
          </p:cNvPr>
          <p:cNvSpPr txBox="1"/>
          <p:nvPr/>
        </p:nvSpPr>
        <p:spPr>
          <a:xfrm>
            <a:off x="1098331" y="3656826"/>
            <a:ext cx="1355834" cy="584775"/>
          </a:xfrm>
          <a:prstGeom prst="rect">
            <a:avLst/>
          </a:prstGeom>
          <a:noFill/>
        </p:spPr>
        <p:txBody>
          <a:bodyPr wrap="square" rtlCol="0">
            <a:spAutoFit/>
          </a:bodyPr>
          <a:lstStyle/>
          <a:p>
            <a:r>
              <a:rPr lang="en-US" sz="3200" dirty="0"/>
              <a:t>MEN</a:t>
            </a:r>
          </a:p>
        </p:txBody>
      </p:sp>
      <p:sp>
        <p:nvSpPr>
          <p:cNvPr id="16" name="TextBox 15">
            <a:extLst>
              <a:ext uri="{FF2B5EF4-FFF2-40B4-BE49-F238E27FC236}">
                <a16:creationId xmlns:a16="http://schemas.microsoft.com/office/drawing/2014/main" id="{AD4F1434-AAC8-9DFB-8DAF-9A66FA1D06AB}"/>
              </a:ext>
            </a:extLst>
          </p:cNvPr>
          <p:cNvSpPr txBox="1"/>
          <p:nvPr/>
        </p:nvSpPr>
        <p:spPr>
          <a:xfrm>
            <a:off x="1098331" y="5123677"/>
            <a:ext cx="1355834" cy="584775"/>
          </a:xfrm>
          <a:prstGeom prst="rect">
            <a:avLst/>
          </a:prstGeom>
          <a:noFill/>
        </p:spPr>
        <p:txBody>
          <a:bodyPr wrap="square" rtlCol="0">
            <a:spAutoFit/>
          </a:bodyPr>
          <a:lstStyle/>
          <a:p>
            <a:r>
              <a:rPr lang="en-US" sz="3200" dirty="0"/>
              <a:t>NEN</a:t>
            </a:r>
          </a:p>
        </p:txBody>
      </p:sp>
    </p:spTree>
    <p:extLst>
      <p:ext uri="{BB962C8B-B14F-4D97-AF65-F5344CB8AC3E}">
        <p14:creationId xmlns:p14="http://schemas.microsoft.com/office/powerpoint/2010/main" val="543044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635548" y="183686"/>
                <a:ext cx="11139060" cy="594360"/>
              </a:xfrm>
            </p:spPr>
            <p:txBody>
              <a:bodyPr/>
              <a:lstStyle/>
              <a:p>
                <a:pPr algn="ctr"/>
                <a:r>
                  <a:rPr lang="en-US" dirty="0"/>
                  <a:t>Extinction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𝑽</m:t>
                        </m:r>
                      </m:sub>
                    </m:sSub>
                  </m:oMath>
                </a14:m>
                <a:r>
                  <a:rPr lang="en-US" dirty="0"/>
                  <a:t>) </a:t>
                </a:r>
              </a:p>
            </p:txBody>
          </p:sp>
        </mc:Choice>
        <mc:Fallback xmlns="">
          <p:sp>
            <p:nvSpPr>
              <p:cNvPr id="2" name="Title 1">
                <a:extLst>
                  <a:ext uri="{FF2B5EF4-FFF2-40B4-BE49-F238E27FC236}">
                    <a16:creationId xmlns:a16="http://schemas.microsoft.com/office/drawing/2014/main" id="{C7DCDFDA-FE4C-00EA-A16E-B0D1C2768C69}"/>
                  </a:ext>
                </a:extLst>
              </p:cNvPr>
              <p:cNvSpPr>
                <a:spLocks noGrp="1" noRot="1" noChangeAspect="1" noMove="1" noResize="1" noEditPoints="1" noAdjustHandles="1" noChangeArrowheads="1" noChangeShapeType="1" noTextEdit="1"/>
              </p:cNvSpPr>
              <p:nvPr>
                <p:ph type="title"/>
              </p:nvPr>
            </p:nvSpPr>
            <p:spPr>
              <a:xfrm>
                <a:off x="635548" y="183686"/>
                <a:ext cx="11139060" cy="594360"/>
              </a:xfrm>
              <a:blipFill>
                <a:blip r:embed="rId2"/>
                <a:stretch>
                  <a:fillRect t="-25000" b="-35417"/>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F5C5B1F-F2DB-84B5-CB8E-B1B2522D2EED}"/>
              </a:ext>
            </a:extLst>
          </p:cNvPr>
          <p:cNvGrpSpPr/>
          <p:nvPr/>
        </p:nvGrpSpPr>
        <p:grpSpPr>
          <a:xfrm>
            <a:off x="235941" y="1183891"/>
            <a:ext cx="5486400" cy="5103366"/>
            <a:chOff x="421678" y="1687355"/>
            <a:chExt cx="5486400" cy="5103366"/>
          </a:xfrm>
        </p:grpSpPr>
        <p:pic>
          <p:nvPicPr>
            <p:cNvPr id="4" name="Picture 3">
              <a:extLst>
                <a:ext uri="{FF2B5EF4-FFF2-40B4-BE49-F238E27FC236}">
                  <a16:creationId xmlns:a16="http://schemas.microsoft.com/office/drawing/2014/main" id="{8B741FB5-223D-EC72-913B-200F86606F30}"/>
                </a:ext>
              </a:extLst>
            </p:cNvPr>
            <p:cNvPicPr>
              <a:picLocks noChangeAspect="1"/>
            </p:cNvPicPr>
            <p:nvPr/>
          </p:nvPicPr>
          <p:blipFill>
            <a:blip r:embed="rId3"/>
            <a:stretch>
              <a:fillRect/>
            </a:stretch>
          </p:blipFill>
          <p:spPr>
            <a:xfrm>
              <a:off x="421678" y="1687355"/>
              <a:ext cx="5486400" cy="5103366"/>
            </a:xfrm>
            <a:prstGeom prst="rect">
              <a:avLst/>
            </a:prstGeom>
          </p:spPr>
        </p:pic>
        <p:grpSp>
          <p:nvGrpSpPr>
            <p:cNvPr id="6" name="Group 5">
              <a:extLst>
                <a:ext uri="{FF2B5EF4-FFF2-40B4-BE49-F238E27FC236}">
                  <a16:creationId xmlns:a16="http://schemas.microsoft.com/office/drawing/2014/main" id="{5520A41E-71BE-6D78-BEA4-D58FE25C623C}"/>
                </a:ext>
              </a:extLst>
            </p:cNvPr>
            <p:cNvGrpSpPr/>
            <p:nvPr/>
          </p:nvGrpSpPr>
          <p:grpSpPr>
            <a:xfrm>
              <a:off x="2349226" y="2053539"/>
              <a:ext cx="1463040" cy="2584263"/>
              <a:chOff x="2349226" y="2053539"/>
              <a:chExt cx="1463040" cy="2584263"/>
            </a:xfrm>
          </p:grpSpPr>
          <p:cxnSp>
            <p:nvCxnSpPr>
              <p:cNvPr id="8" name="Straight Arrow Connector 7">
                <a:extLst>
                  <a:ext uri="{FF2B5EF4-FFF2-40B4-BE49-F238E27FC236}">
                    <a16:creationId xmlns:a16="http://schemas.microsoft.com/office/drawing/2014/main" id="{48C530BA-1988-8AD6-0E8B-13F760BF9D65}"/>
                  </a:ext>
                </a:extLst>
              </p:cNvPr>
              <p:cNvCxnSpPr>
                <a:cxnSpLocks/>
              </p:cNvCxnSpPr>
              <p:nvPr/>
            </p:nvCxnSpPr>
            <p:spPr>
              <a:xfrm flipH="1">
                <a:off x="3057886" y="2445916"/>
                <a:ext cx="213985" cy="688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8953F-3C3C-731E-57D2-09930DCFC433}"/>
                  </a:ext>
                </a:extLst>
              </p:cNvPr>
              <p:cNvSpPr txBox="1"/>
              <p:nvPr/>
            </p:nvSpPr>
            <p:spPr>
              <a:xfrm>
                <a:off x="2775336" y="2053539"/>
                <a:ext cx="987973" cy="461665"/>
              </a:xfrm>
              <a:prstGeom prst="rect">
                <a:avLst/>
              </a:prstGeom>
              <a:noFill/>
            </p:spPr>
            <p:txBody>
              <a:bodyPr wrap="square" rtlCol="0">
                <a:spAutoFit/>
              </a:bodyPr>
              <a:lstStyle/>
              <a:p>
                <a:pPr algn="ctr"/>
                <a:r>
                  <a:rPr lang="en-US" sz="2400" dirty="0">
                    <a:solidFill>
                      <a:srgbClr val="FF0000"/>
                    </a:solidFill>
                  </a:rPr>
                  <a:t>PSB</a:t>
                </a:r>
              </a:p>
            </p:txBody>
          </p:sp>
          <p:sp>
            <p:nvSpPr>
              <p:cNvPr id="10" name="Oval 9">
                <a:extLst>
                  <a:ext uri="{FF2B5EF4-FFF2-40B4-BE49-F238E27FC236}">
                    <a16:creationId xmlns:a16="http://schemas.microsoft.com/office/drawing/2014/main" id="{E5B6FED5-6804-9F84-8194-3B4CFD04D2B3}"/>
                  </a:ext>
                </a:extLst>
              </p:cNvPr>
              <p:cNvSpPr/>
              <p:nvPr/>
            </p:nvSpPr>
            <p:spPr>
              <a:xfrm>
                <a:off x="2349226" y="3174762"/>
                <a:ext cx="1463040" cy="1463040"/>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D08E4F-D8AC-DD06-6C94-441EDC1A96A7}"/>
                  </a:ext>
                </a:extLst>
              </p:cNvPr>
              <p:cNvSpPr txBox="1"/>
              <p:nvPr/>
            </p:nvSpPr>
            <p:spPr>
              <a:xfrm>
                <a:off x="5980187" y="1183891"/>
                <a:ext cx="6096000" cy="3982372"/>
              </a:xfrm>
              <a:prstGeom prst="rect">
                <a:avLst/>
              </a:prstGeom>
              <a:noFill/>
            </p:spPr>
            <p:txBody>
              <a:bodyPr wrap="square">
                <a:spAutoFit/>
              </a:bodyPr>
              <a:lstStyle/>
              <a:p>
                <a:r>
                  <a:rPr lang="en-US" sz="4000" dirty="0">
                    <a:solidFill>
                      <a:schemeClr val="tx1"/>
                    </a:solidFill>
                    <a:highlight>
                      <a:srgbClr val="FFFF00"/>
                    </a:highlight>
                    <a:latin typeface="Century Gothic" panose="020B0502020202020204" pitchFamily="34" charset="0"/>
                  </a:rPr>
                  <a:t>SB:</a:t>
                </a:r>
                <a14:m>
                  <m:oMath xmlns:m="http://schemas.openxmlformats.org/officeDocument/2006/math">
                    <m:r>
                      <a:rPr lang="en-US" sz="4000" b="0" i="1" smtClean="0">
                        <a:solidFill>
                          <a:schemeClr val="tx1"/>
                        </a:solidFill>
                        <a:highlight>
                          <a:srgbClr val="FFFF00"/>
                        </a:highlight>
                        <a:latin typeface="Cambria Math" panose="02040503050406030204" pitchFamily="18" charset="0"/>
                      </a:rPr>
                      <m:t> </m:t>
                    </m:r>
                    <m:sSubSup>
                      <m:sSubSupPr>
                        <m:ctrlPr>
                          <a:rPr lang="en-US" sz="4000" b="0" i="1" smtClean="0">
                            <a:solidFill>
                              <a:schemeClr val="tx1"/>
                            </a:solidFill>
                            <a:highlight>
                              <a:srgbClr val="FFFF00"/>
                            </a:highlight>
                            <a:latin typeface="Cambria Math" panose="02040503050406030204" pitchFamily="18" charset="0"/>
                          </a:rPr>
                        </m:ctrlPr>
                      </m:sSubSupPr>
                      <m:e>
                        <m:r>
                          <a:rPr lang="en-US" sz="4000" b="0" i="1" smtClean="0">
                            <a:solidFill>
                              <a:schemeClr val="tx1"/>
                            </a:solidFill>
                            <a:highlight>
                              <a:srgbClr val="FFFF00"/>
                            </a:highlight>
                            <a:latin typeface="Cambria Math" panose="02040503050406030204" pitchFamily="18" charset="0"/>
                          </a:rPr>
                          <m:t>0.20</m:t>
                        </m:r>
                      </m:e>
                      <m:sub>
                        <m:r>
                          <a:rPr lang="en-US" sz="4000" b="0" i="1" smtClean="0">
                            <a:solidFill>
                              <a:schemeClr val="tx1"/>
                            </a:solidFill>
                            <a:highlight>
                              <a:srgbClr val="FFFF00"/>
                            </a:highlight>
                            <a:latin typeface="Cambria Math" panose="02040503050406030204" pitchFamily="18" charset="0"/>
                          </a:rPr>
                          <m:t>−0.10</m:t>
                        </m:r>
                      </m:sub>
                      <m:sup>
                        <m:r>
                          <a:rPr lang="en-US" sz="4000" b="0" i="1" smtClean="0">
                            <a:solidFill>
                              <a:schemeClr val="tx1"/>
                            </a:solidFill>
                            <a:highlight>
                              <a:srgbClr val="FFFF00"/>
                            </a:highlight>
                            <a:latin typeface="Cambria Math" panose="02040503050406030204" pitchFamily="18" charset="0"/>
                          </a:rPr>
                          <m:t>+0.10</m:t>
                        </m:r>
                      </m:sup>
                    </m:sSubSup>
                  </m:oMath>
                </a14:m>
                <a:endParaRPr lang="en-US" sz="4000" dirty="0">
                  <a:solidFill>
                    <a:schemeClr val="tx1"/>
                  </a:solidFill>
                  <a:highlight>
                    <a:srgbClr val="FFFF00"/>
                  </a:highlight>
                  <a:latin typeface="Century Gothic" panose="020B0502020202020204" pitchFamily="34" charset="0"/>
                </a:endParaRPr>
              </a:p>
              <a:p>
                <a:endParaRPr lang="en-US" sz="4000" dirty="0">
                  <a:latin typeface="Century Gothic" panose="020B0502020202020204" pitchFamily="34" charset="0"/>
                </a:endParaRPr>
              </a:p>
              <a:p>
                <a:r>
                  <a:rPr lang="en-US" sz="4000" b="1" dirty="0">
                    <a:solidFill>
                      <a:srgbClr val="FF0000"/>
                    </a:solidFill>
                    <a:latin typeface="Century Gothic" panose="020B0502020202020204" pitchFamily="34" charset="0"/>
                    <a:ea typeface="Cambria Math" panose="02040503050406030204" pitchFamily="18" charset="0"/>
                  </a:rPr>
                  <a:t>PSB</a:t>
                </a:r>
              </a:p>
              <a:p>
                <a:pPr marL="571500" indent="-571500">
                  <a:buFont typeface="+mj-lt"/>
                  <a:buAutoNum type="romanUcPeriod"/>
                </a:pPr>
                <a:r>
                  <a:rPr lang="en-US" sz="4000" dirty="0">
                    <a:solidFill>
                      <a:srgbClr val="FF0000"/>
                    </a:solidFill>
                    <a:latin typeface="Century Gothic" panose="020B0502020202020204" pitchFamily="34" charset="0"/>
                  </a:rPr>
                  <a:t>MEN: </a:t>
                </a:r>
                <a14:m>
                  <m:oMath xmlns:m="http://schemas.openxmlformats.org/officeDocument/2006/math">
                    <m:sSubSup>
                      <m:sSubSupPr>
                        <m:ctrlPr>
                          <a:rPr lang="en-US" sz="4000" i="1">
                            <a:solidFill>
                              <a:srgbClr val="FF0000"/>
                            </a:solidFill>
                            <a:latin typeface="Cambria Math" panose="02040503050406030204" pitchFamily="18" charset="0"/>
                          </a:rPr>
                        </m:ctrlPr>
                      </m:sSubSupPr>
                      <m:e>
                        <m:r>
                          <a:rPr lang="en-US" sz="4000" i="1">
                            <a:solidFill>
                              <a:srgbClr val="FF0000"/>
                            </a:solidFill>
                            <a:latin typeface="Cambria Math" panose="02040503050406030204" pitchFamily="18" charset="0"/>
                          </a:rPr>
                          <m:t>0.</m:t>
                        </m:r>
                        <m:r>
                          <a:rPr lang="en-US" sz="4000" b="0" i="1" smtClean="0">
                            <a:solidFill>
                              <a:srgbClr val="FF0000"/>
                            </a:solidFill>
                            <a:latin typeface="Cambria Math" panose="02040503050406030204" pitchFamily="18" charset="0"/>
                          </a:rPr>
                          <m:t>56</m:t>
                        </m:r>
                      </m:e>
                      <m:sub>
                        <m:r>
                          <a:rPr lang="en-US" sz="4000" i="1">
                            <a:solidFill>
                              <a:srgbClr val="FF0000"/>
                            </a:solidFill>
                            <a:latin typeface="Cambria Math" panose="02040503050406030204" pitchFamily="18" charset="0"/>
                          </a:rPr>
                          <m:t>−0.</m:t>
                        </m:r>
                        <m:r>
                          <a:rPr lang="en-US" sz="4000" b="0" i="1" smtClean="0">
                            <a:solidFill>
                              <a:srgbClr val="FF0000"/>
                            </a:solidFill>
                            <a:latin typeface="Cambria Math" panose="02040503050406030204" pitchFamily="18" charset="0"/>
                          </a:rPr>
                          <m:t>09</m:t>
                        </m:r>
                      </m:sub>
                      <m:sup>
                        <m:r>
                          <a:rPr lang="en-US" sz="4000" i="1">
                            <a:solidFill>
                              <a:srgbClr val="FF0000"/>
                            </a:solidFill>
                            <a:latin typeface="Cambria Math" panose="02040503050406030204" pitchFamily="18" charset="0"/>
                          </a:rPr>
                          <m:t>+0.</m:t>
                        </m:r>
                        <m:r>
                          <a:rPr lang="en-US" sz="4000" b="0" i="1" smtClean="0">
                            <a:solidFill>
                              <a:srgbClr val="FF0000"/>
                            </a:solidFill>
                            <a:latin typeface="Cambria Math" panose="02040503050406030204" pitchFamily="18" charset="0"/>
                          </a:rPr>
                          <m:t>09</m:t>
                        </m:r>
                      </m:sup>
                    </m:sSubSup>
                  </m:oMath>
                </a14:m>
                <a:endParaRPr lang="en-US" sz="4000" b="1" dirty="0">
                  <a:solidFill>
                    <a:srgbClr val="FF0000"/>
                  </a:solidFill>
                  <a:latin typeface="Century Gothic" panose="020B0502020202020204" pitchFamily="34" charset="0"/>
                  <a:ea typeface="Cambria Math" panose="02040503050406030204" pitchFamily="18" charset="0"/>
                </a:endParaRPr>
              </a:p>
              <a:p>
                <a:pPr marL="571500" indent="-571500">
                  <a:buFont typeface="+mj-lt"/>
                  <a:buAutoNum type="romanUcPeriod"/>
                </a:pPr>
                <a:r>
                  <a:rPr lang="en-US" sz="4000" dirty="0">
                    <a:solidFill>
                      <a:srgbClr val="FF0000"/>
                    </a:solidFill>
                    <a:latin typeface="Century Gothic" panose="020B0502020202020204" pitchFamily="34" charset="0"/>
                  </a:rPr>
                  <a:t>NEN: </a:t>
                </a:r>
                <a14:m>
                  <m:oMath xmlns:m="http://schemas.openxmlformats.org/officeDocument/2006/math">
                    <m:sSubSup>
                      <m:sSubSupPr>
                        <m:ctrlPr>
                          <a:rPr lang="en-US" sz="4000" i="1" smtClean="0">
                            <a:solidFill>
                              <a:srgbClr val="FF0000"/>
                            </a:solidFill>
                            <a:latin typeface="Cambria Math" panose="02040503050406030204" pitchFamily="18" charset="0"/>
                          </a:rPr>
                        </m:ctrlPr>
                      </m:sSubSupPr>
                      <m:e>
                        <m:r>
                          <a:rPr lang="en-US" sz="4000" b="0" i="1" smtClean="0">
                            <a:solidFill>
                              <a:srgbClr val="FF0000"/>
                            </a:solidFill>
                            <a:latin typeface="Cambria Math" panose="02040503050406030204" pitchFamily="18" charset="0"/>
                          </a:rPr>
                          <m:t>0.21</m:t>
                        </m:r>
                      </m:e>
                      <m:sub>
                        <m:r>
                          <a:rPr lang="en-US" sz="4000" b="0" i="1" smtClean="0">
                            <a:solidFill>
                              <a:srgbClr val="FF0000"/>
                            </a:solidFill>
                            <a:latin typeface="Cambria Math" panose="02040503050406030204" pitchFamily="18" charset="0"/>
                          </a:rPr>
                          <m:t>−0.12</m:t>
                        </m:r>
                      </m:sub>
                      <m:sup>
                        <m:r>
                          <a:rPr lang="en-US" sz="4000" b="0" i="1" smtClean="0">
                            <a:solidFill>
                              <a:srgbClr val="FF0000"/>
                            </a:solidFill>
                            <a:latin typeface="Cambria Math" panose="02040503050406030204" pitchFamily="18" charset="0"/>
                          </a:rPr>
                          <m:t>+0.13</m:t>
                        </m:r>
                      </m:sup>
                    </m:sSubSup>
                  </m:oMath>
                </a14:m>
                <a:endParaRPr lang="en-US" sz="4000" dirty="0">
                  <a:solidFill>
                    <a:srgbClr val="FF0000"/>
                  </a:solidFill>
                  <a:latin typeface="Century Gothic" panose="020B0502020202020204" pitchFamily="34" charset="0"/>
                </a:endParaRPr>
              </a:p>
              <a:p>
                <a:pPr marL="571500" indent="-571500">
                  <a:buFont typeface="+mj-lt"/>
                  <a:buAutoNum type="romanUcPeriod"/>
                </a:pPr>
                <a:r>
                  <a:rPr lang="en-US" sz="4000" dirty="0">
                    <a:solidFill>
                      <a:srgbClr val="FF0000"/>
                    </a:solidFill>
                    <a:latin typeface="Century Gothic" panose="020B0502020202020204" pitchFamily="34" charset="0"/>
                  </a:rPr>
                  <a:t>FEN:</a:t>
                </a:r>
                <a14:m>
                  <m:oMath xmlns:m="http://schemas.openxmlformats.org/officeDocument/2006/math">
                    <m:r>
                      <a:rPr lang="en-US" sz="4000" b="0" i="0" smtClean="0">
                        <a:solidFill>
                          <a:srgbClr val="FF0000"/>
                        </a:solidFill>
                        <a:latin typeface="Cambria Math" panose="02040503050406030204" pitchFamily="18" charset="0"/>
                      </a:rPr>
                      <m:t> </m:t>
                    </m:r>
                    <m:sSubSup>
                      <m:sSubSupPr>
                        <m:ctrlPr>
                          <a:rPr lang="en-US" sz="4000" i="1">
                            <a:solidFill>
                              <a:srgbClr val="FF0000"/>
                            </a:solidFill>
                            <a:latin typeface="Cambria Math" panose="02040503050406030204" pitchFamily="18" charset="0"/>
                          </a:rPr>
                        </m:ctrlPr>
                      </m:sSubSupPr>
                      <m:e>
                        <m:r>
                          <a:rPr lang="en-US" sz="4000" i="1">
                            <a:solidFill>
                              <a:srgbClr val="FF0000"/>
                            </a:solidFill>
                            <a:latin typeface="Cambria Math" panose="02040503050406030204" pitchFamily="18" charset="0"/>
                          </a:rPr>
                          <m:t>0.2</m:t>
                        </m:r>
                        <m:r>
                          <a:rPr lang="en-US" sz="4000" b="0" i="1" smtClean="0">
                            <a:solidFill>
                              <a:srgbClr val="FF0000"/>
                            </a:solidFill>
                            <a:latin typeface="Cambria Math" panose="02040503050406030204" pitchFamily="18" charset="0"/>
                          </a:rPr>
                          <m:t>0</m:t>
                        </m:r>
                      </m:e>
                      <m:sub>
                        <m:r>
                          <a:rPr lang="en-US" sz="4000" i="1">
                            <a:solidFill>
                              <a:srgbClr val="FF0000"/>
                            </a:solidFill>
                            <a:latin typeface="Cambria Math" panose="02040503050406030204" pitchFamily="18" charset="0"/>
                          </a:rPr>
                          <m:t>−0.</m:t>
                        </m:r>
                        <m:r>
                          <a:rPr lang="en-US" sz="4000" b="0" i="1" smtClean="0">
                            <a:solidFill>
                              <a:srgbClr val="FF0000"/>
                            </a:solidFill>
                            <a:latin typeface="Cambria Math" panose="02040503050406030204" pitchFamily="18" charset="0"/>
                          </a:rPr>
                          <m:t>04</m:t>
                        </m:r>
                      </m:sub>
                      <m:sup>
                        <m:r>
                          <a:rPr lang="en-US" sz="4000" i="1">
                            <a:solidFill>
                              <a:srgbClr val="FF0000"/>
                            </a:solidFill>
                            <a:latin typeface="Cambria Math" panose="02040503050406030204" pitchFamily="18" charset="0"/>
                          </a:rPr>
                          <m:t>+0.</m:t>
                        </m:r>
                        <m:r>
                          <a:rPr lang="en-US" sz="4000" b="0" i="1" smtClean="0">
                            <a:solidFill>
                              <a:srgbClr val="FF0000"/>
                            </a:solidFill>
                            <a:latin typeface="Cambria Math" panose="02040503050406030204" pitchFamily="18" charset="0"/>
                          </a:rPr>
                          <m:t>04</m:t>
                        </m:r>
                      </m:sup>
                    </m:sSubSup>
                  </m:oMath>
                </a14:m>
                <a:endParaRPr lang="en-US" sz="4000" dirty="0">
                  <a:solidFill>
                    <a:srgbClr val="FF0000"/>
                  </a:solidFill>
                  <a:latin typeface="Century Gothic" panose="020B0502020202020204" pitchFamily="34" charset="0"/>
                </a:endParaRPr>
              </a:p>
            </p:txBody>
          </p:sp>
        </mc:Choice>
        <mc:Fallback xmlns="">
          <p:sp>
            <p:nvSpPr>
              <p:cNvPr id="12" name="TextBox 11">
                <a:extLst>
                  <a:ext uri="{FF2B5EF4-FFF2-40B4-BE49-F238E27FC236}">
                    <a16:creationId xmlns:a16="http://schemas.microsoft.com/office/drawing/2014/main" id="{59D08E4F-D8AC-DD06-6C94-441EDC1A96A7}"/>
                  </a:ext>
                </a:extLst>
              </p:cNvPr>
              <p:cNvSpPr txBox="1">
                <a:spLocks noRot="1" noChangeAspect="1" noMove="1" noResize="1" noEditPoints="1" noAdjustHandles="1" noChangeArrowheads="1" noChangeShapeType="1" noTextEdit="1"/>
              </p:cNvSpPr>
              <p:nvPr/>
            </p:nvSpPr>
            <p:spPr>
              <a:xfrm>
                <a:off x="5980187" y="1183891"/>
                <a:ext cx="6096000" cy="3982372"/>
              </a:xfrm>
              <a:prstGeom prst="rect">
                <a:avLst/>
              </a:prstGeom>
              <a:blipFill>
                <a:blip r:embed="rId4"/>
                <a:stretch>
                  <a:fillRect l="-3326" t="-2548" b="-2548"/>
                </a:stretch>
              </a:blipFill>
            </p:spPr>
            <p:txBody>
              <a:bodyPr/>
              <a:lstStyle/>
              <a:p>
                <a:r>
                  <a:rPr lang="en-US">
                    <a:noFill/>
                  </a:rPr>
                  <a:t> </a:t>
                </a:r>
              </a:p>
            </p:txBody>
          </p:sp>
        </mc:Fallback>
      </mc:AlternateContent>
    </p:spTree>
    <p:extLst>
      <p:ext uri="{BB962C8B-B14F-4D97-AF65-F5344CB8AC3E}">
        <p14:creationId xmlns:p14="http://schemas.microsoft.com/office/powerpoint/2010/main" val="1700873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526467" y="46633"/>
            <a:ext cx="11139060" cy="594360"/>
          </a:xfrm>
        </p:spPr>
        <p:txBody>
          <a:bodyPr/>
          <a:lstStyle/>
          <a:p>
            <a:pPr algn="ctr"/>
            <a:r>
              <a:rPr lang="en-US" dirty="0"/>
              <a:t>Stellar Population Age (SED Model)</a:t>
            </a:r>
          </a:p>
        </p:txBody>
      </p:sp>
      <p:sp>
        <p:nvSpPr>
          <p:cNvPr id="6" name="TextBox 5">
            <a:extLst>
              <a:ext uri="{FF2B5EF4-FFF2-40B4-BE49-F238E27FC236}">
                <a16:creationId xmlns:a16="http://schemas.microsoft.com/office/drawing/2014/main" id="{D84AE465-7396-DEA0-6203-FCF87E66C154}"/>
              </a:ext>
            </a:extLst>
          </p:cNvPr>
          <p:cNvSpPr txBox="1"/>
          <p:nvPr/>
        </p:nvSpPr>
        <p:spPr>
          <a:xfrm>
            <a:off x="239108" y="863680"/>
            <a:ext cx="11713781" cy="1200329"/>
          </a:xfrm>
          <a:prstGeom prst="rect">
            <a:avLst/>
          </a:prstGeom>
          <a:noFill/>
        </p:spPr>
        <p:txBody>
          <a:bodyPr wrap="square" rtlCol="0">
            <a:spAutoFit/>
          </a:bodyPr>
          <a:lstStyle/>
          <a:p>
            <a:r>
              <a:rPr lang="en-US" sz="2400" dirty="0">
                <a:latin typeface="Century Gothic" panose="020B0502020202020204" pitchFamily="34" charset="0"/>
              </a:rPr>
              <a:t>We used BEAGLE to build mock galaxy spectra at different ages and measure equivalent widths (EWs) for both emission and absorption portions of the Balmer line profiles.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1C61A8-EEB2-F17F-7154-529E48845D80}"/>
                  </a:ext>
                </a:extLst>
              </p:cNvPr>
              <p:cNvSpPr txBox="1"/>
              <p:nvPr/>
            </p:nvSpPr>
            <p:spPr>
              <a:xfrm>
                <a:off x="3352797" y="6145307"/>
                <a:ext cx="5486400" cy="461665"/>
              </a:xfrm>
              <a:prstGeom prst="rect">
                <a:avLst/>
              </a:prstGeom>
              <a:noFill/>
            </p:spPr>
            <p:txBody>
              <a:bodyPr wrap="square" rtlCol="0">
                <a:spAutoFit/>
              </a:bodyPr>
              <a:lstStyle/>
              <a:p>
                <a:pPr algn="ct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𝒕</m:t>
                        </m:r>
                      </m:e>
                      <m:sub>
                        <m:r>
                          <a:rPr lang="en-US" sz="2400" b="1" i="1" smtClean="0">
                            <a:latin typeface="Cambria Math" panose="02040503050406030204" pitchFamily="18" charset="0"/>
                          </a:rPr>
                          <m:t>𝑷𝑺𝑩</m:t>
                        </m:r>
                      </m:sub>
                    </m:sSub>
                    <m:r>
                      <a:rPr lang="en-US" sz="2400" b="1" i="1" smtClean="0">
                        <a:latin typeface="Cambria Math" panose="02040503050406030204" pitchFamily="18" charset="0"/>
                      </a:rPr>
                      <m:t> ~ </m:t>
                    </m:r>
                    <m:r>
                      <a:rPr lang="en-US" sz="2400" b="1" i="0" smtClean="0">
                        <a:latin typeface="Cambria Math" panose="02040503050406030204" pitchFamily="18" charset="0"/>
                      </a:rPr>
                      <m:t>𝟏𝟓</m:t>
                    </m:r>
                    <m:r>
                      <a:rPr lang="en-US" sz="2400" b="1" i="0" smtClean="0">
                        <a:latin typeface="Cambria Math" panose="02040503050406030204" pitchFamily="18" charset="0"/>
                      </a:rPr>
                      <m:t>−</m:t>
                    </m:r>
                    <m:r>
                      <a:rPr lang="en-US" sz="2400" b="1" i="0" smtClean="0">
                        <a:latin typeface="Cambria Math" panose="02040503050406030204" pitchFamily="18" charset="0"/>
                      </a:rPr>
                      <m:t>𝟐𝟎</m:t>
                    </m:r>
                    <m:r>
                      <a:rPr lang="en-US" sz="2400" b="1" i="1" smtClean="0">
                        <a:latin typeface="Cambria Math" panose="02040503050406030204" pitchFamily="18" charset="0"/>
                      </a:rPr>
                      <m:t> </m:t>
                    </m:r>
                  </m:oMath>
                </a14:m>
                <a:r>
                  <a:rPr lang="en-US" sz="2400" b="1" dirty="0" err="1"/>
                  <a:t>Myr</a:t>
                </a:r>
                <a:r>
                  <a:rPr lang="en-US" sz="2400" b="1" dirty="0"/>
                  <a:t>;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𝒕</m:t>
                        </m:r>
                      </m:e>
                      <m:sub>
                        <m:r>
                          <a:rPr lang="en-US" sz="2400" b="1" i="1" smtClean="0">
                            <a:latin typeface="Cambria Math" panose="02040503050406030204" pitchFamily="18" charset="0"/>
                          </a:rPr>
                          <m:t>𝑺𝑩</m:t>
                        </m:r>
                      </m:sub>
                    </m:sSub>
                    <m:r>
                      <a:rPr lang="en-US" sz="2400" b="1" i="1">
                        <a:latin typeface="Cambria Math" panose="02040503050406030204" pitchFamily="18" charset="0"/>
                      </a:rPr>
                      <m:t> ~ </m:t>
                    </m:r>
                    <m:r>
                      <a:rPr lang="en-US" sz="2400" b="1" i="1" smtClean="0">
                        <a:latin typeface="Cambria Math" panose="02040503050406030204" pitchFamily="18" charset="0"/>
                      </a:rPr>
                      <m:t>𝟑</m:t>
                    </m:r>
                    <m:r>
                      <a:rPr lang="en-US" sz="2400" b="1" i="1" smtClean="0">
                        <a:latin typeface="Cambria Math" panose="02040503050406030204" pitchFamily="18" charset="0"/>
                      </a:rPr>
                      <m:t>−</m:t>
                    </m:r>
                    <m:r>
                      <a:rPr lang="en-US" sz="2400" b="1" i="1" smtClean="0">
                        <a:latin typeface="Cambria Math" panose="02040503050406030204" pitchFamily="18" charset="0"/>
                      </a:rPr>
                      <m:t>𝟒</m:t>
                    </m:r>
                    <m:r>
                      <a:rPr lang="en-US" sz="2400" b="1" i="1">
                        <a:latin typeface="Cambria Math" panose="02040503050406030204" pitchFamily="18" charset="0"/>
                      </a:rPr>
                      <m:t> </m:t>
                    </m:r>
                  </m:oMath>
                </a14:m>
                <a:r>
                  <a:rPr lang="en-US" sz="2400" b="1" dirty="0"/>
                  <a:t>Myr</a:t>
                </a:r>
              </a:p>
            </p:txBody>
          </p:sp>
        </mc:Choice>
        <mc:Fallback xmlns="">
          <p:sp>
            <p:nvSpPr>
              <p:cNvPr id="3" name="TextBox 2">
                <a:extLst>
                  <a:ext uri="{FF2B5EF4-FFF2-40B4-BE49-F238E27FC236}">
                    <a16:creationId xmlns:a16="http://schemas.microsoft.com/office/drawing/2014/main" id="{131C61A8-EEB2-F17F-7154-529E48845D80}"/>
                  </a:ext>
                </a:extLst>
              </p:cNvPr>
              <p:cNvSpPr txBox="1">
                <a:spLocks noRot="1" noChangeAspect="1" noMove="1" noResize="1" noEditPoints="1" noAdjustHandles="1" noChangeArrowheads="1" noChangeShapeType="1" noTextEdit="1"/>
              </p:cNvSpPr>
              <p:nvPr/>
            </p:nvSpPr>
            <p:spPr>
              <a:xfrm>
                <a:off x="3352797" y="6145307"/>
                <a:ext cx="5486400" cy="461665"/>
              </a:xfrm>
              <a:prstGeom prst="rect">
                <a:avLst/>
              </a:prstGeom>
              <a:blipFill>
                <a:blip r:embed="rId2"/>
                <a:stretch>
                  <a:fillRect t="-7895" b="-28947"/>
                </a:stretch>
              </a:blipFill>
            </p:spPr>
            <p:txBody>
              <a:bodyPr/>
              <a:lstStyle/>
              <a:p>
                <a:r>
                  <a:rPr lang="en-US">
                    <a:noFill/>
                  </a:rPr>
                  <a:t> </a:t>
                </a:r>
              </a:p>
            </p:txBody>
          </p:sp>
        </mc:Fallback>
      </mc:AlternateContent>
      <p:pic>
        <p:nvPicPr>
          <p:cNvPr id="7" name="Picture 6" descr="A graph of different colors&#10;&#10;Description automatically generated with medium confidence">
            <a:extLst>
              <a:ext uri="{FF2B5EF4-FFF2-40B4-BE49-F238E27FC236}">
                <a16:creationId xmlns:a16="http://schemas.microsoft.com/office/drawing/2014/main" id="{7D621D7C-8358-7FA9-057B-A63ACB7451C0}"/>
              </a:ext>
            </a:extLst>
          </p:cNvPr>
          <p:cNvPicPr>
            <a:picLocks noChangeAspect="1"/>
          </p:cNvPicPr>
          <p:nvPr/>
        </p:nvPicPr>
        <p:blipFill>
          <a:blip r:embed="rId3"/>
          <a:stretch>
            <a:fillRect/>
          </a:stretch>
        </p:blipFill>
        <p:spPr>
          <a:xfrm>
            <a:off x="1295397" y="2084328"/>
            <a:ext cx="9601200" cy="4040659"/>
          </a:xfrm>
          <a:prstGeom prst="rect">
            <a:avLst/>
          </a:prstGeom>
        </p:spPr>
      </p:pic>
    </p:spTree>
    <p:extLst>
      <p:ext uri="{BB962C8B-B14F-4D97-AF65-F5344CB8AC3E}">
        <p14:creationId xmlns:p14="http://schemas.microsoft.com/office/powerpoint/2010/main" val="179226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0094-C2AD-9C06-5690-B4E347789801}"/>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id="{B802FCA9-EC6D-950D-4DEA-2F902BE14EBA}"/>
              </a:ext>
            </a:extLst>
          </p:cNvPr>
          <p:cNvSpPr>
            <a:spLocks noGrp="1"/>
          </p:cNvSpPr>
          <p:nvPr>
            <p:ph idx="1"/>
          </p:nvPr>
        </p:nvSpPr>
        <p:spPr>
          <a:xfrm>
            <a:off x="765465" y="1253331"/>
            <a:ext cx="10900065" cy="4910801"/>
          </a:xfrm>
        </p:spPr>
        <p:txBody>
          <a:bodyPr>
            <a:normAutofit/>
          </a:bodyPr>
          <a:lstStyle/>
          <a:p>
            <a:pPr marL="514350" indent="-514350">
              <a:buFont typeface="+mj-lt"/>
              <a:buAutoNum type="arabicPeriod"/>
            </a:pPr>
            <a:r>
              <a:rPr lang="en-US" sz="3600" dirty="0"/>
              <a:t>Why this topic? Why this target?</a:t>
            </a:r>
          </a:p>
          <a:p>
            <a:pPr marL="514350" indent="-514350">
              <a:buFont typeface="+mj-lt"/>
              <a:buAutoNum type="arabicPeriod"/>
            </a:pPr>
            <a:r>
              <a:rPr lang="en-US" sz="3600" dirty="0"/>
              <a:t>Results</a:t>
            </a:r>
          </a:p>
          <a:p>
            <a:pPr lvl="1">
              <a:buFont typeface="Arial" panose="020B0604020202020204" pitchFamily="34" charset="0"/>
              <a:buChar char="•"/>
            </a:pPr>
            <a:r>
              <a:rPr lang="en-US" sz="3600" dirty="0"/>
              <a:t>KCWI Observations &amp; Stellar Population Ages </a:t>
            </a:r>
          </a:p>
          <a:p>
            <a:pPr lvl="1">
              <a:buFont typeface="Arial" panose="020B0604020202020204" pitchFamily="34" charset="0"/>
              <a:buChar char="•"/>
            </a:pPr>
            <a:r>
              <a:rPr lang="en-US" sz="3600" dirty="0"/>
              <a:t>Global Gas Kinematics</a:t>
            </a:r>
          </a:p>
          <a:p>
            <a:pPr lvl="1">
              <a:buFont typeface="Arial" panose="020B0604020202020204" pitchFamily="34" charset="0"/>
              <a:buChar char="•"/>
            </a:pPr>
            <a:r>
              <a:rPr lang="en-US" sz="3600" dirty="0"/>
              <a:t>Chemical Inhomogeneities and Evolution </a:t>
            </a:r>
          </a:p>
          <a:p>
            <a:pPr marL="514350" indent="-514350">
              <a:buFont typeface="+mj-lt"/>
              <a:buAutoNum type="arabicPeriod"/>
            </a:pPr>
            <a:r>
              <a:rPr lang="en-US" sz="3600" dirty="0"/>
              <a:t>Summary &amp; Future works</a:t>
            </a:r>
          </a:p>
        </p:txBody>
      </p:sp>
    </p:spTree>
    <p:extLst>
      <p:ext uri="{BB962C8B-B14F-4D97-AF65-F5344CB8AC3E}">
        <p14:creationId xmlns:p14="http://schemas.microsoft.com/office/powerpoint/2010/main" val="429279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967C-B8A0-D28E-E835-2832350006A4}"/>
              </a:ext>
            </a:extLst>
          </p:cNvPr>
          <p:cNvSpPr>
            <a:spLocks noGrp="1"/>
          </p:cNvSpPr>
          <p:nvPr>
            <p:ph type="title"/>
          </p:nvPr>
        </p:nvSpPr>
        <p:spPr>
          <a:xfrm>
            <a:off x="526469" y="0"/>
            <a:ext cx="11139060" cy="594360"/>
          </a:xfrm>
        </p:spPr>
        <p:txBody>
          <a:bodyPr/>
          <a:lstStyle/>
          <a:p>
            <a:pPr algn="ctr"/>
            <a:r>
              <a:rPr lang="en-US" dirty="0"/>
              <a:t>Motivation: Metallicity &amp; Galactic Winds</a:t>
            </a:r>
          </a:p>
        </p:txBody>
      </p:sp>
      <p:sp>
        <p:nvSpPr>
          <p:cNvPr id="3" name="Content Placeholder 2">
            <a:extLst>
              <a:ext uri="{FF2B5EF4-FFF2-40B4-BE49-F238E27FC236}">
                <a16:creationId xmlns:a16="http://schemas.microsoft.com/office/drawing/2014/main" id="{1D2B20B5-7FE3-4B1B-F70A-36B5D328F2E8}"/>
              </a:ext>
            </a:extLst>
          </p:cNvPr>
          <p:cNvSpPr>
            <a:spLocks noGrp="1"/>
          </p:cNvSpPr>
          <p:nvPr>
            <p:ph idx="1"/>
          </p:nvPr>
        </p:nvSpPr>
        <p:spPr>
          <a:xfrm>
            <a:off x="263232" y="777436"/>
            <a:ext cx="11665531" cy="5662032"/>
          </a:xfrm>
        </p:spPr>
        <p:txBody>
          <a:bodyPr>
            <a:normAutofit lnSpcReduction="10000"/>
          </a:bodyPr>
          <a:lstStyle/>
          <a:p>
            <a:pPr marL="0" indent="0">
              <a:buNone/>
            </a:pPr>
            <a:endParaRPr lang="en-US" sz="4000" b="1" dirty="0">
              <a:solidFill>
                <a:srgbClr val="FF0000"/>
              </a:solidFill>
            </a:endParaRPr>
          </a:p>
          <a:p>
            <a:pPr marL="0" indent="0">
              <a:buNone/>
            </a:pPr>
            <a:endParaRPr lang="en-US" sz="4000" b="1" dirty="0">
              <a:solidFill>
                <a:srgbClr val="FF0000"/>
              </a:solidFill>
            </a:endParaRPr>
          </a:p>
          <a:p>
            <a:pPr marL="0" indent="0">
              <a:buNone/>
            </a:pPr>
            <a:endParaRPr lang="en-US" sz="4000" b="1" dirty="0">
              <a:solidFill>
                <a:srgbClr val="FF0000"/>
              </a:solidFill>
            </a:endParaRPr>
          </a:p>
          <a:p>
            <a:pPr marL="0" indent="0">
              <a:buNone/>
            </a:pPr>
            <a:r>
              <a:rPr lang="en-US" sz="4000" b="1" dirty="0">
                <a:solidFill>
                  <a:srgbClr val="FF0000"/>
                </a:solidFill>
              </a:rPr>
              <a:t>Instantaneous recycling approximation that supernova ejecta would uniformly and immediately mix with the ISM matter might be wrong in dwarf galaxies!</a:t>
            </a:r>
          </a:p>
          <a:p>
            <a:endParaRPr lang="en-US" sz="4000" b="1" dirty="0">
              <a:solidFill>
                <a:srgbClr val="FF0000"/>
              </a:solidFill>
            </a:endParaRPr>
          </a:p>
          <a:p>
            <a:pPr marL="0" indent="0">
              <a:buNone/>
            </a:pPr>
            <a:r>
              <a:rPr lang="en-US" sz="4000" b="1" dirty="0">
                <a:solidFill>
                  <a:srgbClr val="FF0000"/>
                </a:solidFill>
              </a:rPr>
              <a:t> </a:t>
            </a:r>
          </a:p>
        </p:txBody>
      </p:sp>
      <p:grpSp>
        <p:nvGrpSpPr>
          <p:cNvPr id="14" name="Group 13">
            <a:extLst>
              <a:ext uri="{FF2B5EF4-FFF2-40B4-BE49-F238E27FC236}">
                <a16:creationId xmlns:a16="http://schemas.microsoft.com/office/drawing/2014/main" id="{480860D0-B58E-67E3-330B-7E3409691FA3}"/>
              </a:ext>
            </a:extLst>
          </p:cNvPr>
          <p:cNvGrpSpPr/>
          <p:nvPr/>
        </p:nvGrpSpPr>
        <p:grpSpPr>
          <a:xfrm>
            <a:off x="880532" y="696727"/>
            <a:ext cx="10430934" cy="5383837"/>
            <a:chOff x="880532" y="696727"/>
            <a:chExt cx="10430934" cy="5383837"/>
          </a:xfrm>
        </p:grpSpPr>
        <p:pic>
          <p:nvPicPr>
            <p:cNvPr id="6" name="Picture 5" descr="A graph of a log and a log&#10;&#10;Description automatically generated with medium confidence">
              <a:extLst>
                <a:ext uri="{FF2B5EF4-FFF2-40B4-BE49-F238E27FC236}">
                  <a16:creationId xmlns:a16="http://schemas.microsoft.com/office/drawing/2014/main" id="{1C1F3E2F-E067-83FD-E3A2-E04CC0FB10C6}"/>
                </a:ext>
              </a:extLst>
            </p:cNvPr>
            <p:cNvPicPr>
              <a:picLocks noChangeAspect="1"/>
            </p:cNvPicPr>
            <p:nvPr/>
          </p:nvPicPr>
          <p:blipFill>
            <a:blip r:embed="rId3"/>
            <a:stretch>
              <a:fillRect/>
            </a:stretch>
          </p:blipFill>
          <p:spPr>
            <a:xfrm>
              <a:off x="880532" y="696727"/>
              <a:ext cx="10430934" cy="5029200"/>
            </a:xfrm>
            <a:prstGeom prst="rect">
              <a:avLst/>
            </a:prstGeom>
          </p:spPr>
        </p:pic>
        <p:sp>
          <p:nvSpPr>
            <p:cNvPr id="12" name="TextBox 11">
              <a:extLst>
                <a:ext uri="{FF2B5EF4-FFF2-40B4-BE49-F238E27FC236}">
                  <a16:creationId xmlns:a16="http://schemas.microsoft.com/office/drawing/2014/main" id="{CE7E44B9-AFA2-6A3B-3727-41F479059BBD}"/>
                </a:ext>
              </a:extLst>
            </p:cNvPr>
            <p:cNvSpPr txBox="1"/>
            <p:nvPr/>
          </p:nvSpPr>
          <p:spPr>
            <a:xfrm>
              <a:off x="3689426" y="5618899"/>
              <a:ext cx="4813145" cy="461665"/>
            </a:xfrm>
            <a:prstGeom prst="rect">
              <a:avLst/>
            </a:prstGeom>
            <a:noFill/>
          </p:spPr>
          <p:txBody>
            <a:bodyPr wrap="square" rtlCol="0">
              <a:spAutoFit/>
            </a:bodyPr>
            <a:lstStyle/>
            <a:p>
              <a:pPr algn="ctr"/>
              <a:r>
                <a:rPr lang="en-US" sz="2400" dirty="0"/>
                <a:t>Chisholm et al. (2018)</a:t>
              </a:r>
            </a:p>
          </p:txBody>
        </p:sp>
      </p:grpSp>
      <p:grpSp>
        <p:nvGrpSpPr>
          <p:cNvPr id="22" name="Group 21">
            <a:extLst>
              <a:ext uri="{FF2B5EF4-FFF2-40B4-BE49-F238E27FC236}">
                <a16:creationId xmlns:a16="http://schemas.microsoft.com/office/drawing/2014/main" id="{3AD8684F-213B-6859-1BC1-A2A4C02F1DA1}"/>
              </a:ext>
            </a:extLst>
          </p:cNvPr>
          <p:cNvGrpSpPr/>
          <p:nvPr/>
        </p:nvGrpSpPr>
        <p:grpSpPr>
          <a:xfrm>
            <a:off x="1444195" y="777436"/>
            <a:ext cx="8074453" cy="5512523"/>
            <a:chOff x="1444195" y="777436"/>
            <a:chExt cx="8074453" cy="5512523"/>
          </a:xfrm>
        </p:grpSpPr>
        <p:grpSp>
          <p:nvGrpSpPr>
            <p:cNvPr id="18" name="Group 17">
              <a:extLst>
                <a:ext uri="{FF2B5EF4-FFF2-40B4-BE49-F238E27FC236}">
                  <a16:creationId xmlns:a16="http://schemas.microsoft.com/office/drawing/2014/main" id="{53B968E0-18FB-26A5-A797-771984E286E1}"/>
                </a:ext>
              </a:extLst>
            </p:cNvPr>
            <p:cNvGrpSpPr/>
            <p:nvPr/>
          </p:nvGrpSpPr>
          <p:grpSpPr>
            <a:xfrm>
              <a:off x="2673348" y="777436"/>
              <a:ext cx="6845300" cy="5512523"/>
              <a:chOff x="2673348" y="777436"/>
              <a:chExt cx="6845300" cy="5512523"/>
            </a:xfrm>
          </p:grpSpPr>
          <p:pic>
            <p:nvPicPr>
              <p:cNvPr id="16" name="Picture 15" descr="A graph with a line and a line&#10;&#10;Description automatically generated with medium confidence">
                <a:extLst>
                  <a:ext uri="{FF2B5EF4-FFF2-40B4-BE49-F238E27FC236}">
                    <a16:creationId xmlns:a16="http://schemas.microsoft.com/office/drawing/2014/main" id="{3D2B4E87-8870-9807-A280-ED454D18D4E9}"/>
                  </a:ext>
                </a:extLst>
              </p:cNvPr>
              <p:cNvPicPr>
                <a:picLocks noChangeAspect="1"/>
              </p:cNvPicPr>
              <p:nvPr/>
            </p:nvPicPr>
            <p:blipFill>
              <a:blip r:embed="rId4"/>
              <a:stretch>
                <a:fillRect/>
              </a:stretch>
            </p:blipFill>
            <p:spPr>
              <a:xfrm>
                <a:off x="2673348" y="777436"/>
                <a:ext cx="6845300" cy="5080000"/>
              </a:xfrm>
              <a:prstGeom prst="rect">
                <a:avLst/>
              </a:prstGeom>
            </p:spPr>
          </p:pic>
          <p:sp>
            <p:nvSpPr>
              <p:cNvPr id="17" name="TextBox 16">
                <a:extLst>
                  <a:ext uri="{FF2B5EF4-FFF2-40B4-BE49-F238E27FC236}">
                    <a16:creationId xmlns:a16="http://schemas.microsoft.com/office/drawing/2014/main" id="{4113288B-DA54-7C15-DBC3-1B550AA28CA7}"/>
                  </a:ext>
                </a:extLst>
              </p:cNvPr>
              <p:cNvSpPr txBox="1"/>
              <p:nvPr/>
            </p:nvSpPr>
            <p:spPr>
              <a:xfrm>
                <a:off x="3689426" y="5828294"/>
                <a:ext cx="4813145" cy="461665"/>
              </a:xfrm>
              <a:prstGeom prst="rect">
                <a:avLst/>
              </a:prstGeom>
              <a:noFill/>
            </p:spPr>
            <p:txBody>
              <a:bodyPr wrap="square" rtlCol="0">
                <a:spAutoFit/>
              </a:bodyPr>
              <a:lstStyle/>
              <a:p>
                <a:pPr algn="ctr"/>
                <a:r>
                  <a:rPr lang="en-US" sz="2400" dirty="0"/>
                  <a:t>Sharda et al. (2021)</a:t>
                </a:r>
              </a:p>
            </p:txBody>
          </p:sp>
        </p:grpSp>
        <p:grpSp>
          <p:nvGrpSpPr>
            <p:cNvPr id="21" name="Group 20">
              <a:extLst>
                <a:ext uri="{FF2B5EF4-FFF2-40B4-BE49-F238E27FC236}">
                  <a16:creationId xmlns:a16="http://schemas.microsoft.com/office/drawing/2014/main" id="{DB8D3097-1F3C-3ECB-B391-D4820C0FCF5B}"/>
                </a:ext>
              </a:extLst>
            </p:cNvPr>
            <p:cNvGrpSpPr/>
            <p:nvPr/>
          </p:nvGrpSpPr>
          <p:grpSpPr>
            <a:xfrm>
              <a:off x="1444195" y="1087473"/>
              <a:ext cx="1021417" cy="3899030"/>
              <a:chOff x="141867" y="1652837"/>
              <a:chExt cx="1021417" cy="3899030"/>
            </a:xfrm>
          </p:grpSpPr>
          <p:cxnSp>
            <p:nvCxnSpPr>
              <p:cNvPr id="19" name="Straight Arrow Connector 18">
                <a:extLst>
                  <a:ext uri="{FF2B5EF4-FFF2-40B4-BE49-F238E27FC236}">
                    <a16:creationId xmlns:a16="http://schemas.microsoft.com/office/drawing/2014/main" id="{DF851CA8-5E08-0D1E-4C23-ECF78EC90A7A}"/>
                  </a:ext>
                </a:extLst>
              </p:cNvPr>
              <p:cNvCxnSpPr>
                <a:cxnSpLocks/>
              </p:cNvCxnSpPr>
              <p:nvPr/>
            </p:nvCxnSpPr>
            <p:spPr>
              <a:xfrm flipV="1">
                <a:off x="1163284" y="1652837"/>
                <a:ext cx="0" cy="38990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BB14021-94E7-CEC8-D7BF-AA50122346FD}"/>
                  </a:ext>
                </a:extLst>
              </p:cNvPr>
              <p:cNvSpPr txBox="1"/>
              <p:nvPr/>
            </p:nvSpPr>
            <p:spPr>
              <a:xfrm rot="16200000">
                <a:off x="-1330594" y="3125298"/>
                <a:ext cx="3899030" cy="954107"/>
              </a:xfrm>
              <a:prstGeom prst="rect">
                <a:avLst/>
              </a:prstGeom>
              <a:noFill/>
            </p:spPr>
            <p:txBody>
              <a:bodyPr wrap="square" rtlCol="0">
                <a:spAutoFit/>
              </a:bodyPr>
              <a:lstStyle/>
              <a:p>
                <a:pPr algn="ctr"/>
                <a:r>
                  <a:rPr lang="en-US" sz="2800" dirty="0"/>
                  <a:t>Fully Mixing between ISM &amp; SN Ejecta</a:t>
                </a:r>
              </a:p>
            </p:txBody>
          </p:sp>
        </p:grpSp>
      </p:grpSp>
    </p:spTree>
    <p:extLst>
      <p:ext uri="{BB962C8B-B14F-4D97-AF65-F5344CB8AC3E}">
        <p14:creationId xmlns:p14="http://schemas.microsoft.com/office/powerpoint/2010/main" val="21080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967C-B8A0-D28E-E835-2832350006A4}"/>
              </a:ext>
            </a:extLst>
          </p:cNvPr>
          <p:cNvSpPr>
            <a:spLocks noGrp="1"/>
          </p:cNvSpPr>
          <p:nvPr>
            <p:ph type="title"/>
          </p:nvPr>
        </p:nvSpPr>
        <p:spPr>
          <a:xfrm>
            <a:off x="526469" y="0"/>
            <a:ext cx="11139060" cy="594360"/>
          </a:xfrm>
        </p:spPr>
        <p:txBody>
          <a:bodyPr/>
          <a:lstStyle/>
          <a:p>
            <a:pPr algn="ctr"/>
            <a:r>
              <a:rPr lang="en-US" dirty="0"/>
              <a:t>Motivation: LyC Escape &amp; Physical Properties</a:t>
            </a:r>
          </a:p>
        </p:txBody>
      </p:sp>
      <p:sp>
        <p:nvSpPr>
          <p:cNvPr id="3" name="Content Placeholder 2">
            <a:extLst>
              <a:ext uri="{FF2B5EF4-FFF2-40B4-BE49-F238E27FC236}">
                <a16:creationId xmlns:a16="http://schemas.microsoft.com/office/drawing/2014/main" id="{1D2B20B5-7FE3-4B1B-F70A-36B5D328F2E8}"/>
              </a:ext>
            </a:extLst>
          </p:cNvPr>
          <p:cNvSpPr>
            <a:spLocks noGrp="1"/>
          </p:cNvSpPr>
          <p:nvPr>
            <p:ph idx="1"/>
          </p:nvPr>
        </p:nvSpPr>
        <p:spPr>
          <a:xfrm>
            <a:off x="263234" y="696727"/>
            <a:ext cx="11665531" cy="5662032"/>
          </a:xfrm>
        </p:spPr>
        <p:txBody>
          <a:bodyPr>
            <a:normAutofit/>
          </a:bodyPr>
          <a:lstStyle/>
          <a:p>
            <a:pPr marL="0" indent="0">
              <a:buNone/>
            </a:pPr>
            <a:endParaRPr lang="en-US" sz="2400" dirty="0"/>
          </a:p>
          <a:p>
            <a:endParaRPr lang="en-US" sz="2400" dirty="0"/>
          </a:p>
          <a:p>
            <a:pPr marL="0" indent="0">
              <a:buNone/>
            </a:pPr>
            <a:r>
              <a:rPr lang="en-US" dirty="0"/>
              <a:t> </a:t>
            </a:r>
          </a:p>
        </p:txBody>
      </p:sp>
      <p:grpSp>
        <p:nvGrpSpPr>
          <p:cNvPr id="28" name="Group 27">
            <a:extLst>
              <a:ext uri="{FF2B5EF4-FFF2-40B4-BE49-F238E27FC236}">
                <a16:creationId xmlns:a16="http://schemas.microsoft.com/office/drawing/2014/main" id="{1C33310A-64E8-E6BC-9467-5312012A226E}"/>
              </a:ext>
            </a:extLst>
          </p:cNvPr>
          <p:cNvGrpSpPr>
            <a:grpSpLocks noChangeAspect="1"/>
          </p:cNvGrpSpPr>
          <p:nvPr/>
        </p:nvGrpSpPr>
        <p:grpSpPr>
          <a:xfrm>
            <a:off x="1635875" y="965966"/>
            <a:ext cx="8337316" cy="6025896"/>
            <a:chOff x="1246519" y="594360"/>
            <a:chExt cx="8337316" cy="6550736"/>
          </a:xfrm>
        </p:grpSpPr>
        <p:pic>
          <p:nvPicPr>
            <p:cNvPr id="6" name="Picture 5" descr="A graph of a number of objects&#10;&#10;Description automatically generated with medium confidence">
              <a:extLst>
                <a:ext uri="{FF2B5EF4-FFF2-40B4-BE49-F238E27FC236}">
                  <a16:creationId xmlns:a16="http://schemas.microsoft.com/office/drawing/2014/main" id="{1D08FBE5-EECF-9F82-5E35-BAFFC085381C}"/>
                </a:ext>
              </a:extLst>
            </p:cNvPr>
            <p:cNvPicPr>
              <a:picLocks noChangeAspect="1"/>
            </p:cNvPicPr>
            <p:nvPr/>
          </p:nvPicPr>
          <p:blipFill>
            <a:blip r:embed="rId3"/>
            <a:stretch>
              <a:fillRect/>
            </a:stretch>
          </p:blipFill>
          <p:spPr>
            <a:xfrm>
              <a:off x="2167221" y="594360"/>
              <a:ext cx="7416614" cy="5367826"/>
            </a:xfrm>
            <a:prstGeom prst="rect">
              <a:avLst/>
            </a:prstGeom>
          </p:spPr>
        </p:pic>
        <p:cxnSp>
          <p:nvCxnSpPr>
            <p:cNvPr id="21" name="Straight Arrow Connector 20">
              <a:extLst>
                <a:ext uri="{FF2B5EF4-FFF2-40B4-BE49-F238E27FC236}">
                  <a16:creationId xmlns:a16="http://schemas.microsoft.com/office/drawing/2014/main" id="{C22CBD96-E12B-095D-875A-0E768AD4B18C}"/>
                </a:ext>
              </a:extLst>
            </p:cNvPr>
            <p:cNvCxnSpPr>
              <a:cxnSpLocks/>
            </p:cNvCxnSpPr>
            <p:nvPr/>
          </p:nvCxnSpPr>
          <p:spPr>
            <a:xfrm flipV="1">
              <a:off x="1895475" y="866775"/>
              <a:ext cx="0" cy="423862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2CC0A7-8F7E-2AF0-EBF3-07D422617FB6}"/>
                </a:ext>
              </a:extLst>
            </p:cNvPr>
            <p:cNvCxnSpPr>
              <a:cxnSpLocks/>
            </p:cNvCxnSpPr>
            <p:nvPr/>
          </p:nvCxnSpPr>
          <p:spPr>
            <a:xfrm>
              <a:off x="3400425" y="6048244"/>
              <a:ext cx="474345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F9BA3D1-CA6D-B9A4-2434-5389608EB28A}"/>
                </a:ext>
              </a:extLst>
            </p:cNvPr>
            <p:cNvSpPr txBox="1"/>
            <p:nvPr/>
          </p:nvSpPr>
          <p:spPr>
            <a:xfrm>
              <a:off x="3604990" y="6097149"/>
              <a:ext cx="4334320" cy="1047947"/>
            </a:xfrm>
            <a:prstGeom prst="rect">
              <a:avLst/>
            </a:prstGeom>
            <a:noFill/>
          </p:spPr>
          <p:txBody>
            <a:bodyPr wrap="square" rtlCol="0">
              <a:spAutoFit/>
            </a:bodyPr>
            <a:lstStyle/>
            <a:p>
              <a:pPr algn="ctr"/>
              <a:r>
                <a:rPr lang="en-US" sz="2800" dirty="0"/>
                <a:t>Younger Stellar Populations</a:t>
              </a:r>
            </a:p>
          </p:txBody>
        </p:sp>
        <p:sp>
          <p:nvSpPr>
            <p:cNvPr id="27" name="TextBox 26">
              <a:extLst>
                <a:ext uri="{FF2B5EF4-FFF2-40B4-BE49-F238E27FC236}">
                  <a16:creationId xmlns:a16="http://schemas.microsoft.com/office/drawing/2014/main" id="{8A7FF668-451D-1FD7-A88A-74ECEF0FCEDB}"/>
                </a:ext>
              </a:extLst>
            </p:cNvPr>
            <p:cNvSpPr txBox="1"/>
            <p:nvPr/>
          </p:nvSpPr>
          <p:spPr>
            <a:xfrm rot="16200000">
              <a:off x="-429507" y="2724477"/>
              <a:ext cx="3875272" cy="523220"/>
            </a:xfrm>
            <a:prstGeom prst="rect">
              <a:avLst/>
            </a:prstGeom>
            <a:noFill/>
          </p:spPr>
          <p:txBody>
            <a:bodyPr wrap="square" rtlCol="0">
              <a:spAutoFit/>
            </a:bodyPr>
            <a:lstStyle/>
            <a:p>
              <a:pPr algn="ctr"/>
              <a:r>
                <a:rPr lang="en-US" sz="2800" dirty="0"/>
                <a:t>More Ionized Nebulae</a:t>
              </a:r>
            </a:p>
          </p:txBody>
        </p:sp>
      </p:grpSp>
      <p:sp>
        <p:nvSpPr>
          <p:cNvPr id="29" name="TextBox 28">
            <a:extLst>
              <a:ext uri="{FF2B5EF4-FFF2-40B4-BE49-F238E27FC236}">
                <a16:creationId xmlns:a16="http://schemas.microsoft.com/office/drawing/2014/main" id="{259A56DE-F195-DFB5-D181-7BD1540668C3}"/>
              </a:ext>
            </a:extLst>
          </p:cNvPr>
          <p:cNvSpPr txBox="1"/>
          <p:nvPr/>
        </p:nvSpPr>
        <p:spPr>
          <a:xfrm>
            <a:off x="4047539" y="6355902"/>
            <a:ext cx="4096919" cy="461665"/>
          </a:xfrm>
          <a:prstGeom prst="rect">
            <a:avLst/>
          </a:prstGeom>
          <a:noFill/>
        </p:spPr>
        <p:txBody>
          <a:bodyPr wrap="square" rtlCol="0">
            <a:spAutoFit/>
          </a:bodyPr>
          <a:lstStyle/>
          <a:p>
            <a:pPr algn="ctr"/>
            <a:r>
              <a:rPr lang="en-US" sz="2400" dirty="0" err="1"/>
              <a:t>Flury</a:t>
            </a:r>
            <a:r>
              <a:rPr lang="en-US" sz="2400" dirty="0"/>
              <a:t> et al. (2022)</a:t>
            </a:r>
          </a:p>
        </p:txBody>
      </p:sp>
      <p:grpSp>
        <p:nvGrpSpPr>
          <p:cNvPr id="32" name="Group 31">
            <a:extLst>
              <a:ext uri="{FF2B5EF4-FFF2-40B4-BE49-F238E27FC236}">
                <a16:creationId xmlns:a16="http://schemas.microsoft.com/office/drawing/2014/main" id="{4E54A089-64A7-20E9-5C51-E025D8ED93EB}"/>
              </a:ext>
            </a:extLst>
          </p:cNvPr>
          <p:cNvGrpSpPr/>
          <p:nvPr/>
        </p:nvGrpSpPr>
        <p:grpSpPr>
          <a:xfrm>
            <a:off x="2071494" y="1065812"/>
            <a:ext cx="7471146" cy="5494918"/>
            <a:chOff x="2229622" y="607049"/>
            <a:chExt cx="7471146" cy="5494918"/>
          </a:xfrm>
        </p:grpSpPr>
        <p:pic>
          <p:nvPicPr>
            <p:cNvPr id="33" name="Picture 32" descr="A diagram of a number of dots&#10;&#10;Description automatically generated with medium confidence">
              <a:extLst>
                <a:ext uri="{FF2B5EF4-FFF2-40B4-BE49-F238E27FC236}">
                  <a16:creationId xmlns:a16="http://schemas.microsoft.com/office/drawing/2014/main" id="{54041E9B-76AE-052F-0D41-809E90D93EC7}"/>
                </a:ext>
              </a:extLst>
            </p:cNvPr>
            <p:cNvPicPr>
              <a:picLocks noChangeAspect="1"/>
            </p:cNvPicPr>
            <p:nvPr/>
          </p:nvPicPr>
          <p:blipFill>
            <a:blip r:embed="rId4"/>
            <a:stretch>
              <a:fillRect/>
            </a:stretch>
          </p:blipFill>
          <p:spPr>
            <a:xfrm>
              <a:off x="2995168" y="607049"/>
              <a:ext cx="6705600" cy="4965700"/>
            </a:xfrm>
            <a:prstGeom prst="rect">
              <a:avLst/>
            </a:prstGeom>
          </p:spPr>
        </p:pic>
        <p:cxnSp>
          <p:nvCxnSpPr>
            <p:cNvPr id="34" name="Straight Arrow Connector 33">
              <a:extLst>
                <a:ext uri="{FF2B5EF4-FFF2-40B4-BE49-F238E27FC236}">
                  <a16:creationId xmlns:a16="http://schemas.microsoft.com/office/drawing/2014/main" id="{DF3B8BF9-9A72-260C-C571-3E3AE20E1C1A}"/>
                </a:ext>
              </a:extLst>
            </p:cNvPr>
            <p:cNvCxnSpPr>
              <a:cxnSpLocks/>
            </p:cNvCxnSpPr>
            <p:nvPr/>
          </p:nvCxnSpPr>
          <p:spPr>
            <a:xfrm flipH="1">
              <a:off x="3999331" y="5504566"/>
              <a:ext cx="425884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A7EAEDE-B964-6666-4BEA-95857A196612}"/>
                </a:ext>
              </a:extLst>
            </p:cNvPr>
            <p:cNvSpPr txBox="1"/>
            <p:nvPr/>
          </p:nvSpPr>
          <p:spPr>
            <a:xfrm>
              <a:off x="3961593" y="5578747"/>
              <a:ext cx="4334320" cy="523220"/>
            </a:xfrm>
            <a:prstGeom prst="rect">
              <a:avLst/>
            </a:prstGeom>
            <a:noFill/>
          </p:spPr>
          <p:txBody>
            <a:bodyPr wrap="square" rtlCol="0">
              <a:spAutoFit/>
            </a:bodyPr>
            <a:lstStyle/>
            <a:p>
              <a:pPr algn="ctr"/>
              <a:r>
                <a:rPr lang="en-US" sz="2800" dirty="0"/>
                <a:t>More Metal Poor </a:t>
              </a:r>
            </a:p>
          </p:txBody>
        </p:sp>
        <p:cxnSp>
          <p:nvCxnSpPr>
            <p:cNvPr id="36" name="Straight Arrow Connector 35">
              <a:extLst>
                <a:ext uri="{FF2B5EF4-FFF2-40B4-BE49-F238E27FC236}">
                  <a16:creationId xmlns:a16="http://schemas.microsoft.com/office/drawing/2014/main" id="{1CD825D3-418A-E1AF-8EEA-D18DB1DA098D}"/>
                </a:ext>
              </a:extLst>
            </p:cNvPr>
            <p:cNvCxnSpPr>
              <a:cxnSpLocks/>
            </p:cNvCxnSpPr>
            <p:nvPr/>
          </p:nvCxnSpPr>
          <p:spPr>
            <a:xfrm flipV="1">
              <a:off x="2878578" y="864130"/>
              <a:ext cx="0" cy="38990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CFAD6DC-588C-C978-74C4-7B46A2DAE585}"/>
                </a:ext>
              </a:extLst>
            </p:cNvPr>
            <p:cNvSpPr txBox="1"/>
            <p:nvPr/>
          </p:nvSpPr>
          <p:spPr>
            <a:xfrm rot="16200000">
              <a:off x="708838" y="2552035"/>
              <a:ext cx="3564788" cy="523220"/>
            </a:xfrm>
            <a:prstGeom prst="rect">
              <a:avLst/>
            </a:prstGeom>
            <a:noFill/>
          </p:spPr>
          <p:txBody>
            <a:bodyPr wrap="square" rtlCol="0">
              <a:spAutoFit/>
            </a:bodyPr>
            <a:lstStyle/>
            <a:p>
              <a:pPr algn="ctr"/>
              <a:r>
                <a:rPr lang="en-US" sz="2800" dirty="0"/>
                <a:t>More Ionized Nebulae</a:t>
              </a:r>
            </a:p>
          </p:txBody>
        </p:sp>
      </p:grpSp>
      <p:grpSp>
        <p:nvGrpSpPr>
          <p:cNvPr id="38" name="Group 37">
            <a:extLst>
              <a:ext uri="{FF2B5EF4-FFF2-40B4-BE49-F238E27FC236}">
                <a16:creationId xmlns:a16="http://schemas.microsoft.com/office/drawing/2014/main" id="{F191CAAF-D1FC-BB8C-A398-8CD1EFCAB6F1}"/>
              </a:ext>
            </a:extLst>
          </p:cNvPr>
          <p:cNvGrpSpPr/>
          <p:nvPr/>
        </p:nvGrpSpPr>
        <p:grpSpPr>
          <a:xfrm>
            <a:off x="2008902" y="913763"/>
            <a:ext cx="7600178" cy="5580612"/>
            <a:chOff x="2229622" y="559455"/>
            <a:chExt cx="7600178" cy="5580612"/>
          </a:xfrm>
        </p:grpSpPr>
        <p:cxnSp>
          <p:nvCxnSpPr>
            <p:cNvPr id="39" name="Straight Arrow Connector 38">
              <a:extLst>
                <a:ext uri="{FF2B5EF4-FFF2-40B4-BE49-F238E27FC236}">
                  <a16:creationId xmlns:a16="http://schemas.microsoft.com/office/drawing/2014/main" id="{A88E1A60-0596-2287-515C-F7AB8EF95D6A}"/>
                </a:ext>
              </a:extLst>
            </p:cNvPr>
            <p:cNvCxnSpPr>
              <a:cxnSpLocks/>
            </p:cNvCxnSpPr>
            <p:nvPr/>
          </p:nvCxnSpPr>
          <p:spPr>
            <a:xfrm flipH="1">
              <a:off x="3966577" y="5616847"/>
              <a:ext cx="425884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2A89CF3-D6CE-FC89-9CB3-C03A544B5B03}"/>
                </a:ext>
              </a:extLst>
            </p:cNvPr>
            <p:cNvSpPr txBox="1"/>
            <p:nvPr/>
          </p:nvSpPr>
          <p:spPr>
            <a:xfrm>
              <a:off x="3961593" y="5616847"/>
              <a:ext cx="4334320" cy="523220"/>
            </a:xfrm>
            <a:prstGeom prst="rect">
              <a:avLst/>
            </a:prstGeom>
            <a:noFill/>
          </p:spPr>
          <p:txBody>
            <a:bodyPr wrap="square" rtlCol="0">
              <a:spAutoFit/>
            </a:bodyPr>
            <a:lstStyle/>
            <a:p>
              <a:pPr algn="ctr"/>
              <a:r>
                <a:rPr lang="en-US" sz="2800" dirty="0"/>
                <a:t>Less Massive</a:t>
              </a:r>
            </a:p>
          </p:txBody>
        </p:sp>
        <p:cxnSp>
          <p:nvCxnSpPr>
            <p:cNvPr id="41" name="Straight Arrow Connector 40">
              <a:extLst>
                <a:ext uri="{FF2B5EF4-FFF2-40B4-BE49-F238E27FC236}">
                  <a16:creationId xmlns:a16="http://schemas.microsoft.com/office/drawing/2014/main" id="{ADE5F89B-21B5-7772-F84B-114362BD7AD6}"/>
                </a:ext>
              </a:extLst>
            </p:cNvPr>
            <p:cNvCxnSpPr>
              <a:cxnSpLocks/>
            </p:cNvCxnSpPr>
            <p:nvPr/>
          </p:nvCxnSpPr>
          <p:spPr>
            <a:xfrm flipV="1">
              <a:off x="2878578" y="902230"/>
              <a:ext cx="0" cy="38990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14EEEE9-E3B5-9048-BA3A-1A41618D1CC1}"/>
                </a:ext>
              </a:extLst>
            </p:cNvPr>
            <p:cNvSpPr txBox="1"/>
            <p:nvPr/>
          </p:nvSpPr>
          <p:spPr>
            <a:xfrm rot="16200000">
              <a:off x="708838" y="2590135"/>
              <a:ext cx="3564788" cy="523220"/>
            </a:xfrm>
            <a:prstGeom prst="rect">
              <a:avLst/>
            </a:prstGeom>
            <a:noFill/>
          </p:spPr>
          <p:txBody>
            <a:bodyPr wrap="square" rtlCol="0">
              <a:spAutoFit/>
            </a:bodyPr>
            <a:lstStyle/>
            <a:p>
              <a:pPr algn="ctr"/>
              <a:r>
                <a:rPr lang="en-US" sz="2800" dirty="0"/>
                <a:t>More Ionized Nebulae</a:t>
              </a:r>
            </a:p>
          </p:txBody>
        </p:sp>
        <p:pic>
          <p:nvPicPr>
            <p:cNvPr id="43" name="Picture 42" descr="A diagram of a graph&#10;&#10;Description automatically generated with medium confidence">
              <a:extLst>
                <a:ext uri="{FF2B5EF4-FFF2-40B4-BE49-F238E27FC236}">
                  <a16:creationId xmlns:a16="http://schemas.microsoft.com/office/drawing/2014/main" id="{DA6EFE95-E551-0C28-B342-F1198D81B20E}"/>
                </a:ext>
              </a:extLst>
            </p:cNvPr>
            <p:cNvPicPr>
              <a:picLocks noChangeAspect="1"/>
            </p:cNvPicPr>
            <p:nvPr/>
          </p:nvPicPr>
          <p:blipFill>
            <a:blip r:embed="rId5"/>
            <a:stretch>
              <a:fillRect/>
            </a:stretch>
          </p:blipFill>
          <p:spPr>
            <a:xfrm>
              <a:off x="3086100" y="559455"/>
              <a:ext cx="6743700" cy="4838700"/>
            </a:xfrm>
            <a:prstGeom prst="rect">
              <a:avLst/>
            </a:prstGeom>
          </p:spPr>
        </p:pic>
      </p:grpSp>
      <p:sp>
        <p:nvSpPr>
          <p:cNvPr id="46" name="TextBox 45">
            <a:extLst>
              <a:ext uri="{FF2B5EF4-FFF2-40B4-BE49-F238E27FC236}">
                <a16:creationId xmlns:a16="http://schemas.microsoft.com/office/drawing/2014/main" id="{DB44C14A-1B45-9F5D-7BAF-136C219D486E}"/>
              </a:ext>
            </a:extLst>
          </p:cNvPr>
          <p:cNvSpPr txBox="1"/>
          <p:nvPr/>
        </p:nvSpPr>
        <p:spPr>
          <a:xfrm>
            <a:off x="0" y="561111"/>
            <a:ext cx="2791099" cy="461665"/>
          </a:xfrm>
          <a:prstGeom prst="rect">
            <a:avLst/>
          </a:prstGeom>
          <a:noFill/>
        </p:spPr>
        <p:txBody>
          <a:bodyPr wrap="square">
            <a:spAutoFit/>
          </a:bodyPr>
          <a:lstStyle/>
          <a:p>
            <a:r>
              <a:rPr lang="en-US" sz="2400" b="1" dirty="0">
                <a:sym typeface="Wingdings" pitchFamily="2" charset="2"/>
              </a:rPr>
              <a:t>(1) H</a:t>
            </a:r>
            <a:r>
              <a:rPr lang="en-US" sz="2400" b="1" dirty="0"/>
              <a:t>ighly ionized</a:t>
            </a:r>
          </a:p>
        </p:txBody>
      </p:sp>
      <p:sp>
        <p:nvSpPr>
          <p:cNvPr id="47" name="TextBox 46">
            <a:extLst>
              <a:ext uri="{FF2B5EF4-FFF2-40B4-BE49-F238E27FC236}">
                <a16:creationId xmlns:a16="http://schemas.microsoft.com/office/drawing/2014/main" id="{BF216219-A3B4-9177-7A1B-AA11AE0A6D35}"/>
              </a:ext>
            </a:extLst>
          </p:cNvPr>
          <p:cNvSpPr txBox="1"/>
          <p:nvPr/>
        </p:nvSpPr>
        <p:spPr>
          <a:xfrm>
            <a:off x="2355230" y="562963"/>
            <a:ext cx="1680652" cy="461665"/>
          </a:xfrm>
          <a:prstGeom prst="rect">
            <a:avLst/>
          </a:prstGeom>
          <a:noFill/>
        </p:spPr>
        <p:txBody>
          <a:bodyPr wrap="square" rtlCol="0">
            <a:spAutoFit/>
          </a:bodyPr>
          <a:lstStyle/>
          <a:p>
            <a:r>
              <a:rPr lang="en-US" sz="2400" b="1" dirty="0"/>
              <a:t>(2) Young</a:t>
            </a:r>
          </a:p>
        </p:txBody>
      </p:sp>
      <p:sp>
        <p:nvSpPr>
          <p:cNvPr id="49" name="TextBox 48">
            <a:extLst>
              <a:ext uri="{FF2B5EF4-FFF2-40B4-BE49-F238E27FC236}">
                <a16:creationId xmlns:a16="http://schemas.microsoft.com/office/drawing/2014/main" id="{20B2ED7C-8FDE-E009-F638-F175A35109F0}"/>
              </a:ext>
            </a:extLst>
          </p:cNvPr>
          <p:cNvSpPr txBox="1"/>
          <p:nvPr/>
        </p:nvSpPr>
        <p:spPr>
          <a:xfrm>
            <a:off x="3724436" y="559161"/>
            <a:ext cx="2084555" cy="461665"/>
          </a:xfrm>
          <a:prstGeom prst="rect">
            <a:avLst/>
          </a:prstGeom>
          <a:noFill/>
        </p:spPr>
        <p:txBody>
          <a:bodyPr wrap="square">
            <a:spAutoFit/>
          </a:bodyPr>
          <a:lstStyle/>
          <a:p>
            <a:r>
              <a:rPr lang="en-US" sz="2400" b="1" dirty="0"/>
              <a:t>(3) Metal-poor</a:t>
            </a:r>
          </a:p>
        </p:txBody>
      </p:sp>
      <p:sp>
        <p:nvSpPr>
          <p:cNvPr id="51" name="TextBox 50">
            <a:extLst>
              <a:ext uri="{FF2B5EF4-FFF2-40B4-BE49-F238E27FC236}">
                <a16:creationId xmlns:a16="http://schemas.microsoft.com/office/drawing/2014/main" id="{33409254-5CD3-DE22-74A5-E7137F472E69}"/>
              </a:ext>
            </a:extLst>
          </p:cNvPr>
          <p:cNvSpPr txBox="1"/>
          <p:nvPr/>
        </p:nvSpPr>
        <p:spPr>
          <a:xfrm>
            <a:off x="5675625" y="568646"/>
            <a:ext cx="6469576" cy="461665"/>
          </a:xfrm>
          <a:prstGeom prst="rect">
            <a:avLst/>
          </a:prstGeom>
          <a:noFill/>
        </p:spPr>
        <p:txBody>
          <a:bodyPr wrap="square">
            <a:spAutoFit/>
          </a:bodyPr>
          <a:lstStyle/>
          <a:p>
            <a:r>
              <a:rPr lang="en-US" sz="2400" b="1" dirty="0"/>
              <a:t>(4) Dwarf Galaxies </a:t>
            </a:r>
            <a:r>
              <a:rPr lang="en-US" sz="2400" b="1" dirty="0">
                <a:sym typeface="Wingdings" pitchFamily="2" charset="2"/>
              </a:rPr>
              <a:t></a:t>
            </a:r>
            <a:r>
              <a:rPr lang="en-US" sz="2400" b="1" dirty="0"/>
              <a:t> High LyC Escape Fraction!!!</a:t>
            </a:r>
          </a:p>
        </p:txBody>
      </p:sp>
    </p:spTree>
    <p:extLst>
      <p:ext uri="{BB962C8B-B14F-4D97-AF65-F5344CB8AC3E}">
        <p14:creationId xmlns:p14="http://schemas.microsoft.com/office/powerpoint/2010/main" val="95298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526470" y="142553"/>
            <a:ext cx="11139060" cy="594360"/>
          </a:xfrm>
        </p:spPr>
        <p:txBody>
          <a:bodyPr/>
          <a:lstStyle/>
          <a:p>
            <a:pPr algn="ctr"/>
            <a:r>
              <a:rPr lang="en-US" dirty="0"/>
              <a:t>SED Modeling (BEAGLE): Stellar Population Age</a:t>
            </a:r>
          </a:p>
        </p:txBody>
      </p:sp>
      <p:pic>
        <p:nvPicPr>
          <p:cNvPr id="4" name="Picture 3" descr="Chart, histogram&#10;&#10;Description automatically generated">
            <a:extLst>
              <a:ext uri="{FF2B5EF4-FFF2-40B4-BE49-F238E27FC236}">
                <a16:creationId xmlns:a16="http://schemas.microsoft.com/office/drawing/2014/main" id="{8856B6AF-2EC9-92C7-8CF9-9DC989EA09E3}"/>
              </a:ext>
            </a:extLst>
          </p:cNvPr>
          <p:cNvPicPr>
            <a:picLocks noChangeAspect="1"/>
          </p:cNvPicPr>
          <p:nvPr/>
        </p:nvPicPr>
        <p:blipFill>
          <a:blip r:embed="rId2"/>
          <a:stretch>
            <a:fillRect/>
          </a:stretch>
        </p:blipFill>
        <p:spPr>
          <a:xfrm>
            <a:off x="1342697" y="1851234"/>
            <a:ext cx="9506606" cy="4534760"/>
          </a:xfrm>
          <a:prstGeom prst="rect">
            <a:avLst/>
          </a:prstGeom>
        </p:spPr>
      </p:pic>
      <p:sp>
        <p:nvSpPr>
          <p:cNvPr id="7" name="TextBox 6">
            <a:extLst>
              <a:ext uri="{FF2B5EF4-FFF2-40B4-BE49-F238E27FC236}">
                <a16:creationId xmlns:a16="http://schemas.microsoft.com/office/drawing/2014/main" id="{C9D80D85-C444-D661-2CB5-EBA89ED2B16A}"/>
              </a:ext>
            </a:extLst>
          </p:cNvPr>
          <p:cNvSpPr txBox="1"/>
          <p:nvPr/>
        </p:nvSpPr>
        <p:spPr>
          <a:xfrm>
            <a:off x="462932" y="894711"/>
            <a:ext cx="11266136" cy="830997"/>
          </a:xfrm>
          <a:prstGeom prst="rect">
            <a:avLst/>
          </a:prstGeom>
          <a:noFill/>
        </p:spPr>
        <p:txBody>
          <a:bodyPr wrap="square" rtlCol="0">
            <a:spAutoFit/>
          </a:bodyPr>
          <a:lstStyle/>
          <a:p>
            <a:r>
              <a:rPr lang="en-US" sz="2400" dirty="0">
                <a:latin typeface="Century Gothic" panose="020B0502020202020204" pitchFamily="34" charset="0"/>
              </a:rPr>
              <a:t>We proposed a composite SFH model, including a recent burst </a:t>
            </a:r>
            <a:r>
              <a:rPr lang="en-US" sz="2400" dirty="0">
                <a:effectLst/>
                <a:latin typeface="Century Gothic" panose="020B0502020202020204" pitchFamily="34" charset="0"/>
              </a:rPr>
              <a:t>in addition</a:t>
            </a:r>
          </a:p>
          <a:p>
            <a:r>
              <a:rPr lang="en-US" sz="2400" dirty="0">
                <a:effectLst/>
                <a:latin typeface="Century Gothic" panose="020B0502020202020204" pitchFamily="34" charset="0"/>
              </a:rPr>
              <a:t>to the first burst occurring at the ignition of the star formation.</a:t>
            </a:r>
            <a:endParaRPr lang="en-US" sz="2400" dirty="0">
              <a:latin typeface="Century Gothic" panose="020B0502020202020204" pitchFamily="34" charset="0"/>
            </a:endParaRPr>
          </a:p>
        </p:txBody>
      </p:sp>
    </p:spTree>
    <p:extLst>
      <p:ext uri="{BB962C8B-B14F-4D97-AF65-F5344CB8AC3E}">
        <p14:creationId xmlns:p14="http://schemas.microsoft.com/office/powerpoint/2010/main" val="3595954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C6B8-9DBB-1146-EB7C-EFFCDB2D284E}"/>
              </a:ext>
            </a:extLst>
          </p:cNvPr>
          <p:cNvSpPr>
            <a:spLocks noGrp="1"/>
          </p:cNvSpPr>
          <p:nvPr>
            <p:ph type="title"/>
          </p:nvPr>
        </p:nvSpPr>
        <p:spPr>
          <a:xfrm>
            <a:off x="526470" y="29205"/>
            <a:ext cx="11139060" cy="592306"/>
          </a:xfrm>
        </p:spPr>
        <p:txBody>
          <a:bodyPr anchor="ctr">
            <a:normAutofit/>
          </a:bodyPr>
          <a:lstStyle/>
          <a:p>
            <a:r>
              <a:rPr lang="en-US" dirty="0"/>
              <a:t>High-Ionization Regions &amp; Optically Thin Regions</a:t>
            </a:r>
          </a:p>
        </p:txBody>
      </p:sp>
      <p:sp>
        <p:nvSpPr>
          <p:cNvPr id="9" name="TextBox 8">
            <a:extLst>
              <a:ext uri="{FF2B5EF4-FFF2-40B4-BE49-F238E27FC236}">
                <a16:creationId xmlns:a16="http://schemas.microsoft.com/office/drawing/2014/main" id="{33814E18-53DA-C4AB-7CA0-DC96758015E4}"/>
              </a:ext>
            </a:extLst>
          </p:cNvPr>
          <p:cNvSpPr txBox="1"/>
          <p:nvPr/>
        </p:nvSpPr>
        <p:spPr>
          <a:xfrm>
            <a:off x="526470" y="5423852"/>
            <a:ext cx="11274669" cy="830997"/>
          </a:xfrm>
          <a:prstGeom prst="rect">
            <a:avLst/>
          </a:prstGeom>
          <a:noFill/>
        </p:spPr>
        <p:txBody>
          <a:bodyPr wrap="square" rtlCol="0">
            <a:spAutoFit/>
          </a:bodyPr>
          <a:lstStyle/>
          <a:p>
            <a:r>
              <a:rPr lang="en-US" sz="2400" dirty="0"/>
              <a:t>These Optically thin regions (or the high-ionization regions), corresponding to the holes in the HI distribution, might shed light on the escape direction of ionizing photons. </a:t>
            </a:r>
          </a:p>
        </p:txBody>
      </p:sp>
      <p:grpSp>
        <p:nvGrpSpPr>
          <p:cNvPr id="11" name="Group 10">
            <a:extLst>
              <a:ext uri="{FF2B5EF4-FFF2-40B4-BE49-F238E27FC236}">
                <a16:creationId xmlns:a16="http://schemas.microsoft.com/office/drawing/2014/main" id="{ADA81878-0F6E-D989-AA33-2073B2391E9A}"/>
              </a:ext>
            </a:extLst>
          </p:cNvPr>
          <p:cNvGrpSpPr/>
          <p:nvPr/>
        </p:nvGrpSpPr>
        <p:grpSpPr>
          <a:xfrm>
            <a:off x="152400" y="883818"/>
            <a:ext cx="11887200" cy="4455690"/>
            <a:chOff x="152400" y="883818"/>
            <a:chExt cx="11887200" cy="4455690"/>
          </a:xfrm>
        </p:grpSpPr>
        <p:grpSp>
          <p:nvGrpSpPr>
            <p:cNvPr id="8" name="Group 7">
              <a:extLst>
                <a:ext uri="{FF2B5EF4-FFF2-40B4-BE49-F238E27FC236}">
                  <a16:creationId xmlns:a16="http://schemas.microsoft.com/office/drawing/2014/main" id="{42ED2C9C-215D-7E76-CB90-C0F7D1CA3D92}"/>
                </a:ext>
              </a:extLst>
            </p:cNvPr>
            <p:cNvGrpSpPr>
              <a:grpSpLocks noChangeAspect="1"/>
            </p:cNvGrpSpPr>
            <p:nvPr/>
          </p:nvGrpSpPr>
          <p:grpSpPr>
            <a:xfrm>
              <a:off x="152400" y="883818"/>
              <a:ext cx="11887200" cy="4049382"/>
              <a:chOff x="762000" y="2185444"/>
              <a:chExt cx="10661069" cy="3631700"/>
            </a:xfrm>
          </p:grpSpPr>
          <p:pic>
            <p:nvPicPr>
              <p:cNvPr id="7" name="Picture 6">
                <a:extLst>
                  <a:ext uri="{FF2B5EF4-FFF2-40B4-BE49-F238E27FC236}">
                    <a16:creationId xmlns:a16="http://schemas.microsoft.com/office/drawing/2014/main" id="{CAFF2840-D206-4A8A-4F7B-3CBA3CBC9A02}"/>
                  </a:ext>
                </a:extLst>
              </p:cNvPr>
              <p:cNvPicPr>
                <a:picLocks noChangeAspect="1"/>
              </p:cNvPicPr>
              <p:nvPr/>
            </p:nvPicPr>
            <p:blipFill>
              <a:blip r:embed="rId2"/>
              <a:stretch>
                <a:fillRect/>
              </a:stretch>
            </p:blipFill>
            <p:spPr>
              <a:xfrm>
                <a:off x="762000" y="2390236"/>
                <a:ext cx="5232400" cy="3222116"/>
              </a:xfrm>
              <a:prstGeom prst="rect">
                <a:avLst/>
              </a:prstGeom>
              <a:noFill/>
            </p:spPr>
          </p:pic>
          <p:pic>
            <p:nvPicPr>
              <p:cNvPr id="5" name="Picture 4" descr="A map of a galaxy&#10;&#10;Description automatically generated with medium confidence">
                <a:extLst>
                  <a:ext uri="{FF2B5EF4-FFF2-40B4-BE49-F238E27FC236}">
                    <a16:creationId xmlns:a16="http://schemas.microsoft.com/office/drawing/2014/main" id="{0CD11160-A4D8-8A2B-DBB5-186AD55ABC6A}"/>
                  </a:ext>
                </a:extLst>
              </p:cNvPr>
              <p:cNvPicPr>
                <a:picLocks noChangeAspect="1"/>
              </p:cNvPicPr>
              <p:nvPr/>
            </p:nvPicPr>
            <p:blipFill>
              <a:blip r:embed="rId3"/>
              <a:stretch>
                <a:fillRect/>
              </a:stretch>
            </p:blipFill>
            <p:spPr>
              <a:xfrm>
                <a:off x="6197600" y="2185444"/>
                <a:ext cx="5225469" cy="3631700"/>
              </a:xfrm>
              <a:prstGeom prst="rect">
                <a:avLst/>
              </a:prstGeom>
              <a:noFill/>
            </p:spPr>
          </p:pic>
        </p:grpSp>
        <p:sp>
          <p:nvSpPr>
            <p:cNvPr id="10" name="TextBox 9">
              <a:extLst>
                <a:ext uri="{FF2B5EF4-FFF2-40B4-BE49-F238E27FC236}">
                  <a16:creationId xmlns:a16="http://schemas.microsoft.com/office/drawing/2014/main" id="{16845EB2-9815-C9F9-8A72-1E8CA4852BAF}"/>
                </a:ext>
              </a:extLst>
            </p:cNvPr>
            <p:cNvSpPr txBox="1"/>
            <p:nvPr/>
          </p:nvSpPr>
          <p:spPr>
            <a:xfrm>
              <a:off x="7251109" y="4939398"/>
              <a:ext cx="3750530" cy="400110"/>
            </a:xfrm>
            <a:prstGeom prst="rect">
              <a:avLst/>
            </a:prstGeom>
            <a:noFill/>
          </p:spPr>
          <p:txBody>
            <a:bodyPr wrap="square" rtlCol="0">
              <a:spAutoFit/>
            </a:bodyPr>
            <a:lstStyle/>
            <a:p>
              <a:r>
                <a:rPr lang="en-US" sz="2000" dirty="0"/>
                <a:t>Martin, Peng, Li, (in preparation)</a:t>
              </a:r>
            </a:p>
          </p:txBody>
        </p:sp>
      </p:grpSp>
    </p:spTree>
    <p:extLst>
      <p:ext uri="{BB962C8B-B14F-4D97-AF65-F5344CB8AC3E}">
        <p14:creationId xmlns:p14="http://schemas.microsoft.com/office/powerpoint/2010/main" val="13954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7DDE-9B60-B98A-0201-A5ECCF2BCF22}"/>
              </a:ext>
            </a:extLst>
          </p:cNvPr>
          <p:cNvSpPr>
            <a:spLocks noGrp="1"/>
          </p:cNvSpPr>
          <p:nvPr>
            <p:ph type="title"/>
          </p:nvPr>
        </p:nvSpPr>
        <p:spPr/>
        <p:txBody>
          <a:bodyPr/>
          <a:lstStyle/>
          <a:p>
            <a:r>
              <a:rPr lang="en-US" dirty="0"/>
              <a:t>Escape Velocity Validation</a:t>
            </a:r>
          </a:p>
        </p:txBody>
      </p:sp>
      <p:grpSp>
        <p:nvGrpSpPr>
          <p:cNvPr id="7" name="Group 6">
            <a:extLst>
              <a:ext uri="{FF2B5EF4-FFF2-40B4-BE49-F238E27FC236}">
                <a16:creationId xmlns:a16="http://schemas.microsoft.com/office/drawing/2014/main" id="{995BFC9D-1544-37B8-65B1-A88B8FCD2DDB}"/>
              </a:ext>
            </a:extLst>
          </p:cNvPr>
          <p:cNvGrpSpPr/>
          <p:nvPr/>
        </p:nvGrpSpPr>
        <p:grpSpPr>
          <a:xfrm>
            <a:off x="368880" y="4378641"/>
            <a:ext cx="11296650" cy="1485900"/>
            <a:chOff x="390525" y="959486"/>
            <a:chExt cx="11296650" cy="1485900"/>
          </a:xfrm>
        </p:grpSpPr>
        <p:pic>
          <p:nvPicPr>
            <p:cNvPr id="5" name="Picture 4" descr="A math equation with black text&#10;&#10;Description automatically generated">
              <a:extLst>
                <a:ext uri="{FF2B5EF4-FFF2-40B4-BE49-F238E27FC236}">
                  <a16:creationId xmlns:a16="http://schemas.microsoft.com/office/drawing/2014/main" id="{A7E9FFB0-6E57-1D6B-79A7-2E0865F25DF9}"/>
                </a:ext>
              </a:extLst>
            </p:cNvPr>
            <p:cNvPicPr>
              <a:picLocks noChangeAspect="1"/>
            </p:cNvPicPr>
            <p:nvPr/>
          </p:nvPicPr>
          <p:blipFill>
            <a:blip r:embed="rId2"/>
            <a:stretch>
              <a:fillRect/>
            </a:stretch>
          </p:blipFill>
          <p:spPr>
            <a:xfrm>
              <a:off x="390525" y="959486"/>
              <a:ext cx="5410200" cy="14859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17963D-80A2-535E-993F-66EC0A9AE560}"/>
                    </a:ext>
                  </a:extLst>
                </p:cNvPr>
                <p:cNvSpPr txBox="1"/>
                <p:nvPr/>
              </p:nvSpPr>
              <p:spPr>
                <a:xfrm>
                  <a:off x="5800725" y="1425406"/>
                  <a:ext cx="5886450" cy="634661"/>
                </a:xfrm>
                <a:prstGeom prst="rect">
                  <a:avLst/>
                </a:prstGeom>
                <a:noFill/>
              </p:spPr>
              <p:txBody>
                <a:bodyPr wrap="square" rtlCol="0">
                  <a:spAutoFit/>
                </a:bodyPr>
                <a:lstStyle/>
                <a:p>
                  <a:r>
                    <a:rPr lang="en-US" sz="2400" dirty="0"/>
                    <a:t>For </a:t>
                  </a:r>
                  <a14:m>
                    <m:oMath xmlns:m="http://schemas.openxmlformats.org/officeDocument/2006/math">
                      <m:f>
                        <m:fPr>
                          <m:ctrlPr>
                            <a:rPr lang="en-US" sz="2400" b="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𝑚𝑎𝑥</m:t>
                              </m:r>
                            </m:sub>
                          </m:sSub>
                        </m:num>
                        <m:den>
                          <m:r>
                            <a:rPr lang="en-US" sz="2400" b="0" i="1" smtClean="0">
                              <a:latin typeface="Cambria Math" panose="02040503050406030204" pitchFamily="18" charset="0"/>
                            </a:rPr>
                            <m:t>𝑟</m:t>
                          </m:r>
                        </m:den>
                      </m:f>
                      <m:r>
                        <a:rPr lang="en-US" sz="2400" b="0" i="1" smtClean="0">
                          <a:latin typeface="Cambria Math" panose="02040503050406030204" pitchFamily="18" charset="0"/>
                        </a:rPr>
                        <m:t>=10−100</m:t>
                      </m:r>
                    </m:oMath>
                  </a14:m>
                  <a:r>
                    <a:rPr lang="en-US" sz="2400" dirty="0"/>
                    <a:t>,  </a:t>
                  </a:r>
                  <a14:m>
                    <m:oMath xmlns:m="http://schemas.openxmlformats.org/officeDocument/2006/math">
                      <m:f>
                        <m:fPr>
                          <m:ctrlPr>
                            <a:rPr lang="en-US" sz="2400" b="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𝑒𝑠𝑐</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𝑐𝑖𝑟𝑐</m:t>
                              </m:r>
                            </m:sub>
                          </m:sSub>
                        </m:den>
                      </m:f>
                      <m:r>
                        <a:rPr lang="en-US" sz="2400" b="0" i="1" smtClean="0">
                          <a:latin typeface="Cambria Math" panose="02040503050406030204" pitchFamily="18" charset="0"/>
                        </a:rPr>
                        <m:t>=2.6−3.3.</m:t>
                      </m:r>
                    </m:oMath>
                  </a14:m>
                  <a:endParaRPr lang="en-US" sz="2400" dirty="0"/>
                </a:p>
              </p:txBody>
            </p:sp>
          </mc:Choice>
          <mc:Fallback xmlns="">
            <p:sp>
              <p:nvSpPr>
                <p:cNvPr id="6" name="TextBox 5">
                  <a:extLst>
                    <a:ext uri="{FF2B5EF4-FFF2-40B4-BE49-F238E27FC236}">
                      <a16:creationId xmlns:a16="http://schemas.microsoft.com/office/drawing/2014/main" id="{6517963D-80A2-535E-993F-66EC0A9AE560}"/>
                    </a:ext>
                  </a:extLst>
                </p:cNvPr>
                <p:cNvSpPr txBox="1">
                  <a:spLocks noRot="1" noChangeAspect="1" noMove="1" noResize="1" noEditPoints="1" noAdjustHandles="1" noChangeArrowheads="1" noChangeShapeType="1" noTextEdit="1"/>
                </p:cNvSpPr>
                <p:nvPr/>
              </p:nvSpPr>
              <p:spPr>
                <a:xfrm>
                  <a:off x="5800725" y="1425406"/>
                  <a:ext cx="5886450" cy="634661"/>
                </a:xfrm>
                <a:prstGeom prst="rect">
                  <a:avLst/>
                </a:prstGeom>
                <a:blipFill>
                  <a:blip r:embed="rId3"/>
                  <a:stretch>
                    <a:fillRect l="-1724" b="-1961"/>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8D26C16-9140-9534-49C4-00913559D8FA}"/>
                  </a:ext>
                </a:extLst>
              </p:cNvPr>
              <p:cNvSpPr txBox="1"/>
              <p:nvPr/>
            </p:nvSpPr>
            <p:spPr>
              <a:xfrm>
                <a:off x="526469" y="3855421"/>
                <a:ext cx="9972676" cy="523220"/>
              </a:xfrm>
              <a:prstGeom prst="rect">
                <a:avLst/>
              </a:prstGeom>
              <a:noFill/>
            </p:spPr>
            <p:txBody>
              <a:bodyPr wrap="square" rtlCol="0">
                <a:spAutoFit/>
              </a:bodyPr>
              <a:lstStyle/>
              <a:p>
                <a:r>
                  <a:rPr lang="en-US" sz="2800" dirty="0"/>
                  <a:t>Assume singular isothermal sphere that truncates at a radius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𝑚𝑎𝑥</m:t>
                        </m:r>
                      </m:sub>
                    </m:sSub>
                  </m:oMath>
                </a14:m>
                <a:r>
                  <a:rPr lang="en-US" sz="2800" dirty="0"/>
                  <a:t>, </a:t>
                </a:r>
              </a:p>
            </p:txBody>
          </p:sp>
        </mc:Choice>
        <mc:Fallback>
          <p:sp>
            <p:nvSpPr>
              <p:cNvPr id="8" name="TextBox 7">
                <a:extLst>
                  <a:ext uri="{FF2B5EF4-FFF2-40B4-BE49-F238E27FC236}">
                    <a16:creationId xmlns:a16="http://schemas.microsoft.com/office/drawing/2014/main" id="{F8D26C16-9140-9534-49C4-00913559D8FA}"/>
                  </a:ext>
                </a:extLst>
              </p:cNvPr>
              <p:cNvSpPr txBox="1">
                <a:spLocks noRot="1" noChangeAspect="1" noMove="1" noResize="1" noEditPoints="1" noAdjustHandles="1" noChangeArrowheads="1" noChangeShapeType="1" noTextEdit="1"/>
              </p:cNvSpPr>
              <p:nvPr/>
            </p:nvSpPr>
            <p:spPr>
              <a:xfrm>
                <a:off x="526469" y="3855421"/>
                <a:ext cx="9972676" cy="523220"/>
              </a:xfrm>
              <a:prstGeom prst="rect">
                <a:avLst/>
              </a:prstGeom>
              <a:blipFill>
                <a:blip r:embed="rId4"/>
                <a:stretch>
                  <a:fillRect l="-1272" t="-11905" r="-254" b="-309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AE5CEA7-A9D2-E789-04BE-777555462CE7}"/>
                  </a:ext>
                </a:extLst>
              </p:cNvPr>
              <p:cNvSpPr txBox="1">
                <a:spLocks noChangeAspect="1"/>
              </p:cNvSpPr>
              <p:nvPr/>
            </p:nvSpPr>
            <p:spPr>
              <a:xfrm>
                <a:off x="526470" y="984603"/>
                <a:ext cx="9520780" cy="2676630"/>
              </a:xfrm>
              <a:prstGeom prst="rect">
                <a:avLst/>
              </a:prstGeom>
              <a:noFill/>
            </p:spPr>
            <p:txBody>
              <a:bodyPr wrap="square" rtlCol="0">
                <a:spAutoFit/>
              </a:bodyPr>
              <a:lstStyle/>
              <a:p>
                <a:pPr>
                  <a:lnSpc>
                    <a:spcPct val="150000"/>
                  </a:lnSpc>
                </a:pPr>
                <a14:m>
                  <m:oMath xmlns:m="http://schemas.openxmlformats.org/officeDocument/2006/math">
                    <m:r>
                      <a:rPr lang="en-US" sz="2800" b="0" i="1" smtClean="0">
                        <a:latin typeface="Cambria Math" panose="02040503050406030204" pitchFamily="18" charset="0"/>
                      </a:rPr>
                      <m:t>𝑖</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cos</m:t>
                            </m:r>
                          </m:e>
                          <m:sup>
                            <m:r>
                              <a:rPr lang="en-US" sz="2800" b="0" i="1" smtClean="0">
                                <a:latin typeface="Cambria Math" panose="02040503050406030204" pitchFamily="18" charset="0"/>
                              </a:rPr>
                              <m:t>−1</m:t>
                            </m:r>
                          </m:sup>
                        </m:sSup>
                      </m:fName>
                      <m:e>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)≈60°</m:t>
                        </m:r>
                      </m:e>
                    </m:func>
                  </m:oMath>
                </a14:m>
                <a:r>
                  <a:rPr lang="en-US" sz="2800" dirty="0"/>
                  <a:t> (</a:t>
                </a:r>
                <a:r>
                  <a:rPr lang="en-US" sz="2800" dirty="0" err="1"/>
                  <a:t>Photutils</a:t>
                </a:r>
                <a:r>
                  <a:rPr lang="en-US" sz="2800" dirty="0"/>
                  <a:t>)</a:t>
                </a:r>
              </a:p>
              <a:p>
                <a:pPr>
                  <a:lnSpc>
                    <a:spcPct val="150000"/>
                  </a:lnSpc>
                </a:pPr>
                <a:r>
                  <a:rPr lang="en-US" sz="2800" dirty="0" err="1"/>
                  <a:t>Deprojected</a:t>
                </a:r>
                <a:r>
                  <a:rPr lang="en-US" sz="2800" dirty="0"/>
                  <a:t> velocity </a:t>
                </a:r>
                <a14:m>
                  <m:oMath xmlns:m="http://schemas.openxmlformats.org/officeDocument/2006/math">
                    <m:r>
                      <a:rPr lang="en-US" sz="2800" b="0" i="1" smtClean="0">
                        <a:latin typeface="Cambria Math" panose="02040503050406030204" pitchFamily="18" charset="0"/>
                      </a:rPr>
                      <m:t>𝑣</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𝑣</m:t>
                        </m:r>
                      </m:e>
                      <m:sub>
                        <m:r>
                          <a:rPr lang="en-US" sz="2800" b="0" i="1" smtClean="0">
                            <a:latin typeface="Cambria Math" panose="02040503050406030204" pitchFamily="18" charset="0"/>
                            <a:ea typeface="Cambria Math" panose="02040503050406030204" pitchFamily="18" charset="0"/>
                          </a:rPr>
                          <m:t>𝑝</m:t>
                        </m:r>
                      </m:sub>
                    </m:sSub>
                    <m:r>
                      <a:rPr lang="en-US" sz="2800" b="0" i="1" smtClean="0">
                        <a:latin typeface="Cambria Math" panose="02040503050406030204" pitchFamily="18" charset="0"/>
                        <a:ea typeface="Cambria Math" panose="02040503050406030204" pitchFamily="18" charset="0"/>
                      </a:rPr>
                      <m:t>/</m:t>
                    </m:r>
                    <m:func>
                      <m:funcPr>
                        <m:ctrlPr>
                          <a:rPr lang="en-US" sz="2800" b="0" i="1" smtClean="0">
                            <a:latin typeface="Cambria Math" panose="02040503050406030204" pitchFamily="18"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cos</m:t>
                        </m:r>
                      </m:fName>
                      <m:e>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m:t>
                        </m:r>
                      </m:e>
                    </m:func>
                    <m:r>
                      <a:rPr lang="en-US" sz="2800" b="0" i="1" smtClean="0">
                        <a:latin typeface="Cambria Math" panose="02040503050406030204" pitchFamily="18" charset="0"/>
                        <a:ea typeface="Cambria Math" panose="02040503050406030204" pitchFamily="18" charset="0"/>
                      </a:rPr>
                      <m:t>≳80</m:t>
                    </m:r>
                  </m:oMath>
                </a14:m>
                <a:r>
                  <a:rPr lang="en-US" sz="2800" dirty="0"/>
                  <a:t> km s</a:t>
                </a:r>
                <a:r>
                  <a:rPr lang="en-US" sz="2800" baseline="30000" dirty="0"/>
                  <a:t>-1</a:t>
                </a:r>
                <a:endParaRPr lang="en-US" sz="2800" dirty="0"/>
              </a:p>
              <a:p>
                <a:pPr>
                  <a:lnSpc>
                    <a:spcPct val="150000"/>
                  </a:lnSpc>
                </a:pP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𝑒𝑠𝑐</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3</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𝑣</m:t>
                        </m:r>
                      </m:e>
                      <m:sub>
                        <m:r>
                          <a:rPr lang="en-US" sz="2800" b="0" i="1" smtClean="0">
                            <a:latin typeface="Cambria Math" panose="02040503050406030204" pitchFamily="18" charset="0"/>
                            <a:ea typeface="Cambria Math" panose="02040503050406030204" pitchFamily="18" charset="0"/>
                          </a:rPr>
                          <m:t>𝑐𝑖𝑟𝑐</m:t>
                        </m:r>
                      </m:sub>
                    </m:sSub>
                    <m:r>
                      <a:rPr lang="en-US" sz="2800" b="0" i="1" smtClean="0">
                        <a:latin typeface="Cambria Math" panose="02040503050406030204" pitchFamily="18" charset="0"/>
                        <a:ea typeface="Cambria Math" panose="02040503050406030204" pitchFamily="18" charset="0"/>
                      </a:rPr>
                      <m:t> </m:t>
                    </m:r>
                  </m:oMath>
                </a14:m>
                <a:r>
                  <a:rPr lang="en-US" sz="2800" dirty="0"/>
                  <a:t>(Veilleux et al. 2020;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𝑐𝑖𝑟𝑐</m:t>
                        </m:r>
                      </m:sub>
                    </m:sSub>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15.6</m:t>
                        </m:r>
                      </m:e>
                      <m:sub>
                        <m:r>
                          <a:rPr lang="en-US" sz="2800" b="0" i="1" smtClean="0">
                            <a:latin typeface="Cambria Math" panose="02040503050406030204" pitchFamily="18" charset="0"/>
                          </a:rPr>
                          <m:t>−3.7</m:t>
                        </m:r>
                      </m:sub>
                      <m:sup>
                        <m:r>
                          <a:rPr lang="en-US" sz="2800" b="0" i="1" smtClean="0">
                            <a:latin typeface="Cambria Math" panose="02040503050406030204" pitchFamily="18" charset="0"/>
                          </a:rPr>
                          <m:t>+3.0</m:t>
                        </m:r>
                      </m:sup>
                    </m:sSubSup>
                  </m:oMath>
                </a14:m>
                <a:r>
                  <a:rPr lang="en-US" sz="2800" dirty="0"/>
                  <a:t> km s</a:t>
                </a:r>
                <a:r>
                  <a:rPr lang="en-US" sz="2800" baseline="30000" dirty="0"/>
                  <a:t>-1</a:t>
                </a:r>
                <a:r>
                  <a:rPr lang="en-US" sz="2800" dirty="0"/>
                  <a:t>, </a:t>
                </a:r>
              </a:p>
              <a:p>
                <a:pPr>
                  <a:lnSpc>
                    <a:spcPct val="150000"/>
                  </a:lnSpc>
                </a:pPr>
                <a:r>
                  <a:rPr lang="en-US" sz="2800" dirty="0"/>
                  <a:t>Xu et al. 2022)</a:t>
                </a:r>
              </a:p>
            </p:txBody>
          </p:sp>
        </mc:Choice>
        <mc:Fallback>
          <p:sp>
            <p:nvSpPr>
              <p:cNvPr id="3" name="TextBox 2">
                <a:extLst>
                  <a:ext uri="{FF2B5EF4-FFF2-40B4-BE49-F238E27FC236}">
                    <a16:creationId xmlns:a16="http://schemas.microsoft.com/office/drawing/2014/main" id="{4AE5CEA7-A9D2-E789-04BE-777555462CE7}"/>
                  </a:ext>
                </a:extLst>
              </p:cNvPr>
              <p:cNvSpPr txBox="1">
                <a:spLocks noRot="1" noChangeAspect="1" noMove="1" noResize="1" noEditPoints="1" noAdjustHandles="1" noChangeArrowheads="1" noChangeShapeType="1" noTextEdit="1"/>
              </p:cNvSpPr>
              <p:nvPr/>
            </p:nvSpPr>
            <p:spPr>
              <a:xfrm>
                <a:off x="526470" y="984603"/>
                <a:ext cx="9520780" cy="2676630"/>
              </a:xfrm>
              <a:prstGeom prst="rect">
                <a:avLst/>
              </a:prstGeom>
              <a:blipFill>
                <a:blip r:embed="rId5"/>
                <a:stretch>
                  <a:fillRect l="-1332" b="-5189"/>
                </a:stretch>
              </a:blipFill>
            </p:spPr>
            <p:txBody>
              <a:bodyPr/>
              <a:lstStyle/>
              <a:p>
                <a:r>
                  <a:rPr lang="en-US">
                    <a:noFill/>
                  </a:rPr>
                  <a:t> </a:t>
                </a:r>
              </a:p>
            </p:txBody>
          </p:sp>
        </mc:Fallback>
      </mc:AlternateContent>
    </p:spTree>
    <p:extLst>
      <p:ext uri="{BB962C8B-B14F-4D97-AF65-F5344CB8AC3E}">
        <p14:creationId xmlns:p14="http://schemas.microsoft.com/office/powerpoint/2010/main" val="17978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aph of a function&#10;&#10;Description automatically generated with medium confidence">
            <a:extLst>
              <a:ext uri="{FF2B5EF4-FFF2-40B4-BE49-F238E27FC236}">
                <a16:creationId xmlns:a16="http://schemas.microsoft.com/office/drawing/2014/main" id="{A556925C-B0E3-3ADA-80ED-62F26E881882}"/>
              </a:ext>
            </a:extLst>
          </p:cNvPr>
          <p:cNvPicPr>
            <a:picLocks noChangeAspect="1"/>
          </p:cNvPicPr>
          <p:nvPr/>
        </p:nvPicPr>
        <p:blipFill>
          <a:blip r:embed="rId4"/>
          <a:stretch>
            <a:fillRect/>
          </a:stretch>
        </p:blipFill>
        <p:spPr>
          <a:xfrm>
            <a:off x="6087949" y="758355"/>
            <a:ext cx="5857823" cy="4846320"/>
          </a:xfrm>
          <a:prstGeom prst="rect">
            <a:avLst/>
          </a:prstGeom>
        </p:spPr>
      </p:pic>
      <p:pic>
        <p:nvPicPr>
          <p:cNvPr id="19" name="Picture 18" descr="A graph of a graph with colored lines&#10;&#10;Description automatically generated">
            <a:extLst>
              <a:ext uri="{FF2B5EF4-FFF2-40B4-BE49-F238E27FC236}">
                <a16:creationId xmlns:a16="http://schemas.microsoft.com/office/drawing/2014/main" id="{309FF43A-39B5-8CE4-A6DE-096CFEA1131F}"/>
              </a:ext>
            </a:extLst>
          </p:cNvPr>
          <p:cNvPicPr>
            <a:picLocks noChangeAspect="1"/>
          </p:cNvPicPr>
          <p:nvPr/>
        </p:nvPicPr>
        <p:blipFill>
          <a:blip r:embed="rId5"/>
          <a:stretch>
            <a:fillRect/>
          </a:stretch>
        </p:blipFill>
        <p:spPr>
          <a:xfrm>
            <a:off x="137086" y="661049"/>
            <a:ext cx="5922048" cy="4846320"/>
          </a:xfrm>
          <a:prstGeom prst="rect">
            <a:avLst/>
          </a:prstGeom>
        </p:spPr>
      </p:pic>
      <p:sp>
        <p:nvSpPr>
          <p:cNvPr id="2" name="Title 1">
            <a:extLst>
              <a:ext uri="{FF2B5EF4-FFF2-40B4-BE49-F238E27FC236}">
                <a16:creationId xmlns:a16="http://schemas.microsoft.com/office/drawing/2014/main" id="{39E89D08-EB71-2945-9CED-31FCA2DA588D}"/>
              </a:ext>
            </a:extLst>
          </p:cNvPr>
          <p:cNvSpPr>
            <a:spLocks noGrp="1"/>
          </p:cNvSpPr>
          <p:nvPr>
            <p:ph type="title"/>
          </p:nvPr>
        </p:nvSpPr>
        <p:spPr>
          <a:xfrm>
            <a:off x="526470" y="43443"/>
            <a:ext cx="11139060" cy="594360"/>
          </a:xfrm>
        </p:spPr>
        <p:txBody>
          <a:bodyPr/>
          <a:lstStyle/>
          <a:p>
            <a:pPr algn="ctr"/>
            <a:r>
              <a:rPr lang="en-US" dirty="0"/>
              <a:t>Target: J1044+0353 (z = 0.013)</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8276AFD-BF5A-B172-9069-D03EDB5952BA}"/>
                  </a:ext>
                </a:extLst>
              </p:cNvPr>
              <p:cNvSpPr txBox="1"/>
              <p:nvPr/>
            </p:nvSpPr>
            <p:spPr>
              <a:xfrm>
                <a:off x="81458" y="658566"/>
                <a:ext cx="12029083" cy="4346575"/>
              </a:xfrm>
              <a:prstGeom prst="rect">
                <a:avLst/>
              </a:prstGeom>
              <a:noFill/>
            </p:spPr>
            <p:txBody>
              <a:bodyPr wrap="square">
                <a:spAutoFit/>
              </a:bodyPr>
              <a:lstStyle/>
              <a:p>
                <a:pPr>
                  <a:lnSpc>
                    <a:spcPct val="150000"/>
                  </a:lnSpc>
                </a:pPr>
                <a:r>
                  <a:rPr lang="en-US" sz="3200" b="1" dirty="0">
                    <a:latin typeface="Century Gothic" panose="020B0502020202020204" pitchFamily="34" charset="0"/>
                  </a:rPr>
                  <a:t>Selection Criteria</a:t>
                </a:r>
                <a:r>
                  <a:rPr lang="en-US" sz="3200" dirty="0">
                    <a:latin typeface="Century Gothic" panose="020B0502020202020204" pitchFamily="34" charset="0"/>
                  </a:rPr>
                  <a:t>:</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35 / 27000 dwarf galaxies (fainter than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𝑀</m:t>
                        </m:r>
                      </m:e>
                      <m:sub>
                        <m:r>
                          <a:rPr lang="en-US" sz="3200" b="0" i="1" smtClean="0">
                            <a:latin typeface="Cambria Math" panose="02040503050406030204" pitchFamily="18" charset="0"/>
                          </a:rPr>
                          <m:t>𝑟</m:t>
                        </m:r>
                      </m:sub>
                    </m:sSub>
                    <m:r>
                      <a:rPr lang="en-US" sz="3200" b="0" i="1" smtClean="0">
                        <a:latin typeface="Cambria Math" panose="02040503050406030204" pitchFamily="18" charset="0"/>
                      </a:rPr>
                      <m:t>=−18</m:t>
                    </m:r>
                  </m:oMath>
                </a14:m>
                <a:r>
                  <a:rPr lang="en-US" sz="3200" dirty="0">
                    <a:latin typeface="Century Gothic" panose="020B0502020202020204" pitchFamily="34" charset="0"/>
                  </a:rPr>
                  <a:t>) from the NASA-Sloan Atlas with EW [OIII] &gt; 1000 </a:t>
                </a:r>
                <a14:m>
                  <m:oMath xmlns:m="http://schemas.openxmlformats.org/officeDocument/2006/math">
                    <m:r>
                      <a:rPr lang="en-US" sz="3200" i="1">
                        <a:latin typeface="Cambria Math" panose="02040503050406030204" pitchFamily="18" charset="0"/>
                        <a:ea typeface="Cambria Math" panose="02040503050406030204" pitchFamily="18" charset="0"/>
                      </a:rPr>
                      <m:t>Å</m:t>
                    </m:r>
                  </m:oMath>
                </a14:m>
                <a:endParaRPr lang="en-US" sz="3200" dirty="0">
                  <a:latin typeface="Century Gothic" panose="020B0502020202020204" pitchFamily="34" charset="0"/>
                </a:endParaRPr>
              </a:p>
              <a:p>
                <a:pPr marL="457200" indent="-457200">
                  <a:lnSpc>
                    <a:spcPct val="150000"/>
                  </a:lnSpc>
                  <a:buFont typeface="Arial" panose="020B0604020202020204" pitchFamily="34" charset="0"/>
                  <a:buChar char="•"/>
                </a:pPr>
                <a:r>
                  <a:rPr lang="en-US" sz="3200" dirty="0">
                    <a:latin typeface="Century Gothic" panose="020B0502020202020204" pitchFamily="34" charset="0"/>
                  </a:rPr>
                  <a:t>71 / 27000 dwarf galaxies are listed as He II emitters (Shirazi &amp; </a:t>
                </a:r>
                <a:r>
                  <a:rPr lang="en-US" sz="3200" dirty="0" err="1">
                    <a:latin typeface="Century Gothic" panose="020B0502020202020204" pitchFamily="34" charset="0"/>
                  </a:rPr>
                  <a:t>Brinchmann</a:t>
                </a:r>
                <a:r>
                  <a:rPr lang="en-US" sz="3200" dirty="0">
                    <a:latin typeface="Century Gothic" panose="020B0502020202020204" pitchFamily="34" charset="0"/>
                  </a:rPr>
                  <a:t> 2012)</a:t>
                </a:r>
              </a:p>
              <a:p>
                <a:pPr marL="457200" indent="-457200">
                  <a:lnSpc>
                    <a:spcPct val="150000"/>
                  </a:lnSpc>
                  <a:buFont typeface="Arial" panose="020B0604020202020204" pitchFamily="34" charset="0"/>
                  <a:buChar char="•"/>
                </a:pPr>
                <a:endParaRPr lang="en-US" sz="2600" dirty="0">
                  <a:latin typeface="Century Gothic" panose="020B0502020202020204" pitchFamily="34" charset="0"/>
                </a:endParaRPr>
              </a:p>
            </p:txBody>
          </p:sp>
        </mc:Choice>
        <mc:Fallback>
          <p:sp>
            <p:nvSpPr>
              <p:cNvPr id="8" name="TextBox 7">
                <a:extLst>
                  <a:ext uri="{FF2B5EF4-FFF2-40B4-BE49-F238E27FC236}">
                    <a16:creationId xmlns:a16="http://schemas.microsoft.com/office/drawing/2014/main" id="{28276AFD-BF5A-B172-9069-D03EDB5952BA}"/>
                  </a:ext>
                </a:extLst>
              </p:cNvPr>
              <p:cNvSpPr txBox="1">
                <a:spLocks noRot="1" noChangeAspect="1" noMove="1" noResize="1" noEditPoints="1" noAdjustHandles="1" noChangeArrowheads="1" noChangeShapeType="1" noTextEdit="1"/>
              </p:cNvSpPr>
              <p:nvPr/>
            </p:nvSpPr>
            <p:spPr>
              <a:xfrm>
                <a:off x="81458" y="658566"/>
                <a:ext cx="12029083" cy="4346575"/>
              </a:xfrm>
              <a:prstGeom prst="rect">
                <a:avLst/>
              </a:prstGeom>
              <a:blipFill>
                <a:blip r:embed="rId6"/>
                <a:stretch>
                  <a:fillRect l="-1266" r="-168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58D2F01-2F84-56BD-6674-9EC2998B39D1}"/>
              </a:ext>
            </a:extLst>
          </p:cNvPr>
          <p:cNvSpPr txBox="1"/>
          <p:nvPr/>
        </p:nvSpPr>
        <p:spPr>
          <a:xfrm>
            <a:off x="81458" y="5478942"/>
            <a:ext cx="12029082" cy="954107"/>
          </a:xfrm>
          <a:prstGeom prst="rect">
            <a:avLst/>
          </a:prstGeom>
          <a:noFill/>
        </p:spPr>
        <p:txBody>
          <a:bodyPr wrap="square" rtlCol="0">
            <a:spAutoFit/>
          </a:bodyPr>
          <a:lstStyle/>
          <a:p>
            <a:r>
              <a:rPr lang="en-US" sz="2800" dirty="0">
                <a:highlight>
                  <a:srgbClr val="FFFF00"/>
                </a:highlight>
              </a:rPr>
              <a:t>Induced radial inflow of low-metallicity gas (by mergers or interactions; see talks by Danielle Berg and Danial </a:t>
            </a:r>
            <a:r>
              <a:rPr lang="en-US" sz="2800" dirty="0" err="1">
                <a:highlight>
                  <a:srgbClr val="FFFF00"/>
                </a:highlight>
              </a:rPr>
              <a:t>Langeroodi</a:t>
            </a:r>
            <a:r>
              <a:rPr lang="en-US" sz="2800" dirty="0">
                <a:highlight>
                  <a:srgbClr val="FFFF00"/>
                </a:highlight>
              </a:rPr>
              <a:t>)?</a:t>
            </a:r>
          </a:p>
        </p:txBody>
      </p:sp>
      <p:sp>
        <p:nvSpPr>
          <p:cNvPr id="26" name="TextBox 25">
            <a:extLst>
              <a:ext uri="{FF2B5EF4-FFF2-40B4-BE49-F238E27FC236}">
                <a16:creationId xmlns:a16="http://schemas.microsoft.com/office/drawing/2014/main" id="{E83661AA-D62E-3DC2-2342-EF9B9B971884}"/>
              </a:ext>
            </a:extLst>
          </p:cNvPr>
          <p:cNvSpPr txBox="1"/>
          <p:nvPr/>
        </p:nvSpPr>
        <p:spPr>
          <a:xfrm>
            <a:off x="2960369" y="3806562"/>
            <a:ext cx="2636865" cy="461665"/>
          </a:xfrm>
          <a:prstGeom prst="rect">
            <a:avLst/>
          </a:prstGeom>
          <a:noFill/>
        </p:spPr>
        <p:txBody>
          <a:bodyPr wrap="square" rtlCol="0">
            <a:spAutoFit/>
          </a:bodyPr>
          <a:lstStyle/>
          <a:p>
            <a:r>
              <a:rPr lang="en-US" sz="2400" dirty="0">
                <a:highlight>
                  <a:srgbClr val="FFFF00"/>
                </a:highlight>
              </a:rPr>
              <a:t>Metallicity Dilution!</a:t>
            </a:r>
          </a:p>
        </p:txBody>
      </p:sp>
      <p:sp>
        <p:nvSpPr>
          <p:cNvPr id="27" name="TextBox 26">
            <a:extLst>
              <a:ext uri="{FF2B5EF4-FFF2-40B4-BE49-F238E27FC236}">
                <a16:creationId xmlns:a16="http://schemas.microsoft.com/office/drawing/2014/main" id="{1A5194D8-8EE8-43AB-222B-6F9DDB6205AB}"/>
              </a:ext>
            </a:extLst>
          </p:cNvPr>
          <p:cNvSpPr txBox="1"/>
          <p:nvPr/>
        </p:nvSpPr>
        <p:spPr>
          <a:xfrm>
            <a:off x="8442809" y="3714675"/>
            <a:ext cx="2636865" cy="461665"/>
          </a:xfrm>
          <a:prstGeom prst="rect">
            <a:avLst/>
          </a:prstGeom>
          <a:noFill/>
        </p:spPr>
        <p:txBody>
          <a:bodyPr wrap="square" rtlCol="0">
            <a:spAutoFit/>
          </a:bodyPr>
          <a:lstStyle/>
          <a:p>
            <a:r>
              <a:rPr lang="en-US" sz="2400" dirty="0">
                <a:highlight>
                  <a:srgbClr val="FFFF00"/>
                </a:highlight>
              </a:rPr>
              <a:t>SFR Enhancement!</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DB5C719-0B4E-2F77-C0DE-DA81A7E573ED}"/>
                  </a:ext>
                </a:extLst>
              </p:cNvPr>
              <p:cNvSpPr txBox="1"/>
              <p:nvPr/>
            </p:nvSpPr>
            <p:spPr>
              <a:xfrm>
                <a:off x="1712513" y="4268227"/>
                <a:ext cx="2636864" cy="413447"/>
              </a:xfrm>
              <a:prstGeom prst="rect">
                <a:avLst/>
              </a:prstGeom>
              <a:noFill/>
            </p:spPr>
            <p:txBody>
              <a:bodyPr wrap="square" rtlCol="0">
                <a:spAutoFit/>
              </a:bodyPr>
              <a:lstStyle/>
              <a:p>
                <a:r>
                  <a:rPr lang="en-US" sz="2000" b="1" dirty="0">
                    <a:latin typeface="Century Gothic" panose="020B0502020202020204" pitchFamily="34" charset="0"/>
                  </a:rPr>
                  <a:t>log(</a:t>
                </a:r>
                <a14:m>
                  <m:oMath xmlns:m="http://schemas.openxmlformats.org/officeDocument/2006/math">
                    <m:r>
                      <a:rPr lang="en-US" sz="2000" b="1" i="1">
                        <a:latin typeface="Cambria Math" panose="02040503050406030204" pitchFamily="18" charset="0"/>
                      </a:rPr>
                      <m:t>𝑴</m:t>
                    </m:r>
                  </m:oMath>
                </a14:m>
                <a:r>
                  <a:rPr lang="en-US" sz="2000" b="1" dirty="0">
                    <a:latin typeface="Century Gothic" panose="020B0502020202020204" pitchFamily="34" charset="0"/>
                  </a:rPr>
                  <a:t>/</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ea typeface="Cambria Math" panose="02040503050406030204" pitchFamily="18" charset="0"/>
                          </a:rPr>
                          <m:t>⊙</m:t>
                        </m:r>
                      </m:sub>
                    </m:sSub>
                  </m:oMath>
                </a14:m>
                <a:r>
                  <a:rPr lang="en-US" sz="2000" b="1" dirty="0">
                    <a:latin typeface="Century Gothic" panose="020B0502020202020204" pitchFamily="34" charset="0"/>
                  </a:rPr>
                  <a:t>): = 6.83</a:t>
                </a:r>
                <a:endParaRPr lang="en-US" sz="2000" b="1" dirty="0"/>
              </a:p>
            </p:txBody>
          </p:sp>
        </mc:Choice>
        <mc:Fallback>
          <p:sp>
            <p:nvSpPr>
              <p:cNvPr id="6" name="TextBox 5">
                <a:extLst>
                  <a:ext uri="{FF2B5EF4-FFF2-40B4-BE49-F238E27FC236}">
                    <a16:creationId xmlns:a16="http://schemas.microsoft.com/office/drawing/2014/main" id="{8DB5C719-0B4E-2F77-C0DE-DA81A7E573ED}"/>
                  </a:ext>
                </a:extLst>
              </p:cNvPr>
              <p:cNvSpPr txBox="1">
                <a:spLocks noRot="1" noChangeAspect="1" noMove="1" noResize="1" noEditPoints="1" noAdjustHandles="1" noChangeArrowheads="1" noChangeShapeType="1" noTextEdit="1"/>
              </p:cNvSpPr>
              <p:nvPr/>
            </p:nvSpPr>
            <p:spPr>
              <a:xfrm>
                <a:off x="1712513" y="4268227"/>
                <a:ext cx="2636864" cy="413447"/>
              </a:xfrm>
              <a:prstGeom prst="rect">
                <a:avLst/>
              </a:prstGeom>
              <a:blipFill>
                <a:blip r:embed="rId7"/>
                <a:stretch>
                  <a:fillRect l="-2392" t="-12121"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DAACF96-8177-0CF1-9DF6-234D2CA445F2}"/>
                  </a:ext>
                </a:extLst>
              </p:cNvPr>
              <p:cNvSpPr txBox="1"/>
              <p:nvPr/>
            </p:nvSpPr>
            <p:spPr>
              <a:xfrm>
                <a:off x="987390" y="3389245"/>
                <a:ext cx="1100384" cy="406522"/>
              </a:xfrm>
              <a:prstGeom prst="rect">
                <a:avLst/>
              </a:prstGeom>
              <a:noFill/>
            </p:spPr>
            <p:txBody>
              <a:bodyPr wrap="square">
                <a:spAutoFit/>
              </a:bodyPr>
              <a:lstStyle/>
              <a:p>
                <a:r>
                  <a:rPr lang="en-US" altLang="zh-CN" sz="2000" b="1" dirty="0">
                    <a:latin typeface="Century Gothic" panose="020B0502020202020204" pitchFamily="34" charset="0"/>
                  </a:rPr>
                  <a:t>0.06</a:t>
                </a:r>
                <a:r>
                  <a:rPr lang="zh-CN" altLang="en-US" sz="2000" b="1" dirty="0">
                    <a:latin typeface="Century Gothic" panose="020B0502020202020204" pitchFamily="34" charset="0"/>
                  </a:rPr>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𝒁</m:t>
                        </m:r>
                      </m:e>
                      <m:sub>
                        <m:r>
                          <a:rPr lang="en-US" sz="2000" b="1" i="1">
                            <a:latin typeface="Cambria Math" panose="02040503050406030204" pitchFamily="18" charset="0"/>
                            <a:ea typeface="Cambria Math" panose="02040503050406030204" pitchFamily="18" charset="0"/>
                          </a:rPr>
                          <m:t>⨀</m:t>
                        </m:r>
                      </m:sub>
                    </m:sSub>
                  </m:oMath>
                </a14:m>
                <a:endParaRPr lang="en-US" sz="2000" b="1" dirty="0"/>
              </a:p>
            </p:txBody>
          </p:sp>
        </mc:Choice>
        <mc:Fallback>
          <p:sp>
            <p:nvSpPr>
              <p:cNvPr id="9" name="TextBox 8">
                <a:extLst>
                  <a:ext uri="{FF2B5EF4-FFF2-40B4-BE49-F238E27FC236}">
                    <a16:creationId xmlns:a16="http://schemas.microsoft.com/office/drawing/2014/main" id="{0DAACF96-8177-0CF1-9DF6-234D2CA445F2}"/>
                  </a:ext>
                </a:extLst>
              </p:cNvPr>
              <p:cNvSpPr txBox="1">
                <a:spLocks noRot="1" noChangeAspect="1" noMove="1" noResize="1" noEditPoints="1" noAdjustHandles="1" noChangeArrowheads="1" noChangeShapeType="1" noTextEdit="1"/>
              </p:cNvSpPr>
              <p:nvPr/>
            </p:nvSpPr>
            <p:spPr>
              <a:xfrm>
                <a:off x="987390" y="3389245"/>
                <a:ext cx="1100384" cy="406522"/>
              </a:xfrm>
              <a:prstGeom prst="rect">
                <a:avLst/>
              </a:prstGeom>
              <a:blipFill>
                <a:blip r:embed="rId8"/>
                <a:stretch>
                  <a:fillRect l="-5682" t="-8824" b="-176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63CB2D7-79FC-1397-9321-B2DB4B12A173}"/>
                  </a:ext>
                </a:extLst>
              </p:cNvPr>
              <p:cNvSpPr txBox="1"/>
              <p:nvPr/>
            </p:nvSpPr>
            <p:spPr>
              <a:xfrm>
                <a:off x="6896397" y="3181515"/>
                <a:ext cx="2912621" cy="381451"/>
              </a:xfrm>
              <a:prstGeom prst="rect">
                <a:avLst/>
              </a:prstGeom>
              <a:noFill/>
            </p:spPr>
            <p:txBody>
              <a:bodyPr wrap="square">
                <a:spAutoFit/>
              </a:bodyPr>
              <a:lstStyle/>
              <a:p>
                <a:r>
                  <a:rPr lang="en-US" sz="1800" b="1" dirty="0">
                    <a:latin typeface="Century Gothic" panose="020B0502020202020204" pitchFamily="34" charset="0"/>
                  </a:rPr>
                  <a:t>log SFR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𝑴</m:t>
                        </m:r>
                      </m:e>
                      <m:sub>
                        <m:r>
                          <a:rPr lang="en-US" sz="1800" b="1" i="1">
                            <a:latin typeface="Cambria Math" panose="02040503050406030204" pitchFamily="18" charset="0"/>
                            <a:ea typeface="Cambria Math" panose="02040503050406030204" pitchFamily="18" charset="0"/>
                          </a:rPr>
                          <m:t>⊙</m:t>
                        </m:r>
                      </m:sub>
                    </m:sSub>
                  </m:oMath>
                </a14:m>
                <a:r>
                  <a:rPr lang="en-US" sz="1800" b="1" dirty="0">
                    <a:latin typeface="Century Gothic" panose="020B0502020202020204" pitchFamily="34" charset="0"/>
                  </a:rPr>
                  <a:t> </a:t>
                </a:r>
                <a14:m>
                  <m:oMath xmlns:m="http://schemas.openxmlformats.org/officeDocument/2006/math">
                    <m:sSup>
                      <m:sSupPr>
                        <m:ctrlPr>
                          <a:rPr lang="en-US" sz="1800" b="1" i="1" dirty="0">
                            <a:latin typeface="Cambria Math" panose="02040503050406030204" pitchFamily="18" charset="0"/>
                          </a:rPr>
                        </m:ctrlPr>
                      </m:sSupPr>
                      <m:e>
                        <m:r>
                          <a:rPr lang="en-US" sz="1800" b="1" i="1" dirty="0">
                            <a:latin typeface="Cambria Math" panose="02040503050406030204" pitchFamily="18" charset="0"/>
                          </a:rPr>
                          <m:t>𝒚𝒓</m:t>
                        </m:r>
                      </m:e>
                      <m:sup>
                        <m:r>
                          <a:rPr lang="en-US" sz="1800" b="1" i="1" dirty="0">
                            <a:latin typeface="Cambria Math" panose="02040503050406030204" pitchFamily="18" charset="0"/>
                          </a:rPr>
                          <m:t>−</m:t>
                        </m:r>
                        <m:r>
                          <a:rPr lang="en-US" sz="1800" b="1" i="1" dirty="0">
                            <a:latin typeface="Cambria Math" panose="02040503050406030204" pitchFamily="18" charset="0"/>
                          </a:rPr>
                          <m:t>𝟏</m:t>
                        </m:r>
                      </m:sup>
                    </m:sSup>
                  </m:oMath>
                </a14:m>
                <a:r>
                  <a:rPr lang="en-US" sz="1800" b="1" dirty="0">
                    <a:latin typeface="Century Gothic" panose="020B0502020202020204" pitchFamily="34" charset="0"/>
                  </a:rPr>
                  <a:t>): -0.56</a:t>
                </a:r>
              </a:p>
            </p:txBody>
          </p:sp>
        </mc:Choice>
        <mc:Fallback>
          <p:sp>
            <p:nvSpPr>
              <p:cNvPr id="11" name="TextBox 10">
                <a:extLst>
                  <a:ext uri="{FF2B5EF4-FFF2-40B4-BE49-F238E27FC236}">
                    <a16:creationId xmlns:a16="http://schemas.microsoft.com/office/drawing/2014/main" id="{E63CB2D7-79FC-1397-9321-B2DB4B12A173}"/>
                  </a:ext>
                </a:extLst>
              </p:cNvPr>
              <p:cNvSpPr txBox="1">
                <a:spLocks noRot="1" noChangeAspect="1" noMove="1" noResize="1" noEditPoints="1" noAdjustHandles="1" noChangeArrowheads="1" noChangeShapeType="1" noTextEdit="1"/>
              </p:cNvSpPr>
              <p:nvPr/>
            </p:nvSpPr>
            <p:spPr>
              <a:xfrm>
                <a:off x="6896397" y="3181515"/>
                <a:ext cx="2912621" cy="381451"/>
              </a:xfrm>
              <a:prstGeom prst="rect">
                <a:avLst/>
              </a:prstGeom>
              <a:blipFill>
                <a:blip r:embed="rId9"/>
                <a:stretch>
                  <a:fillRect l="-1299" t="-9677" b="-19355"/>
                </a:stretch>
              </a:blipFill>
            </p:spPr>
            <p:txBody>
              <a:bodyPr/>
              <a:lstStyle/>
              <a:p>
                <a:r>
                  <a:rPr lang="en-US">
                    <a:noFill/>
                  </a:rPr>
                  <a:t> </a:t>
                </a:r>
              </a:p>
            </p:txBody>
          </p:sp>
        </mc:Fallback>
      </mc:AlternateContent>
    </p:spTree>
    <p:extLst>
      <p:ext uri="{BB962C8B-B14F-4D97-AF65-F5344CB8AC3E}">
        <p14:creationId xmlns:p14="http://schemas.microsoft.com/office/powerpoint/2010/main" val="11424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xEl>
                                              <p:pRg st="0" end="0"/>
                                            </p:txEl>
                                          </p:spTgt>
                                        </p:tgtEl>
                                      </p:cBhvr>
                                    </p:animEffect>
                                    <p:set>
                                      <p:cBhvr>
                                        <p:cTn id="17" dur="1" fill="hold">
                                          <p:stCondLst>
                                            <p:cond delay="499"/>
                                          </p:stCondLst>
                                        </p:cTn>
                                        <p:tgtEl>
                                          <p:spTgt spid="8">
                                            <p:txEl>
                                              <p:pRg st="0" end="0"/>
                                            </p:txEl>
                                          </p:spTgt>
                                        </p:tgtEl>
                                        <p:attrNameLst>
                                          <p:attrName>style.visibility</p:attrName>
                                        </p:attrNameLst>
                                      </p:cBhvr>
                                      <p:to>
                                        <p:strVal val="hidden"/>
                                      </p:to>
                                    </p:set>
                                  </p:childTnLst>
                                </p:cTn>
                              </p:par>
                              <p:par>
                                <p:cTn id="18" presetID="22" presetClass="exit" presetSubtype="4" fill="hold" grpId="0" nodeType="withEffect">
                                  <p:stCondLst>
                                    <p:cond delay="0"/>
                                  </p:stCondLst>
                                  <p:childTnLst>
                                    <p:animEffect transition="out" filter="wipe(down)">
                                      <p:cBhvr>
                                        <p:cTn id="19" dur="500"/>
                                        <p:tgtEl>
                                          <p:spTgt spid="8">
                                            <p:txEl>
                                              <p:pRg st="1" end="1"/>
                                            </p:txEl>
                                          </p:spTgt>
                                        </p:tgtEl>
                                      </p:cBhvr>
                                    </p:animEffect>
                                    <p:set>
                                      <p:cBhvr>
                                        <p:cTn id="20" dur="1" fill="hold">
                                          <p:stCondLst>
                                            <p:cond delay="499"/>
                                          </p:stCondLst>
                                        </p:cTn>
                                        <p:tgtEl>
                                          <p:spTgt spid="8">
                                            <p:txEl>
                                              <p:pRg st="1" end="1"/>
                                            </p:txEl>
                                          </p:spTgt>
                                        </p:tgtEl>
                                        <p:attrNameLst>
                                          <p:attrName>style.visibility</p:attrName>
                                        </p:attrNameLst>
                                      </p:cBhvr>
                                      <p:to>
                                        <p:strVal val="hidden"/>
                                      </p:to>
                                    </p:set>
                                  </p:childTnLst>
                                </p:cTn>
                              </p:par>
                              <p:par>
                                <p:cTn id="21" presetID="22" presetClass="exit" presetSubtype="4" fill="hold" grpId="0" nodeType="withEffect">
                                  <p:stCondLst>
                                    <p:cond delay="0"/>
                                  </p:stCondLst>
                                  <p:childTnLst>
                                    <p:animEffect transition="out" filter="wipe(down)">
                                      <p:cBhvr>
                                        <p:cTn id="22" dur="500"/>
                                        <p:tgtEl>
                                          <p:spTgt spid="8">
                                            <p:txEl>
                                              <p:pRg st="2" end="2"/>
                                            </p:txEl>
                                          </p:spTgt>
                                        </p:tgtEl>
                                      </p:cBhvr>
                                    </p:animEffect>
                                    <p:set>
                                      <p:cBhvr>
                                        <p:cTn id="23"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25" grpId="0"/>
      <p:bldP spid="26" grpId="0"/>
      <p:bldP spid="27" grpId="0"/>
      <p:bldP spid="6" grpId="0"/>
      <p:bldP spid="9" grpId="0"/>
      <p:bldP spid="11" grpId="0"/>
    </p:bld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FF46-0E28-0F5A-E241-1B500195172A}"/>
              </a:ext>
            </a:extLst>
          </p:cNvPr>
          <p:cNvSpPr>
            <a:spLocks noGrp="1"/>
          </p:cNvSpPr>
          <p:nvPr>
            <p:ph type="title"/>
          </p:nvPr>
        </p:nvSpPr>
        <p:spPr>
          <a:xfrm>
            <a:off x="526470" y="-3397"/>
            <a:ext cx="11139060" cy="592306"/>
          </a:xfrm>
        </p:spPr>
        <p:txBody>
          <a:bodyPr/>
          <a:lstStyle/>
          <a:p>
            <a:pPr algn="ctr"/>
            <a:r>
              <a:rPr lang="en-US" dirty="0"/>
              <a:t>Chemical Evolution Model</a:t>
            </a:r>
          </a:p>
        </p:txBody>
      </p:sp>
      <p:sp>
        <p:nvSpPr>
          <p:cNvPr id="3" name="Content Placeholder 2">
            <a:extLst>
              <a:ext uri="{FF2B5EF4-FFF2-40B4-BE49-F238E27FC236}">
                <a16:creationId xmlns:a16="http://schemas.microsoft.com/office/drawing/2014/main" id="{F5197F23-29A0-9401-373C-60803CF5C54E}"/>
              </a:ext>
            </a:extLst>
          </p:cNvPr>
          <p:cNvSpPr>
            <a:spLocks noGrp="1"/>
          </p:cNvSpPr>
          <p:nvPr>
            <p:ph sz="half" idx="1"/>
          </p:nvPr>
        </p:nvSpPr>
        <p:spPr>
          <a:xfrm>
            <a:off x="57330" y="556891"/>
            <a:ext cx="11139060" cy="988447"/>
          </a:xfrm>
        </p:spPr>
        <p:txBody>
          <a:bodyPr/>
          <a:lstStyle/>
          <a:p>
            <a:pPr marL="0" indent="0">
              <a:buNone/>
            </a:pPr>
            <a:r>
              <a:rPr lang="en-US" sz="3200" dirty="0"/>
              <a:t>Simple Chemical Evolution Model (</a:t>
            </a:r>
            <a:r>
              <a:rPr lang="en-US" sz="3200" dirty="0" err="1"/>
              <a:t>Erb</a:t>
            </a:r>
            <a:r>
              <a:rPr lang="en-US" sz="3200" dirty="0"/>
              <a:t> 2008):</a:t>
            </a:r>
          </a:p>
          <a:p>
            <a:pPr marL="0" indent="0">
              <a:buNone/>
            </a:pPr>
            <a:endParaRPr lang="en-US" dirty="0"/>
          </a:p>
        </p:txBody>
      </p:sp>
      <p:grpSp>
        <p:nvGrpSpPr>
          <p:cNvPr id="18" name="Group 17">
            <a:extLst>
              <a:ext uri="{FF2B5EF4-FFF2-40B4-BE49-F238E27FC236}">
                <a16:creationId xmlns:a16="http://schemas.microsoft.com/office/drawing/2014/main" id="{CBB802EF-9817-F21C-9AEC-02183C8BF680}"/>
              </a:ext>
            </a:extLst>
          </p:cNvPr>
          <p:cNvGrpSpPr/>
          <p:nvPr/>
        </p:nvGrpSpPr>
        <p:grpSpPr>
          <a:xfrm>
            <a:off x="57330" y="1245391"/>
            <a:ext cx="11727381" cy="3621963"/>
            <a:chOff x="0" y="1694283"/>
            <a:chExt cx="11727381" cy="362196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13C4-EE4C-93C4-AA42-FD0002C1AB03}"/>
                    </a:ext>
                  </a:extLst>
                </p:cNvPr>
                <p:cNvSpPr txBox="1"/>
                <p:nvPr/>
              </p:nvSpPr>
              <p:spPr>
                <a:xfrm>
                  <a:off x="1160916" y="1694283"/>
                  <a:ext cx="9112469" cy="2000548"/>
                </a:xfrm>
                <a:prstGeom prst="rect">
                  <a:avLst/>
                </a:prstGeom>
                <a:noFill/>
              </p:spPr>
              <p:txBody>
                <a:bodyPr wrap="square" rtlCol="0">
                  <a:spAutoFit/>
                </a:bodyPr>
                <a:lstStyle/>
                <a:p>
                  <a:pPr marL="342900" indent="-342900">
                    <a:buAutoNum type="arabicParenBoth"/>
                  </a:pPr>
                  <a:r>
                    <a:rPr lang="en-US" sz="3200" dirty="0">
                      <a:latin typeface="Century Gothic" panose="020B0502020202020204" pitchFamily="34" charset="0"/>
                    </a:rPr>
                    <a:t>Instantaneous Recycling Approximation</a:t>
                  </a:r>
                </a:p>
                <a:p>
                  <a:r>
                    <a:rPr lang="en-US" sz="3200" dirty="0">
                      <a:latin typeface="Century Gothic" panose="020B0502020202020204" pitchFamily="34" charset="0"/>
                    </a:rPr>
                    <a:t>(2)Pristine Gas Inflow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𝑍</m:t>
                          </m:r>
                        </m:e>
                        <m:sub>
                          <m:r>
                            <a:rPr lang="en-US" sz="3200" b="0" i="1" smtClean="0">
                              <a:latin typeface="Cambria Math" panose="02040503050406030204" pitchFamily="18" charset="0"/>
                            </a:rPr>
                            <m:t>𝐹</m:t>
                          </m:r>
                        </m:sub>
                      </m:sSub>
                      <m:r>
                        <a:rPr lang="en-US" sz="3200" b="0" i="1" smtClean="0">
                          <a:latin typeface="Cambria Math" panose="02040503050406030204" pitchFamily="18" charset="0"/>
                        </a:rPr>
                        <m:t>=0</m:t>
                      </m:r>
                    </m:oMath>
                  </a14:m>
                  <a:r>
                    <a:rPr lang="en-US" sz="3200" dirty="0">
                      <a:latin typeface="Century Gothic" panose="020B0502020202020204" pitchFamily="34" charset="0"/>
                    </a:rPr>
                    <a:t>)     </a:t>
                  </a:r>
                </a:p>
                <a:p>
                  <a:r>
                    <a:rPr lang="en-US" sz="3200" dirty="0">
                      <a:latin typeface="Century Gothic" panose="020B0502020202020204" pitchFamily="34" charset="0"/>
                    </a:rPr>
                    <a:t>(3)Homogeneous Wind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𝑍</m:t>
                          </m:r>
                        </m:e>
                        <m:sub>
                          <m:r>
                            <a:rPr lang="en-US" sz="3200" b="0" i="1" smtClean="0">
                              <a:latin typeface="Cambria Math" panose="02040503050406030204" pitchFamily="18" charset="0"/>
                            </a:rPr>
                            <m:t>𝑊</m:t>
                          </m:r>
                        </m:sub>
                      </m:sSub>
                      <m:r>
                        <a:rPr lang="en-US" sz="3200" b="0" i="1" smtClean="0">
                          <a:latin typeface="Cambria Math" panose="02040503050406030204" pitchFamily="18" charset="0"/>
                        </a:rPr>
                        <m:t>=</m:t>
                      </m:r>
                      <m:r>
                        <a:rPr lang="en-US" sz="3200" b="0" i="1" smtClean="0">
                          <a:latin typeface="Cambria Math" panose="02040503050406030204" pitchFamily="18" charset="0"/>
                        </a:rPr>
                        <m:t>𝑍</m:t>
                      </m:r>
                    </m:oMath>
                  </a14:m>
                  <a:r>
                    <a:rPr lang="en-US" sz="3200" dirty="0">
                      <a:latin typeface="Century Gothic" panose="020B0502020202020204" pitchFamily="34" charset="0"/>
                    </a:rPr>
                    <a:t>)</a:t>
                  </a:r>
                </a:p>
                <a:p>
                  <a:endParaRPr lang="en-US" sz="2800" dirty="0"/>
                </a:p>
              </p:txBody>
            </p:sp>
          </mc:Choice>
          <mc:Fallback xmlns="">
            <p:sp>
              <p:nvSpPr>
                <p:cNvPr id="5" name="TextBox 4">
                  <a:extLst>
                    <a:ext uri="{FF2B5EF4-FFF2-40B4-BE49-F238E27FC236}">
                      <a16:creationId xmlns:a16="http://schemas.microsoft.com/office/drawing/2014/main" id="{941F13C4-EE4C-93C4-AA42-FD0002C1AB03}"/>
                    </a:ext>
                  </a:extLst>
                </p:cNvPr>
                <p:cNvSpPr txBox="1">
                  <a:spLocks noRot="1" noChangeAspect="1" noMove="1" noResize="1" noEditPoints="1" noAdjustHandles="1" noChangeArrowheads="1" noChangeShapeType="1" noTextEdit="1"/>
                </p:cNvSpPr>
                <p:nvPr/>
              </p:nvSpPr>
              <p:spPr>
                <a:xfrm>
                  <a:off x="1160916" y="1694283"/>
                  <a:ext cx="9112469" cy="2000548"/>
                </a:xfrm>
                <a:prstGeom prst="rect">
                  <a:avLst/>
                </a:prstGeom>
                <a:blipFill>
                  <a:blip r:embed="rId2"/>
                  <a:stretch>
                    <a:fillRect l="-1671" t="-3797"/>
                  </a:stretch>
                </a:blipFill>
              </p:spPr>
              <p:txBody>
                <a:bodyPr/>
                <a:lstStyle/>
                <a:p>
                  <a:r>
                    <a:rPr lang="en-US">
                      <a:noFill/>
                    </a:rPr>
                    <a:t> </a:t>
                  </a:r>
                </a:p>
              </p:txBody>
            </p:sp>
          </mc:Fallback>
        </mc:AlternateContent>
        <p:pic>
          <p:nvPicPr>
            <p:cNvPr id="14" name="Picture 13" descr="A picture containing text, clock&#10;&#10;Description automatically generated">
              <a:extLst>
                <a:ext uri="{FF2B5EF4-FFF2-40B4-BE49-F238E27FC236}">
                  <a16:creationId xmlns:a16="http://schemas.microsoft.com/office/drawing/2014/main" id="{590DF368-5BC8-A7F0-A854-58D5AEE1C15F}"/>
                </a:ext>
              </a:extLst>
            </p:cNvPr>
            <p:cNvPicPr>
              <a:picLocks noChangeAspect="1"/>
            </p:cNvPicPr>
            <p:nvPr/>
          </p:nvPicPr>
          <p:blipFill>
            <a:blip r:embed="rId3"/>
            <a:stretch>
              <a:fillRect/>
            </a:stretch>
          </p:blipFill>
          <p:spPr>
            <a:xfrm>
              <a:off x="0" y="3526862"/>
              <a:ext cx="5656099" cy="1789384"/>
            </a:xfrm>
            <a:prstGeom prst="rect">
              <a:avLst/>
            </a:prstGeom>
          </p:spPr>
        </p:pic>
        <p:pic>
          <p:nvPicPr>
            <p:cNvPr id="16" name="Picture 15" descr="A picture containing text, clock&#10;&#10;Description automatically generated">
              <a:extLst>
                <a:ext uri="{FF2B5EF4-FFF2-40B4-BE49-F238E27FC236}">
                  <a16:creationId xmlns:a16="http://schemas.microsoft.com/office/drawing/2014/main" id="{904D6688-D47E-6791-4163-85DC060D2885}"/>
                </a:ext>
              </a:extLst>
            </p:cNvPr>
            <p:cNvPicPr>
              <a:picLocks noChangeAspect="1"/>
            </p:cNvPicPr>
            <p:nvPr/>
          </p:nvPicPr>
          <p:blipFill>
            <a:blip r:embed="rId4"/>
            <a:stretch>
              <a:fillRect/>
            </a:stretch>
          </p:blipFill>
          <p:spPr>
            <a:xfrm>
              <a:off x="6096000" y="3742244"/>
              <a:ext cx="5631381" cy="1358620"/>
            </a:xfrm>
            <a:prstGeom prst="rect">
              <a:avLst/>
            </a:prstGeom>
          </p:spPr>
        </p:pic>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9A490DA-A7DD-85DE-850D-AC7BC638CE71}"/>
                  </a:ext>
                </a:extLst>
              </p:cNvPr>
              <p:cNvSpPr txBox="1"/>
              <p:nvPr/>
            </p:nvSpPr>
            <p:spPr>
              <a:xfrm>
                <a:off x="1357334" y="5823783"/>
                <a:ext cx="9531383" cy="492443"/>
              </a:xfrm>
              <a:prstGeom prst="rect">
                <a:avLst/>
              </a:prstGeom>
              <a:noFill/>
            </p:spPr>
            <p:txBody>
              <a:bodyPr wrap="square" rtlCol="0">
                <a:spAutoFit/>
              </a:bodyPr>
              <a:lstStyle/>
              <a:p>
                <a14:m>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𝜇</m:t>
                        </m:r>
                      </m:e>
                      <m:sub>
                        <m:r>
                          <a:rPr lang="en-US" sz="2600" b="0" i="1" smtClean="0">
                            <a:latin typeface="Cambria Math" panose="02040503050406030204" pitchFamily="18" charset="0"/>
                          </a:rPr>
                          <m:t>𝑆𝐵</m:t>
                        </m:r>
                      </m:sub>
                    </m:sSub>
                    <m:r>
                      <a:rPr lang="en-US" sz="2600" i="1" smtClean="0">
                        <a:latin typeface="Cambria Math" panose="02040503050406030204" pitchFamily="18" charset="0"/>
                        <a:ea typeface="Cambria Math" panose="02040503050406030204" pitchFamily="18" charset="0"/>
                      </a:rPr>
                      <m:t>≳</m:t>
                    </m:r>
                    <m:r>
                      <a:rPr lang="en-US" sz="2600" b="0" i="1" dirty="0" smtClean="0">
                        <a:latin typeface="Cambria Math" panose="02040503050406030204" pitchFamily="18" charset="0"/>
                      </a:rPr>
                      <m:t>0.98</m:t>
                    </m:r>
                    <m:r>
                      <a:rPr lang="en-US" sz="2600" b="0" i="1" smtClean="0">
                        <a:latin typeface="Cambria Math" panose="02040503050406030204" pitchFamily="18" charset="0"/>
                      </a:rPr>
                      <m:t> ;</m:t>
                    </m:r>
                    <m:sSub>
                      <m:sSubPr>
                        <m:ctrlPr>
                          <a:rPr lang="en-US" sz="2600" i="1">
                            <a:latin typeface="Cambria Math" panose="02040503050406030204" pitchFamily="18" charset="0"/>
                          </a:rPr>
                        </m:ctrlPr>
                      </m:sSubPr>
                      <m:e>
                        <m:r>
                          <a:rPr lang="en-US" sz="2600" b="0" i="1" smtClean="0">
                            <a:latin typeface="Cambria Math" panose="02040503050406030204" pitchFamily="18" charset="0"/>
                          </a:rPr>
                          <m:t>0.7</m:t>
                        </m:r>
                        <m:r>
                          <a:rPr lang="en-US" sz="260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𝜇</m:t>
                        </m:r>
                      </m:e>
                      <m:sub>
                        <m:r>
                          <a:rPr lang="en-US" sz="2600" b="0" i="1" smtClean="0">
                            <a:latin typeface="Cambria Math" panose="02040503050406030204" pitchFamily="18" charset="0"/>
                            <a:ea typeface="Cambria Math" panose="02040503050406030204" pitchFamily="18" charset="0"/>
                          </a:rPr>
                          <m:t>𝑃𝑆𝐵</m:t>
                        </m:r>
                      </m:sub>
                    </m:sSub>
                    <m:r>
                      <a:rPr lang="en-US" sz="2600" i="1" smtClean="0">
                        <a:latin typeface="Cambria Math" panose="02040503050406030204" pitchFamily="18" charset="0"/>
                        <a:ea typeface="Cambria Math" panose="02040503050406030204" pitchFamily="18" charset="0"/>
                      </a:rPr>
                      <m:t>≲</m:t>
                    </m:r>
                    <m:r>
                      <a:rPr lang="en-US" sz="2600" i="1" dirty="0" smtClean="0">
                        <a:latin typeface="Cambria Math" panose="02040503050406030204" pitchFamily="18" charset="0"/>
                      </a:rPr>
                      <m:t>0.</m:t>
                    </m:r>
                    <m:r>
                      <a:rPr lang="en-US" sz="2600" b="0" i="1" dirty="0" smtClean="0">
                        <a:latin typeface="Cambria Math" panose="02040503050406030204" pitchFamily="18" charset="0"/>
                      </a:rPr>
                      <m:t>85</m:t>
                    </m:r>
                  </m:oMath>
                </a14:m>
                <a:r>
                  <a:rPr lang="en-US" sz="2600" dirty="0">
                    <a:latin typeface="Century Gothic" panose="020B0502020202020204" pitchFamily="34" charset="0"/>
                  </a:rPr>
                  <a:t> (From </a:t>
                </a:r>
                <a:r>
                  <a:rPr lang="en-US" sz="2600" dirty="0" err="1">
                    <a:latin typeface="Century Gothic" panose="020B0502020202020204" pitchFamily="34" charset="0"/>
                  </a:rPr>
                  <a:t>Kennicutt</a:t>
                </a:r>
                <a:r>
                  <a:rPr lang="en-US" sz="2600" dirty="0">
                    <a:latin typeface="Century Gothic" panose="020B0502020202020204" pitchFamily="34" charset="0"/>
                  </a:rPr>
                  <a:t>-Schmidt Law)</a:t>
                </a:r>
              </a:p>
            </p:txBody>
          </p:sp>
        </mc:Choice>
        <mc:Fallback xmlns="">
          <p:sp>
            <p:nvSpPr>
              <p:cNvPr id="30" name="TextBox 29">
                <a:extLst>
                  <a:ext uri="{FF2B5EF4-FFF2-40B4-BE49-F238E27FC236}">
                    <a16:creationId xmlns:a16="http://schemas.microsoft.com/office/drawing/2014/main" id="{C9A490DA-A7DD-85DE-850D-AC7BC638CE71}"/>
                  </a:ext>
                </a:extLst>
              </p:cNvPr>
              <p:cNvSpPr txBox="1">
                <a:spLocks noRot="1" noChangeAspect="1" noMove="1" noResize="1" noEditPoints="1" noAdjustHandles="1" noChangeArrowheads="1" noChangeShapeType="1" noTextEdit="1"/>
              </p:cNvSpPr>
              <p:nvPr/>
            </p:nvSpPr>
            <p:spPr>
              <a:xfrm>
                <a:off x="1357334" y="5823783"/>
                <a:ext cx="9531383" cy="492443"/>
              </a:xfrm>
              <a:prstGeom prst="rect">
                <a:avLst/>
              </a:prstGeom>
              <a:blipFill>
                <a:blip r:embed="rId5"/>
                <a:stretch>
                  <a:fillRect l="-266" t="-10000" b="-27500"/>
                </a:stretch>
              </a:blipFill>
            </p:spPr>
            <p:txBody>
              <a:bodyPr/>
              <a:lstStyle/>
              <a:p>
                <a:r>
                  <a:rPr lang="en-US">
                    <a:noFill/>
                  </a:rPr>
                  <a:t> </a:t>
                </a:r>
              </a:p>
            </p:txBody>
          </p:sp>
        </mc:Fallback>
      </mc:AlternateContent>
      <p:pic>
        <p:nvPicPr>
          <p:cNvPr id="6" name="Picture 5" descr="A graph of gas fractions&#10;&#10;Description automatically generated">
            <a:extLst>
              <a:ext uri="{FF2B5EF4-FFF2-40B4-BE49-F238E27FC236}">
                <a16:creationId xmlns:a16="http://schemas.microsoft.com/office/drawing/2014/main" id="{ACEA5B42-0CC1-C1FD-7BB5-0279814F1B39}"/>
              </a:ext>
            </a:extLst>
          </p:cNvPr>
          <p:cNvPicPr>
            <a:picLocks noChangeAspect="1"/>
          </p:cNvPicPr>
          <p:nvPr/>
        </p:nvPicPr>
        <p:blipFill>
          <a:blip r:embed="rId6"/>
          <a:stretch>
            <a:fillRect/>
          </a:stretch>
        </p:blipFill>
        <p:spPr>
          <a:xfrm>
            <a:off x="2529840" y="541774"/>
            <a:ext cx="7132320" cy="5304764"/>
          </a:xfrm>
          <a:prstGeom prst="rect">
            <a:avLst/>
          </a:prstGeom>
        </p:spPr>
      </p:pic>
      <p:sp>
        <p:nvSpPr>
          <p:cNvPr id="4" name="TextBox 3">
            <a:extLst>
              <a:ext uri="{FF2B5EF4-FFF2-40B4-BE49-F238E27FC236}">
                <a16:creationId xmlns:a16="http://schemas.microsoft.com/office/drawing/2014/main" id="{325B2F0F-217B-E406-B42F-36781B2416D2}"/>
              </a:ext>
            </a:extLst>
          </p:cNvPr>
          <p:cNvSpPr txBox="1"/>
          <p:nvPr/>
        </p:nvSpPr>
        <p:spPr>
          <a:xfrm>
            <a:off x="4225636" y="6316226"/>
            <a:ext cx="3740728" cy="461665"/>
          </a:xfrm>
          <a:prstGeom prst="rect">
            <a:avLst/>
          </a:prstGeom>
          <a:noFill/>
        </p:spPr>
        <p:txBody>
          <a:bodyPr wrap="square" rtlCol="0">
            <a:spAutoFit/>
          </a:bodyPr>
          <a:lstStyle/>
          <a:p>
            <a:r>
              <a:rPr lang="en-US" sz="2400" dirty="0"/>
              <a:t>Peng, Martin, et al. (2023)</a:t>
            </a:r>
          </a:p>
        </p:txBody>
      </p:sp>
      <p:sp>
        <p:nvSpPr>
          <p:cNvPr id="7" name="Rectangle 6">
            <a:extLst>
              <a:ext uri="{FF2B5EF4-FFF2-40B4-BE49-F238E27FC236}">
                <a16:creationId xmlns:a16="http://schemas.microsoft.com/office/drawing/2014/main" id="{AEF08825-5958-3AFC-60A3-F41D2D945C7C}"/>
              </a:ext>
            </a:extLst>
          </p:cNvPr>
          <p:cNvSpPr/>
          <p:nvPr/>
        </p:nvSpPr>
        <p:spPr>
          <a:xfrm>
            <a:off x="5403273" y="736270"/>
            <a:ext cx="1674421" cy="4298868"/>
          </a:xfrm>
          <a:prstGeom prst="rect">
            <a:avLst/>
          </a:prstGeom>
          <a:solidFill>
            <a:srgbClr val="FF0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PSB</a:t>
            </a:r>
          </a:p>
        </p:txBody>
      </p:sp>
      <p:sp>
        <p:nvSpPr>
          <p:cNvPr id="8" name="Rectangle 7">
            <a:extLst>
              <a:ext uri="{FF2B5EF4-FFF2-40B4-BE49-F238E27FC236}">
                <a16:creationId xmlns:a16="http://schemas.microsoft.com/office/drawing/2014/main" id="{2D346920-EBFE-795D-C8B6-9767694F06C0}"/>
              </a:ext>
            </a:extLst>
          </p:cNvPr>
          <p:cNvSpPr/>
          <p:nvPr/>
        </p:nvSpPr>
        <p:spPr>
          <a:xfrm>
            <a:off x="3634636" y="736270"/>
            <a:ext cx="234408" cy="4298868"/>
          </a:xfrm>
          <a:prstGeom prst="rect">
            <a:avLst/>
          </a:prstGeom>
          <a:solidFill>
            <a:srgbClr val="FFC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rPr>
              <a:t>SB</a:t>
            </a:r>
          </a:p>
        </p:txBody>
      </p:sp>
    </p:spTree>
    <p:extLst>
      <p:ext uri="{BB962C8B-B14F-4D97-AF65-F5344CB8AC3E}">
        <p14:creationId xmlns:p14="http://schemas.microsoft.com/office/powerpoint/2010/main" val="9445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AA66-1125-0A33-1A11-E31173168FC5}"/>
              </a:ext>
            </a:extLst>
          </p:cNvPr>
          <p:cNvSpPr>
            <a:spLocks noGrp="1"/>
          </p:cNvSpPr>
          <p:nvPr>
            <p:ph type="title"/>
          </p:nvPr>
        </p:nvSpPr>
        <p:spPr>
          <a:xfrm>
            <a:off x="526470" y="0"/>
            <a:ext cx="11139060" cy="592306"/>
          </a:xfrm>
        </p:spPr>
        <p:txBody>
          <a:bodyPr/>
          <a:lstStyle/>
          <a:p>
            <a:pPr algn="ctr"/>
            <a:r>
              <a:rPr lang="en-US" dirty="0"/>
              <a:t>Chemical Evolution Model</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72FCA1A-CCB7-CEB2-085C-AE0FC2852F8F}"/>
                  </a:ext>
                </a:extLst>
              </p:cNvPr>
              <p:cNvSpPr txBox="1"/>
              <p:nvPr/>
            </p:nvSpPr>
            <p:spPr>
              <a:xfrm>
                <a:off x="-85660" y="3989280"/>
                <a:ext cx="6379780" cy="508857"/>
              </a:xfrm>
              <a:prstGeom prst="rect">
                <a:avLst/>
              </a:prstGeom>
              <a:noFill/>
            </p:spPr>
            <p:txBody>
              <a:bodyPr wrap="square" rtlCol="0">
                <a:spAutoFit/>
              </a:bodyPr>
              <a:lstStyle/>
              <a:p>
                <a:pPr algn="ctr"/>
                <a14:m>
                  <m:oMath xmlns:m="http://schemas.openxmlformats.org/officeDocument/2006/math">
                    <m:r>
                      <a:rPr lang="en-US" sz="2600" i="1" smtClean="0">
                        <a:latin typeface="Cambria Math" panose="02040503050406030204" pitchFamily="18" charset="0"/>
                        <a:ea typeface="Cambria Math" panose="02040503050406030204" pitchFamily="18" charset="0"/>
                      </a:rPr>
                      <m:t>𝜉</m:t>
                    </m:r>
                    <m:r>
                      <a:rPr lang="en-US" sz="2600" i="1" smtClean="0">
                        <a:latin typeface="Cambria Math" panose="02040503050406030204" pitchFamily="18" charset="0"/>
                        <a:ea typeface="Cambria Math" panose="02040503050406030204" pitchFamily="18" charset="0"/>
                      </a:rPr>
                      <m:t>≈0.4 </m:t>
                    </m:r>
                  </m:oMath>
                </a14:m>
                <a:r>
                  <a:rPr lang="en-US" sz="2600" dirty="0">
                    <a:latin typeface="Century Gothic" panose="020B0502020202020204" pitchFamily="34" charset="0"/>
                  </a:rPr>
                  <a:t>(</a:t>
                </a:r>
                <a14:m>
                  <m:oMath xmlns:m="http://schemas.openxmlformats.org/officeDocument/2006/math">
                    <m:r>
                      <a:rPr lang="en-US" sz="2600" i="1">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 </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10</m:t>
                        </m:r>
                      </m:e>
                      <m:sup>
                        <m:r>
                          <a:rPr lang="en-US" sz="2600" b="0" i="1" smtClean="0">
                            <a:latin typeface="Cambria Math" panose="02040503050406030204" pitchFamily="18" charset="0"/>
                            <a:ea typeface="Cambria Math" panose="02040503050406030204" pitchFamily="18" charset="0"/>
                          </a:rPr>
                          <m:t>8</m:t>
                        </m:r>
                      </m:sup>
                    </m:sSup>
                    <m:r>
                      <a:rPr lang="en-US" sz="2600" b="0" i="1" smtClean="0">
                        <a:latin typeface="Cambria Math" panose="02040503050406030204" pitchFamily="18" charset="0"/>
                        <a:ea typeface="Cambria Math" panose="02040503050406030204" pitchFamily="18" charset="0"/>
                      </a:rPr>
                      <m:t> </m:t>
                    </m:r>
                    <m:sSub>
                      <m:sSubPr>
                        <m:ctrlPr>
                          <a:rPr lang="en-US" sz="2600" b="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𝑀</m:t>
                        </m:r>
                      </m:e>
                      <m:sub>
                        <m:r>
                          <a:rPr lang="en-US" sz="2600" b="0" i="1" smtClean="0">
                            <a:latin typeface="Cambria Math" panose="02040503050406030204" pitchFamily="18" charset="0"/>
                            <a:ea typeface="Cambria Math" panose="02040503050406030204" pitchFamily="18" charset="0"/>
                          </a:rPr>
                          <m:t>⨀</m:t>
                        </m:r>
                      </m:sub>
                    </m:sSub>
                  </m:oMath>
                </a14:m>
                <a:r>
                  <a:rPr lang="en-US" sz="2600" dirty="0">
                    <a:latin typeface="Century Gothic" panose="020B0502020202020204" pitchFamily="34" charset="0"/>
                  </a:rPr>
                  <a:t>) (Sharda et al. 2021)</a:t>
                </a:r>
              </a:p>
            </p:txBody>
          </p:sp>
        </mc:Choice>
        <mc:Fallback xmlns="">
          <p:sp>
            <p:nvSpPr>
              <p:cNvPr id="17" name="TextBox 16">
                <a:extLst>
                  <a:ext uri="{FF2B5EF4-FFF2-40B4-BE49-F238E27FC236}">
                    <a16:creationId xmlns:a16="http://schemas.microsoft.com/office/drawing/2014/main" id="{B72FCA1A-CCB7-CEB2-085C-AE0FC2852F8F}"/>
                  </a:ext>
                </a:extLst>
              </p:cNvPr>
              <p:cNvSpPr txBox="1">
                <a:spLocks noRot="1" noChangeAspect="1" noMove="1" noResize="1" noEditPoints="1" noAdjustHandles="1" noChangeArrowheads="1" noChangeShapeType="1" noTextEdit="1"/>
              </p:cNvSpPr>
              <p:nvPr/>
            </p:nvSpPr>
            <p:spPr>
              <a:xfrm>
                <a:off x="-85660" y="3989280"/>
                <a:ext cx="6379780" cy="508857"/>
              </a:xfrm>
              <a:prstGeom prst="rect">
                <a:avLst/>
              </a:prstGeom>
              <a:blipFill>
                <a:blip r:embed="rId2"/>
                <a:stretch>
                  <a:fillRect t="-9524" b="-2381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E4C4DB0-1C22-D06C-8384-1ED253DE7564}"/>
              </a:ext>
            </a:extLst>
          </p:cNvPr>
          <p:cNvGrpSpPr/>
          <p:nvPr/>
        </p:nvGrpSpPr>
        <p:grpSpPr>
          <a:xfrm>
            <a:off x="0" y="1154386"/>
            <a:ext cx="6873766" cy="2326654"/>
            <a:chOff x="0" y="3949359"/>
            <a:chExt cx="6873766" cy="232665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D5D768-475B-E348-0CED-2A941BC2324B}"/>
                    </a:ext>
                  </a:extLst>
                </p:cNvPr>
                <p:cNvSpPr txBox="1"/>
                <p:nvPr/>
              </p:nvSpPr>
              <p:spPr>
                <a:xfrm>
                  <a:off x="0" y="3949359"/>
                  <a:ext cx="6873766" cy="1898212"/>
                </a:xfrm>
                <a:prstGeom prst="rect">
                  <a:avLst/>
                </a:prstGeom>
                <a:noFill/>
              </p:spPr>
              <p:txBody>
                <a:bodyPr wrap="square" rtlCol="0">
                  <a:spAutoFit/>
                </a:bodyPr>
                <a:lstStyle/>
                <a:p>
                  <a:r>
                    <a:rPr lang="en-US" sz="2400" dirty="0">
                      <a:latin typeface="Century Gothic" panose="020B0502020202020204" pitchFamily="34" charset="0"/>
                    </a:rPr>
                    <a:t>Metal-Enriched Wind (non-homogeneous)</a:t>
                  </a:r>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𝑍</m:t>
                            </m:r>
                          </m:e>
                          <m:sub>
                            <m:r>
                              <a:rPr lang="en-US" sz="2400" b="0" i="1" smtClean="0">
                                <a:latin typeface="Cambria Math" panose="02040503050406030204" pitchFamily="18" charset="0"/>
                              </a:rPr>
                              <m:t>𝑊</m:t>
                            </m:r>
                          </m:sub>
                        </m:sSub>
                        <m:r>
                          <a:rPr lang="en-US" sz="2400" b="0" i="1" smtClean="0">
                            <a:latin typeface="Cambria Math" panose="02040503050406030204" pitchFamily="18" charset="0"/>
                          </a:rPr>
                          <m:t>=</m:t>
                        </m:r>
                        <m:r>
                          <a:rPr lang="en-US" sz="2400" b="0" i="1" smtClean="0">
                            <a:latin typeface="Cambria Math" panose="02040503050406030204" pitchFamily="18" charset="0"/>
                          </a:rPr>
                          <m:t>𝑍</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𝜉</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𝑦</m:t>
                            </m:r>
                          </m:num>
                          <m:den>
                            <m:r>
                              <m:rPr>
                                <m:sty m:val="p"/>
                              </m:rPr>
                              <a:rPr lang="en-US" sz="2400" b="0" i="0" smtClean="0">
                                <a:latin typeface="Cambria Math" panose="02040503050406030204" pitchFamily="18" charset="0"/>
                                <a:ea typeface="Cambria Math" panose="02040503050406030204" pitchFamily="18" charset="0"/>
                              </a:rPr>
                              <m:t>max</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a:rPr lang="en-US" sz="2400" b="0" i="1" smtClean="0">
                                    <a:latin typeface="Cambria Math" panose="02040503050406030204" pitchFamily="18" charset="0"/>
                                    <a:ea typeface="Cambria Math" panose="02040503050406030204" pitchFamily="18" charset="0"/>
                                  </a:rPr>
                                  <m:t>𝑜</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den>
                        </m:f>
                      </m:oMath>
                    </m:oMathPara>
                  </a14:m>
                  <a:endParaRPr lang="en-US" sz="2400" dirty="0">
                    <a:latin typeface="Century Gothic" panose="020B0502020202020204" pitchFamily="34" charset="0"/>
                  </a:endParaRPr>
                </a:p>
                <a:p>
                  <a:pPr marL="457200" indent="-457200">
                    <a:buFont typeface="Arial" panose="020B0604020202020204" pitchFamily="34" charset="0"/>
                    <a:buChar char="•"/>
                  </a:pPr>
                  <a14:m>
                    <m:oMath xmlns:m="http://schemas.openxmlformats.org/officeDocument/2006/math">
                      <m:r>
                        <a:rPr lang="en-US" sz="2400" i="1" smtClean="0">
                          <a:latin typeface="Cambria Math" panose="02040503050406030204" pitchFamily="18" charset="0"/>
                          <a:ea typeface="Cambria Math" panose="02040503050406030204" pitchFamily="18" charset="0"/>
                        </a:rPr>
                        <m:t>𝜉</m:t>
                      </m:r>
                      <m:r>
                        <a:rPr lang="en-US" sz="2400" b="0" i="1" smtClean="0">
                          <a:latin typeface="Cambria Math" panose="02040503050406030204" pitchFamily="18" charset="0"/>
                          <a:ea typeface="Cambria Math" panose="02040503050406030204" pitchFamily="18" charset="0"/>
                        </a:rPr>
                        <m:t>=0:</m:t>
                      </m:r>
                    </m:oMath>
                  </a14:m>
                  <a:r>
                    <a:rPr lang="en-US" sz="2400" dirty="0">
                      <a:latin typeface="Century Gothic" panose="020B0502020202020204" pitchFamily="34" charset="0"/>
                    </a:rPr>
                    <a:t> fully mix with ISM</a:t>
                  </a:r>
                </a:p>
                <a:p>
                  <a:pPr marL="457200" indent="-457200">
                    <a:buFont typeface="Arial" panose="020B0604020202020204" pitchFamily="34" charset="0"/>
                    <a:buChar char="•"/>
                  </a:pPr>
                  <a14:m>
                    <m:oMath xmlns:m="http://schemas.openxmlformats.org/officeDocument/2006/math">
                      <m:r>
                        <a:rPr lang="en-US" sz="2400" i="1" smtClean="0">
                          <a:latin typeface="Cambria Math" panose="02040503050406030204" pitchFamily="18" charset="0"/>
                          <a:ea typeface="Cambria Math" panose="02040503050406030204" pitchFamily="18" charset="0"/>
                        </a:rPr>
                        <m:t>𝜉</m:t>
                      </m:r>
                      <m:r>
                        <a:rPr lang="en-US" sz="2400" b="0" i="1" smtClean="0">
                          <a:latin typeface="Cambria Math" panose="02040503050406030204" pitchFamily="18" charset="0"/>
                          <a:ea typeface="Cambria Math" panose="02040503050406030204" pitchFamily="18" charset="0"/>
                        </a:rPr>
                        <m:t>=1:</m:t>
                      </m:r>
                    </m:oMath>
                  </a14:m>
                  <a:r>
                    <a:rPr lang="en-US" sz="2400" dirty="0">
                      <a:latin typeface="Century Gothic" panose="020B0502020202020204" pitchFamily="34" charset="0"/>
                    </a:rPr>
                    <a:t> all metals lost in galactic wind</a:t>
                  </a:r>
                </a:p>
              </p:txBody>
            </p:sp>
          </mc:Choice>
          <mc:Fallback xmlns="">
            <p:sp>
              <p:nvSpPr>
                <p:cNvPr id="9" name="TextBox 8">
                  <a:extLst>
                    <a:ext uri="{FF2B5EF4-FFF2-40B4-BE49-F238E27FC236}">
                      <a16:creationId xmlns:a16="http://schemas.microsoft.com/office/drawing/2014/main" id="{6AD5D768-475B-E348-0CED-2A941BC2324B}"/>
                    </a:ext>
                  </a:extLst>
                </p:cNvPr>
                <p:cNvSpPr txBox="1">
                  <a:spLocks noRot="1" noChangeAspect="1" noMove="1" noResize="1" noEditPoints="1" noAdjustHandles="1" noChangeArrowheads="1" noChangeShapeType="1" noTextEdit="1"/>
                </p:cNvSpPr>
                <p:nvPr/>
              </p:nvSpPr>
              <p:spPr>
                <a:xfrm>
                  <a:off x="0" y="3949359"/>
                  <a:ext cx="6873766" cy="1898212"/>
                </a:xfrm>
                <a:prstGeom prst="rect">
                  <a:avLst/>
                </a:prstGeom>
                <a:blipFill>
                  <a:blip r:embed="rId3"/>
                  <a:stretch>
                    <a:fillRect l="-1476" t="-2667" b="-6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B30E608-BD80-D3A8-3D87-741FD3E5ED8A}"/>
                </a:ext>
              </a:extLst>
            </p:cNvPr>
            <p:cNvSpPr txBox="1"/>
            <p:nvPr/>
          </p:nvSpPr>
          <p:spPr>
            <a:xfrm>
              <a:off x="966950" y="5814348"/>
              <a:ext cx="4183117" cy="461665"/>
            </a:xfrm>
            <a:prstGeom prst="rect">
              <a:avLst/>
            </a:prstGeom>
            <a:noFill/>
          </p:spPr>
          <p:txBody>
            <a:bodyPr wrap="square" rtlCol="0">
              <a:spAutoFit/>
            </a:bodyPr>
            <a:lstStyle/>
            <a:p>
              <a:pPr algn="ctr"/>
              <a:r>
                <a:rPr lang="en-US" sz="2400" dirty="0">
                  <a:latin typeface="Century Gothic" panose="020B0502020202020204" pitchFamily="34" charset="0"/>
                </a:rPr>
                <a:t>(Sharda et al. 2021)</a:t>
              </a:r>
            </a:p>
          </p:txBody>
        </p:sp>
      </p:grpSp>
      <p:grpSp>
        <p:nvGrpSpPr>
          <p:cNvPr id="14" name="Group 13">
            <a:extLst>
              <a:ext uri="{FF2B5EF4-FFF2-40B4-BE49-F238E27FC236}">
                <a16:creationId xmlns:a16="http://schemas.microsoft.com/office/drawing/2014/main" id="{F84CEDB8-09FA-E688-6E44-9A0868B6E191}"/>
              </a:ext>
            </a:extLst>
          </p:cNvPr>
          <p:cNvGrpSpPr/>
          <p:nvPr/>
        </p:nvGrpSpPr>
        <p:grpSpPr>
          <a:xfrm>
            <a:off x="1330308" y="1154386"/>
            <a:ext cx="10861692" cy="5403404"/>
            <a:chOff x="1330308" y="1154386"/>
            <a:chExt cx="10861692" cy="5403404"/>
          </a:xfrm>
        </p:grpSpPr>
        <p:grpSp>
          <p:nvGrpSpPr>
            <p:cNvPr id="12" name="Group 11">
              <a:extLst>
                <a:ext uri="{FF2B5EF4-FFF2-40B4-BE49-F238E27FC236}">
                  <a16:creationId xmlns:a16="http://schemas.microsoft.com/office/drawing/2014/main" id="{5C8267D1-A954-8C2B-9BFA-CD88892078E6}"/>
                </a:ext>
              </a:extLst>
            </p:cNvPr>
            <p:cNvGrpSpPr/>
            <p:nvPr/>
          </p:nvGrpSpPr>
          <p:grpSpPr>
            <a:xfrm>
              <a:off x="1330308" y="1154386"/>
              <a:ext cx="10861692" cy="4772877"/>
              <a:chOff x="1330308" y="1228997"/>
              <a:chExt cx="10861692" cy="4772877"/>
            </a:xfrm>
          </p:grpSpPr>
          <p:grpSp>
            <p:nvGrpSpPr>
              <p:cNvPr id="5" name="Group 4">
                <a:extLst>
                  <a:ext uri="{FF2B5EF4-FFF2-40B4-BE49-F238E27FC236}">
                    <a16:creationId xmlns:a16="http://schemas.microsoft.com/office/drawing/2014/main" id="{E1C189E2-5C0E-9775-8CEB-89BD8FDACCCC}"/>
                  </a:ext>
                </a:extLst>
              </p:cNvPr>
              <p:cNvGrpSpPr/>
              <p:nvPr/>
            </p:nvGrpSpPr>
            <p:grpSpPr>
              <a:xfrm>
                <a:off x="1330308" y="1228997"/>
                <a:ext cx="10861692" cy="4772877"/>
                <a:chOff x="1330308" y="1228997"/>
                <a:chExt cx="10861692" cy="4772877"/>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CDFB918-7A34-7B7F-E200-6E8BD01787B1}"/>
                        </a:ext>
                      </a:extLst>
                    </p:cNvPr>
                    <p:cNvSpPr txBox="1"/>
                    <p:nvPr/>
                  </p:nvSpPr>
                  <p:spPr>
                    <a:xfrm>
                      <a:off x="1330308" y="5509431"/>
                      <a:ext cx="9531383" cy="492443"/>
                    </a:xfrm>
                    <a:prstGeom prst="rect">
                      <a:avLst/>
                    </a:prstGeom>
                    <a:noFill/>
                  </p:spPr>
                  <p:txBody>
                    <a:bodyPr wrap="square" rtlCol="0">
                      <a:spAutoFit/>
                    </a:bodyPr>
                    <a:lstStyle/>
                    <a:p>
                      <a14:m>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𝜇</m:t>
                              </m:r>
                            </m:e>
                            <m:sub>
                              <m:r>
                                <a:rPr lang="en-US" sz="2600" b="0" i="1" smtClean="0">
                                  <a:latin typeface="Cambria Math" panose="02040503050406030204" pitchFamily="18" charset="0"/>
                                </a:rPr>
                                <m:t>𝑆𝐵</m:t>
                              </m:r>
                            </m:sub>
                          </m:sSub>
                          <m:r>
                            <a:rPr lang="en-US" sz="2600" i="1" smtClean="0">
                              <a:latin typeface="Cambria Math" panose="02040503050406030204" pitchFamily="18" charset="0"/>
                              <a:ea typeface="Cambria Math" panose="02040503050406030204" pitchFamily="18" charset="0"/>
                            </a:rPr>
                            <m:t>≳</m:t>
                          </m:r>
                          <m:r>
                            <a:rPr lang="en-US" sz="2600" b="0" i="1" dirty="0" smtClean="0">
                              <a:latin typeface="Cambria Math" panose="02040503050406030204" pitchFamily="18" charset="0"/>
                            </a:rPr>
                            <m:t>0.98</m:t>
                          </m:r>
                          <m:r>
                            <a:rPr lang="en-US" sz="2600" b="0" i="1" smtClean="0">
                              <a:latin typeface="Cambria Math" panose="02040503050406030204" pitchFamily="18" charset="0"/>
                            </a:rPr>
                            <m:t> ;</m:t>
                          </m:r>
                          <m:sSub>
                            <m:sSubPr>
                              <m:ctrlPr>
                                <a:rPr lang="en-US" sz="2600" i="1">
                                  <a:latin typeface="Cambria Math" panose="02040503050406030204" pitchFamily="18" charset="0"/>
                                </a:rPr>
                              </m:ctrlPr>
                            </m:sSubPr>
                            <m:e>
                              <m:r>
                                <a:rPr lang="en-US" sz="2600" b="0" i="1" smtClean="0">
                                  <a:latin typeface="Cambria Math" panose="02040503050406030204" pitchFamily="18" charset="0"/>
                                </a:rPr>
                                <m:t>0.7</m:t>
                              </m:r>
                              <m:r>
                                <a:rPr lang="en-US" sz="260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𝜇</m:t>
                              </m:r>
                            </m:e>
                            <m:sub>
                              <m:r>
                                <a:rPr lang="en-US" sz="2600" b="0" i="1" smtClean="0">
                                  <a:latin typeface="Cambria Math" panose="02040503050406030204" pitchFamily="18" charset="0"/>
                                  <a:ea typeface="Cambria Math" panose="02040503050406030204" pitchFamily="18" charset="0"/>
                                </a:rPr>
                                <m:t>𝐸𝑁</m:t>
                              </m:r>
                            </m:sub>
                          </m:sSub>
                          <m:r>
                            <a:rPr lang="en-US" sz="2600" i="1" smtClean="0">
                              <a:latin typeface="Cambria Math" panose="02040503050406030204" pitchFamily="18" charset="0"/>
                              <a:ea typeface="Cambria Math" panose="02040503050406030204" pitchFamily="18" charset="0"/>
                            </a:rPr>
                            <m:t>≲</m:t>
                          </m:r>
                          <m:r>
                            <a:rPr lang="en-US" sz="2600" i="1" dirty="0" smtClean="0">
                              <a:latin typeface="Cambria Math" panose="02040503050406030204" pitchFamily="18" charset="0"/>
                            </a:rPr>
                            <m:t>0.</m:t>
                          </m:r>
                          <m:r>
                            <a:rPr lang="en-US" sz="2600" b="0" i="1" dirty="0" smtClean="0">
                              <a:latin typeface="Cambria Math" panose="02040503050406030204" pitchFamily="18" charset="0"/>
                            </a:rPr>
                            <m:t>85</m:t>
                          </m:r>
                        </m:oMath>
                      </a14:m>
                      <a:r>
                        <a:rPr lang="en-US" sz="2600" dirty="0">
                          <a:latin typeface="Century Gothic" panose="020B0502020202020204" pitchFamily="34" charset="0"/>
                        </a:rPr>
                        <a:t> (From </a:t>
                      </a:r>
                      <a:r>
                        <a:rPr lang="en-US" sz="2600" dirty="0" err="1">
                          <a:latin typeface="Century Gothic" panose="020B0502020202020204" pitchFamily="34" charset="0"/>
                        </a:rPr>
                        <a:t>Kennicutt</a:t>
                      </a:r>
                      <a:r>
                        <a:rPr lang="en-US" sz="2600" dirty="0">
                          <a:latin typeface="Century Gothic" panose="020B0502020202020204" pitchFamily="34" charset="0"/>
                        </a:rPr>
                        <a:t>-Schmidt Law)</a:t>
                      </a:r>
                    </a:p>
                  </p:txBody>
                </p:sp>
              </mc:Choice>
              <mc:Fallback xmlns="">
                <p:sp>
                  <p:nvSpPr>
                    <p:cNvPr id="15" name="TextBox 14">
                      <a:extLst>
                        <a:ext uri="{FF2B5EF4-FFF2-40B4-BE49-F238E27FC236}">
                          <a16:creationId xmlns:a16="http://schemas.microsoft.com/office/drawing/2014/main" id="{DCDFB918-7A34-7B7F-E200-6E8BD01787B1}"/>
                        </a:ext>
                      </a:extLst>
                    </p:cNvPr>
                    <p:cNvSpPr txBox="1">
                      <a:spLocks noRot="1" noChangeAspect="1" noMove="1" noResize="1" noEditPoints="1" noAdjustHandles="1" noChangeArrowheads="1" noChangeShapeType="1" noTextEdit="1"/>
                    </p:cNvSpPr>
                    <p:nvPr/>
                  </p:nvSpPr>
                  <p:spPr>
                    <a:xfrm>
                      <a:off x="1330308" y="5509431"/>
                      <a:ext cx="9531383" cy="492443"/>
                    </a:xfrm>
                    <a:prstGeom prst="rect">
                      <a:avLst/>
                    </a:prstGeom>
                    <a:blipFill>
                      <a:blip r:embed="rId4"/>
                      <a:stretch>
                        <a:fillRect l="-133" t="-12821" b="-3076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119F173-784A-C2C6-A5DC-3B5C0C4EBD02}"/>
                    </a:ext>
                  </a:extLst>
                </p:cNvPr>
                <p:cNvPicPr>
                  <a:picLocks noChangeAspect="1"/>
                </p:cNvPicPr>
                <p:nvPr/>
              </p:nvPicPr>
              <p:blipFill>
                <a:blip r:embed="rId5"/>
                <a:stretch>
                  <a:fillRect/>
                </a:stretch>
              </p:blipFill>
              <p:spPr>
                <a:xfrm>
                  <a:off x="6294120" y="1228997"/>
                  <a:ext cx="5897880" cy="4400005"/>
                </a:xfrm>
                <a:prstGeom prst="rect">
                  <a:avLst/>
                </a:prstGeom>
              </p:spPr>
            </p:pic>
          </p:grpSp>
          <p:grpSp>
            <p:nvGrpSpPr>
              <p:cNvPr id="11" name="Group 10">
                <a:extLst>
                  <a:ext uri="{FF2B5EF4-FFF2-40B4-BE49-F238E27FC236}">
                    <a16:creationId xmlns:a16="http://schemas.microsoft.com/office/drawing/2014/main" id="{02392687-447B-75F2-DDB5-A5F802812A0E}"/>
                  </a:ext>
                </a:extLst>
              </p:cNvPr>
              <p:cNvGrpSpPr/>
              <p:nvPr/>
            </p:nvGrpSpPr>
            <p:grpSpPr>
              <a:xfrm>
                <a:off x="7195895" y="1400781"/>
                <a:ext cx="2856020" cy="3552734"/>
                <a:chOff x="7195895" y="1400781"/>
                <a:chExt cx="2856020" cy="3552734"/>
              </a:xfrm>
            </p:grpSpPr>
            <p:sp>
              <p:nvSpPr>
                <p:cNvPr id="6" name="Rectangle 5">
                  <a:extLst>
                    <a:ext uri="{FF2B5EF4-FFF2-40B4-BE49-F238E27FC236}">
                      <a16:creationId xmlns:a16="http://schemas.microsoft.com/office/drawing/2014/main" id="{7F5A932A-EF09-796F-7E7C-9517FF57E1AE}"/>
                    </a:ext>
                  </a:extLst>
                </p:cNvPr>
                <p:cNvSpPr/>
                <p:nvPr/>
              </p:nvSpPr>
              <p:spPr>
                <a:xfrm>
                  <a:off x="8631677" y="1400781"/>
                  <a:ext cx="1420238" cy="3552733"/>
                </a:xfrm>
                <a:prstGeom prst="rect">
                  <a:avLst/>
                </a:prstGeom>
                <a:solidFill>
                  <a:srgbClr val="FF0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PSB</a:t>
                  </a:r>
                </a:p>
              </p:txBody>
            </p:sp>
            <p:sp>
              <p:nvSpPr>
                <p:cNvPr id="7" name="Rectangle 6">
                  <a:extLst>
                    <a:ext uri="{FF2B5EF4-FFF2-40B4-BE49-F238E27FC236}">
                      <a16:creationId xmlns:a16="http://schemas.microsoft.com/office/drawing/2014/main" id="{08ED0F2F-7CE4-EA9A-DE5E-8EBA92AB8971}"/>
                    </a:ext>
                  </a:extLst>
                </p:cNvPr>
                <p:cNvSpPr/>
                <p:nvPr/>
              </p:nvSpPr>
              <p:spPr>
                <a:xfrm>
                  <a:off x="7195895" y="1400783"/>
                  <a:ext cx="189598" cy="3552732"/>
                </a:xfrm>
                <a:prstGeom prst="rect">
                  <a:avLst/>
                </a:prstGeom>
                <a:solidFill>
                  <a:srgbClr val="FFC000">
                    <a:alpha val="255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rPr>
                    <a:t>SB</a:t>
                  </a:r>
                </a:p>
              </p:txBody>
            </p:sp>
          </p:grpSp>
        </p:grpSp>
        <p:sp>
          <p:nvSpPr>
            <p:cNvPr id="13" name="TextBox 12">
              <a:extLst>
                <a:ext uri="{FF2B5EF4-FFF2-40B4-BE49-F238E27FC236}">
                  <a16:creationId xmlns:a16="http://schemas.microsoft.com/office/drawing/2014/main" id="{4FE97A40-9302-A39D-C495-6DA134504524}"/>
                </a:ext>
              </a:extLst>
            </p:cNvPr>
            <p:cNvSpPr txBox="1"/>
            <p:nvPr/>
          </p:nvSpPr>
          <p:spPr>
            <a:xfrm>
              <a:off x="4225635" y="6096125"/>
              <a:ext cx="3740728" cy="461665"/>
            </a:xfrm>
            <a:prstGeom prst="rect">
              <a:avLst/>
            </a:prstGeom>
            <a:noFill/>
          </p:spPr>
          <p:txBody>
            <a:bodyPr wrap="square" rtlCol="0">
              <a:spAutoFit/>
            </a:bodyPr>
            <a:lstStyle/>
            <a:p>
              <a:r>
                <a:rPr lang="en-US" sz="2400" dirty="0"/>
                <a:t>Peng, Martin, et al. (2023)</a:t>
              </a:r>
            </a:p>
          </p:txBody>
        </p:sp>
      </p:grpSp>
    </p:spTree>
    <p:extLst>
      <p:ext uri="{BB962C8B-B14F-4D97-AF65-F5344CB8AC3E}">
        <p14:creationId xmlns:p14="http://schemas.microsoft.com/office/powerpoint/2010/main" val="30117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2104E27-705B-6432-2207-EAE77C08A077}"/>
              </a:ext>
            </a:extLst>
          </p:cNvPr>
          <p:cNvGrpSpPr/>
          <p:nvPr/>
        </p:nvGrpSpPr>
        <p:grpSpPr>
          <a:xfrm>
            <a:off x="68574" y="637803"/>
            <a:ext cx="12055528" cy="5397500"/>
            <a:chOff x="55013" y="658566"/>
            <a:chExt cx="12055528" cy="5397500"/>
          </a:xfrm>
        </p:grpSpPr>
        <p:grpSp>
          <p:nvGrpSpPr>
            <p:cNvPr id="15" name="Group 14">
              <a:extLst>
                <a:ext uri="{FF2B5EF4-FFF2-40B4-BE49-F238E27FC236}">
                  <a16:creationId xmlns:a16="http://schemas.microsoft.com/office/drawing/2014/main" id="{218D4284-8F01-3FB1-36EA-9ADC980A1F5D}"/>
                </a:ext>
              </a:extLst>
            </p:cNvPr>
            <p:cNvGrpSpPr/>
            <p:nvPr/>
          </p:nvGrpSpPr>
          <p:grpSpPr>
            <a:xfrm>
              <a:off x="55013" y="658566"/>
              <a:ext cx="12055528" cy="5397500"/>
              <a:chOff x="55013" y="658566"/>
              <a:chExt cx="12055528" cy="5397500"/>
            </a:xfrm>
          </p:grpSpPr>
          <p:pic>
            <p:nvPicPr>
              <p:cNvPr id="13" name="Picture 12">
                <a:extLst>
                  <a:ext uri="{FF2B5EF4-FFF2-40B4-BE49-F238E27FC236}">
                    <a16:creationId xmlns:a16="http://schemas.microsoft.com/office/drawing/2014/main" id="{4A2D6F97-FA3F-D143-42F3-4775A37FB85A}"/>
                  </a:ext>
                </a:extLst>
              </p:cNvPr>
              <p:cNvPicPr>
                <a:picLocks noChangeAspect="1"/>
              </p:cNvPicPr>
              <p:nvPr/>
            </p:nvPicPr>
            <p:blipFill>
              <a:blip r:embed="rId3"/>
              <a:stretch>
                <a:fillRect/>
              </a:stretch>
            </p:blipFill>
            <p:spPr>
              <a:xfrm>
                <a:off x="55013" y="658566"/>
                <a:ext cx="5981700" cy="5397500"/>
              </a:xfrm>
              <a:prstGeom prst="rect">
                <a:avLst/>
              </a:prstGeom>
            </p:spPr>
          </p:pic>
          <p:grpSp>
            <p:nvGrpSpPr>
              <p:cNvPr id="10" name="Group 9">
                <a:extLst>
                  <a:ext uri="{FF2B5EF4-FFF2-40B4-BE49-F238E27FC236}">
                    <a16:creationId xmlns:a16="http://schemas.microsoft.com/office/drawing/2014/main" id="{67E893FC-8406-C1AA-B174-32C26D55702F}"/>
                  </a:ext>
                </a:extLst>
              </p:cNvPr>
              <p:cNvGrpSpPr/>
              <p:nvPr/>
            </p:nvGrpSpPr>
            <p:grpSpPr>
              <a:xfrm>
                <a:off x="5679874" y="658566"/>
                <a:ext cx="6430667" cy="4335674"/>
                <a:chOff x="1463653" y="687575"/>
                <a:chExt cx="6430667" cy="4335674"/>
              </a:xfrm>
            </p:grpSpPr>
            <p:pic>
              <p:nvPicPr>
                <p:cNvPr id="7" name="Picture 6" descr="Diagram&#10;&#10;Description automatically generated">
                  <a:extLst>
                    <a:ext uri="{FF2B5EF4-FFF2-40B4-BE49-F238E27FC236}">
                      <a16:creationId xmlns:a16="http://schemas.microsoft.com/office/drawing/2014/main" id="{131192B0-98DD-7569-A2F9-A3598A1307E1}"/>
                    </a:ext>
                  </a:extLst>
                </p:cNvPr>
                <p:cNvPicPr>
                  <a:picLocks noChangeAspect="1"/>
                </p:cNvPicPr>
                <p:nvPr/>
              </p:nvPicPr>
              <p:blipFill>
                <a:blip r:embed="rId4"/>
                <a:stretch>
                  <a:fillRect/>
                </a:stretch>
              </p:blipFill>
              <p:spPr>
                <a:xfrm>
                  <a:off x="1939067" y="687575"/>
                  <a:ext cx="5955253" cy="4335674"/>
                </a:xfrm>
                <a:prstGeom prst="rect">
                  <a:avLst/>
                </a:prstGeom>
              </p:spPr>
            </p:pic>
            <p:sp>
              <p:nvSpPr>
                <p:cNvPr id="9" name="TextBox 8">
                  <a:extLst>
                    <a:ext uri="{FF2B5EF4-FFF2-40B4-BE49-F238E27FC236}">
                      <a16:creationId xmlns:a16="http://schemas.microsoft.com/office/drawing/2014/main" id="{27006DF4-2836-FF0A-5FF7-7A1F94D257A0}"/>
                    </a:ext>
                  </a:extLst>
                </p:cNvPr>
                <p:cNvSpPr txBox="1"/>
                <p:nvPr/>
              </p:nvSpPr>
              <p:spPr>
                <a:xfrm>
                  <a:off x="1463653" y="1138607"/>
                  <a:ext cx="3972910" cy="400110"/>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KCWI Optical Layout</a:t>
                  </a:r>
                </a:p>
              </p:txBody>
            </p:sp>
          </p:grpSp>
        </p:grpSp>
        <p:grpSp>
          <p:nvGrpSpPr>
            <p:cNvPr id="6" name="Group 5">
              <a:extLst>
                <a:ext uri="{FF2B5EF4-FFF2-40B4-BE49-F238E27FC236}">
                  <a16:creationId xmlns:a16="http://schemas.microsoft.com/office/drawing/2014/main" id="{6841CF08-EAE0-E01F-D220-DBF5A154463F}"/>
                </a:ext>
              </a:extLst>
            </p:cNvPr>
            <p:cNvGrpSpPr/>
            <p:nvPr/>
          </p:nvGrpSpPr>
          <p:grpSpPr>
            <a:xfrm>
              <a:off x="2387599" y="3995005"/>
              <a:ext cx="870858" cy="461665"/>
              <a:chOff x="2387599" y="3995005"/>
              <a:chExt cx="870858" cy="461665"/>
            </a:xfrm>
          </p:grpSpPr>
          <p:cxnSp>
            <p:nvCxnSpPr>
              <p:cNvPr id="4" name="Straight Connector 3">
                <a:extLst>
                  <a:ext uri="{FF2B5EF4-FFF2-40B4-BE49-F238E27FC236}">
                    <a16:creationId xmlns:a16="http://schemas.microsoft.com/office/drawing/2014/main" id="{F2636966-0F16-3833-42EB-378C4E0F5B68}"/>
                  </a:ext>
                </a:extLst>
              </p:cNvPr>
              <p:cNvCxnSpPr/>
              <p:nvPr/>
            </p:nvCxnSpPr>
            <p:spPr>
              <a:xfrm flipH="1">
                <a:off x="2387600" y="4448629"/>
                <a:ext cx="8708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4A938D3-A3F6-396F-94C6-2C55E149BD2C}"/>
                  </a:ext>
                </a:extLst>
              </p:cNvPr>
              <p:cNvSpPr txBox="1"/>
              <p:nvPr/>
            </p:nvSpPr>
            <p:spPr>
              <a:xfrm>
                <a:off x="2387599" y="3995005"/>
                <a:ext cx="870857" cy="461665"/>
              </a:xfrm>
              <a:prstGeom prst="rect">
                <a:avLst/>
              </a:prstGeom>
              <a:noFill/>
            </p:spPr>
            <p:txBody>
              <a:bodyPr wrap="square" rtlCol="0">
                <a:spAutoFit/>
              </a:bodyPr>
              <a:lstStyle/>
              <a:p>
                <a:r>
                  <a:rPr lang="en-US" sz="2400" b="1" dirty="0">
                    <a:solidFill>
                      <a:schemeClr val="bg1"/>
                    </a:solidFill>
                  </a:rPr>
                  <a:t>1 kpc</a:t>
                </a:r>
              </a:p>
            </p:txBody>
          </p:sp>
        </p:grpSp>
      </p:grpSp>
      <p:sp>
        <p:nvSpPr>
          <p:cNvPr id="2" name="Title 1">
            <a:extLst>
              <a:ext uri="{FF2B5EF4-FFF2-40B4-BE49-F238E27FC236}">
                <a16:creationId xmlns:a16="http://schemas.microsoft.com/office/drawing/2014/main" id="{39E89D08-EB71-2945-9CED-31FCA2DA588D}"/>
              </a:ext>
            </a:extLst>
          </p:cNvPr>
          <p:cNvSpPr>
            <a:spLocks noGrp="1"/>
          </p:cNvSpPr>
          <p:nvPr>
            <p:ph type="title"/>
          </p:nvPr>
        </p:nvSpPr>
        <p:spPr>
          <a:xfrm>
            <a:off x="526470" y="43443"/>
            <a:ext cx="11139060" cy="594360"/>
          </a:xfrm>
        </p:spPr>
        <p:txBody>
          <a:bodyPr/>
          <a:lstStyle/>
          <a:p>
            <a:pPr algn="ctr"/>
            <a:r>
              <a:rPr lang="en-US" dirty="0"/>
              <a:t>Target: J1044+0353</a:t>
            </a:r>
          </a:p>
        </p:txBody>
      </p:sp>
      <p:grpSp>
        <p:nvGrpSpPr>
          <p:cNvPr id="22" name="Group 21">
            <a:extLst>
              <a:ext uri="{FF2B5EF4-FFF2-40B4-BE49-F238E27FC236}">
                <a16:creationId xmlns:a16="http://schemas.microsoft.com/office/drawing/2014/main" id="{5D4651FB-088A-954D-B161-CC1C1CA651A1}"/>
              </a:ext>
            </a:extLst>
          </p:cNvPr>
          <p:cNvGrpSpPr/>
          <p:nvPr/>
        </p:nvGrpSpPr>
        <p:grpSpPr>
          <a:xfrm>
            <a:off x="4035394" y="1723748"/>
            <a:ext cx="1289081" cy="990877"/>
            <a:chOff x="4035394" y="1723748"/>
            <a:chExt cx="1289081" cy="990877"/>
          </a:xfrm>
        </p:grpSpPr>
        <p:cxnSp>
          <p:nvCxnSpPr>
            <p:cNvPr id="17" name="Straight Arrow Connector 16">
              <a:extLst>
                <a:ext uri="{FF2B5EF4-FFF2-40B4-BE49-F238E27FC236}">
                  <a16:creationId xmlns:a16="http://schemas.microsoft.com/office/drawing/2014/main" id="{6117F061-D399-3F17-5B1B-003751F4D886}"/>
                </a:ext>
              </a:extLst>
            </p:cNvPr>
            <p:cNvCxnSpPr>
              <a:cxnSpLocks/>
            </p:cNvCxnSpPr>
            <p:nvPr/>
          </p:nvCxnSpPr>
          <p:spPr>
            <a:xfrm flipH="1">
              <a:off x="4035394" y="2162175"/>
              <a:ext cx="622331" cy="55245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6B2649-459D-9872-8189-BADF6166591E}"/>
                </a:ext>
              </a:extLst>
            </p:cNvPr>
            <p:cNvSpPr txBox="1"/>
            <p:nvPr/>
          </p:nvSpPr>
          <p:spPr>
            <a:xfrm>
              <a:off x="4657725" y="1723748"/>
              <a:ext cx="666750" cy="646331"/>
            </a:xfrm>
            <a:prstGeom prst="rect">
              <a:avLst/>
            </a:prstGeom>
            <a:noFill/>
          </p:spPr>
          <p:txBody>
            <a:bodyPr wrap="square" rtlCol="0">
              <a:spAutoFit/>
            </a:bodyPr>
            <a:lstStyle/>
            <a:p>
              <a:pPr algn="ctr"/>
              <a:r>
                <a:rPr lang="en-US" sz="3600" b="1" dirty="0">
                  <a:solidFill>
                    <a:srgbClr val="FF0000"/>
                  </a:solidFill>
                </a:rPr>
                <a:t>SB</a:t>
              </a:r>
            </a:p>
          </p:txBody>
        </p:sp>
      </p:gr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BD69ACE-B957-C7EC-024F-AB1D2AAE0808}"/>
                  </a:ext>
                </a:extLst>
              </p:cNvPr>
              <p:cNvSpPr txBox="1"/>
              <p:nvPr/>
            </p:nvSpPr>
            <p:spPr>
              <a:xfrm>
                <a:off x="6141728" y="4844160"/>
                <a:ext cx="5720761" cy="1712713"/>
              </a:xfrm>
              <a:prstGeom prst="rect">
                <a:avLst/>
              </a:prstGeom>
              <a:noFill/>
            </p:spPr>
            <p:txBody>
              <a:bodyPr wrap="square" rtlCol="0">
                <a:spAutoFit/>
              </a:bodyPr>
              <a:lstStyle/>
              <a:p>
                <a:r>
                  <a:rPr lang="en-US" sz="2600" b="1" dirty="0">
                    <a:latin typeface="Century Gothic" panose="020B0502020202020204" pitchFamily="34" charset="0"/>
                  </a:rPr>
                  <a:t>Configuration: </a:t>
                </a:r>
              </a:p>
              <a:p>
                <a:pPr marL="514350" indent="-514350">
                  <a:buFontTx/>
                  <a:buAutoNum type="arabicParenBoth"/>
                </a:pPr>
                <a:r>
                  <a:rPr lang="en-US" sz="2600" dirty="0">
                    <a:latin typeface="Century Gothic" panose="020B0502020202020204" pitchFamily="34" charset="0"/>
                  </a:rPr>
                  <a:t>Small Slicer (</a:t>
                </a:r>
                <a14:m>
                  <m:oMath xmlns:m="http://schemas.openxmlformats.org/officeDocument/2006/math">
                    <m:r>
                      <a:rPr lang="en-US" sz="2600" b="0" i="1" smtClean="0">
                        <a:latin typeface="Cambria Math" panose="02040503050406030204" pitchFamily="18" charset="0"/>
                      </a:rPr>
                      <m:t>8.</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4</m:t>
                        </m:r>
                      </m:e>
                      <m:sup>
                        <m:r>
                          <a:rPr lang="en-US" sz="2600" b="0" i="1" smtClean="0">
                            <a:latin typeface="Cambria Math" panose="02040503050406030204" pitchFamily="18" charset="0"/>
                          </a:rPr>
                          <m:t>′′</m:t>
                        </m:r>
                      </m:sup>
                    </m:sSup>
                    <m:r>
                      <a:rPr lang="en-US" sz="2600" b="0" i="1" smtClean="0">
                        <a:latin typeface="Cambria Math" panose="02040503050406030204" pitchFamily="18" charset="0"/>
                        <a:ea typeface="Cambria Math" panose="02040503050406030204" pitchFamily="18" charset="0"/>
                      </a:rPr>
                      <m:t>×20.</m:t>
                    </m:r>
                    <m:sSup>
                      <m:sSupPr>
                        <m:ctrlPr>
                          <a:rPr lang="en-US" sz="260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4</m:t>
                        </m:r>
                      </m:e>
                      <m:sup>
                        <m:r>
                          <a:rPr lang="en-US" sz="2600" b="0" i="1" smtClean="0">
                            <a:latin typeface="Cambria Math" panose="02040503050406030204" pitchFamily="18" charset="0"/>
                            <a:ea typeface="Cambria Math" panose="02040503050406030204" pitchFamily="18" charset="0"/>
                          </a:rPr>
                          <m:t>′′</m:t>
                        </m:r>
                      </m:sup>
                    </m:sSup>
                    <m:r>
                      <m:rPr>
                        <m:sty m:val="p"/>
                      </m:rPr>
                      <a:rPr lang="en-US" sz="2600" b="0" i="0" smtClean="0">
                        <a:latin typeface="Cambria Math" panose="02040503050406030204" pitchFamily="18" charset="0"/>
                        <a:ea typeface="Cambria Math" panose="02040503050406030204" pitchFamily="18" charset="0"/>
                      </a:rPr>
                      <m:t>FOV</m:t>
                    </m:r>
                  </m:oMath>
                </a14:m>
                <a:r>
                  <a:rPr lang="en-US" sz="2600" dirty="0">
                    <a:latin typeface="Century Gothic" panose="020B0502020202020204" pitchFamily="34" charset="0"/>
                  </a:rPr>
                  <a:t>) </a:t>
                </a:r>
              </a:p>
              <a:p>
                <a:pPr marL="514350" indent="-514350">
                  <a:buAutoNum type="arabicParenBoth"/>
                </a:pPr>
                <a:r>
                  <a:rPr lang="en-US" sz="2600" dirty="0">
                    <a:latin typeface="Century Gothic" panose="020B0502020202020204" pitchFamily="34" charset="0"/>
                  </a:rPr>
                  <a:t>BL Grating (</a:t>
                </a:r>
                <a14:m>
                  <m:oMath xmlns:m="http://schemas.openxmlformats.org/officeDocument/2006/math">
                    <m:r>
                      <a:rPr lang="en-US" sz="2600" b="0" i="1" smtClean="0">
                        <a:latin typeface="Cambria Math" panose="02040503050406030204" pitchFamily="18" charset="0"/>
                      </a:rPr>
                      <m:t>𝑅</m:t>
                    </m:r>
                    <m:r>
                      <a:rPr lang="en-US" sz="2600" b="0" i="1">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3600</m:t>
                    </m:r>
                  </m:oMath>
                </a14:m>
                <a:r>
                  <a:rPr lang="en-US" sz="2600" dirty="0">
                    <a:latin typeface="Century Gothic" panose="020B0502020202020204" pitchFamily="34" charset="0"/>
                  </a:rPr>
                  <a:t>)</a:t>
                </a:r>
              </a:p>
              <a:p>
                <a:r>
                  <a:rPr lang="en-US" sz="2600" dirty="0">
                    <a:latin typeface="Century Gothic" panose="020B0502020202020204" pitchFamily="34" charset="0"/>
                  </a:rPr>
                  <a:t>(3) Wavelength: ~3500 – 5600 </a:t>
                </a:r>
                <a14:m>
                  <m:oMath xmlns:m="http://schemas.openxmlformats.org/officeDocument/2006/math">
                    <m:r>
                      <a:rPr lang="en-US" sz="2600" b="0" i="1" smtClean="0">
                        <a:latin typeface="Cambria Math" panose="02040503050406030204" pitchFamily="18" charset="0"/>
                        <a:ea typeface="Cambria Math" panose="02040503050406030204" pitchFamily="18" charset="0"/>
                      </a:rPr>
                      <m:t>Å</m:t>
                    </m:r>
                  </m:oMath>
                </a14:m>
                <a:r>
                  <a:rPr lang="en-US" sz="2600" dirty="0">
                    <a:latin typeface="Century Gothic" panose="020B0502020202020204" pitchFamily="34" charset="0"/>
                  </a:rPr>
                  <a:t>  </a:t>
                </a:r>
              </a:p>
            </p:txBody>
          </p:sp>
        </mc:Choice>
        <mc:Fallback>
          <p:sp>
            <p:nvSpPr>
              <p:cNvPr id="12" name="TextBox 11">
                <a:extLst>
                  <a:ext uri="{FF2B5EF4-FFF2-40B4-BE49-F238E27FC236}">
                    <a16:creationId xmlns:a16="http://schemas.microsoft.com/office/drawing/2014/main" id="{BBD69ACE-B957-C7EC-024F-AB1D2AAE0808}"/>
                  </a:ext>
                </a:extLst>
              </p:cNvPr>
              <p:cNvSpPr txBox="1">
                <a:spLocks noRot="1" noChangeAspect="1" noMove="1" noResize="1" noEditPoints="1" noAdjustHandles="1" noChangeArrowheads="1" noChangeShapeType="1" noTextEdit="1"/>
              </p:cNvSpPr>
              <p:nvPr/>
            </p:nvSpPr>
            <p:spPr>
              <a:xfrm>
                <a:off x="6141728" y="4844160"/>
                <a:ext cx="5720761" cy="1712713"/>
              </a:xfrm>
              <a:prstGeom prst="rect">
                <a:avLst/>
              </a:prstGeom>
              <a:blipFill>
                <a:blip r:embed="rId5"/>
                <a:stretch>
                  <a:fillRect l="-1770" t="-2941" b="-8088"/>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C03DA82-5BEE-6F06-FD91-6F799D153A3B}"/>
              </a:ext>
            </a:extLst>
          </p:cNvPr>
          <p:cNvGrpSpPr/>
          <p:nvPr/>
        </p:nvGrpSpPr>
        <p:grpSpPr>
          <a:xfrm>
            <a:off x="1270401" y="1488945"/>
            <a:ext cx="4287110" cy="3748726"/>
            <a:chOff x="1270401" y="1488945"/>
            <a:chExt cx="4287110" cy="3748726"/>
          </a:xfrm>
        </p:grpSpPr>
        <p:cxnSp>
          <p:nvCxnSpPr>
            <p:cNvPr id="23" name="Straight Arrow Connector 22">
              <a:extLst>
                <a:ext uri="{FF2B5EF4-FFF2-40B4-BE49-F238E27FC236}">
                  <a16:creationId xmlns:a16="http://schemas.microsoft.com/office/drawing/2014/main" id="{401FA8C8-2EEE-36E7-FDD2-AC9AE4B20888}"/>
                </a:ext>
              </a:extLst>
            </p:cNvPr>
            <p:cNvCxnSpPr/>
            <p:nvPr/>
          </p:nvCxnSpPr>
          <p:spPr>
            <a:xfrm>
              <a:off x="1458098" y="3577237"/>
              <a:ext cx="0" cy="122568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3692DC-26B9-4742-E16F-39B12A50456D}"/>
                </a:ext>
              </a:extLst>
            </p:cNvPr>
            <p:cNvCxnSpPr>
              <a:cxnSpLocks/>
            </p:cNvCxnSpPr>
            <p:nvPr/>
          </p:nvCxnSpPr>
          <p:spPr>
            <a:xfrm flipV="1">
              <a:off x="1470455" y="1488945"/>
              <a:ext cx="0" cy="1118331"/>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EFFA8E-948E-56F5-D328-29E5F787D432}"/>
                </a:ext>
              </a:extLst>
            </p:cNvPr>
            <p:cNvCxnSpPr>
              <a:cxnSpLocks/>
            </p:cNvCxnSpPr>
            <p:nvPr/>
          </p:nvCxnSpPr>
          <p:spPr>
            <a:xfrm flipH="1">
              <a:off x="1647568" y="4991194"/>
              <a:ext cx="1318054" cy="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AAC8B11-5183-733B-AE35-94FBEDDB3450}"/>
                </a:ext>
              </a:extLst>
            </p:cNvPr>
            <p:cNvCxnSpPr>
              <a:cxnSpLocks/>
            </p:cNvCxnSpPr>
            <p:nvPr/>
          </p:nvCxnSpPr>
          <p:spPr>
            <a:xfrm>
              <a:off x="4210635" y="4991194"/>
              <a:ext cx="1346876" cy="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F57AD44C-3D73-5B18-B665-024B00D2884E}"/>
                    </a:ext>
                  </a:extLst>
                </p:cNvPr>
                <p:cNvSpPr txBox="1"/>
                <p:nvPr/>
              </p:nvSpPr>
              <p:spPr>
                <a:xfrm>
                  <a:off x="3150973" y="4837561"/>
                  <a:ext cx="884421" cy="40011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2000" b="1" i="1" smtClean="0">
                            <a:solidFill>
                              <a:schemeClr val="bg1"/>
                            </a:solidFill>
                            <a:latin typeface="Cambria Math" panose="02040503050406030204" pitchFamily="18" charset="0"/>
                            <a:ea typeface="Cambria Math" panose="02040503050406030204" pitchFamily="18" charset="0"/>
                          </a:rPr>
                          <m:t>𝟐𝟎</m:t>
                        </m:r>
                        <m:r>
                          <a:rPr lang="en-US" sz="2000" b="1" i="1" smtClean="0">
                            <a:solidFill>
                              <a:schemeClr val="bg1"/>
                            </a:solidFill>
                            <a:latin typeface="Cambria Math" panose="02040503050406030204" pitchFamily="18" charset="0"/>
                            <a:ea typeface="Cambria Math" panose="02040503050406030204" pitchFamily="18" charset="0"/>
                          </a:rPr>
                          <m:t>.</m:t>
                        </m:r>
                        <m:sSup>
                          <m:sSupPr>
                            <m:ctrlPr>
                              <a:rPr lang="en-US" sz="2000" b="1" i="1" smtClean="0">
                                <a:solidFill>
                                  <a:schemeClr val="bg1"/>
                                </a:solidFill>
                                <a:latin typeface="Cambria Math" panose="02040503050406030204" pitchFamily="18" charset="0"/>
                                <a:ea typeface="Cambria Math" panose="02040503050406030204" pitchFamily="18" charset="0"/>
                              </a:rPr>
                            </m:ctrlPr>
                          </m:sSupPr>
                          <m:e>
                            <m:r>
                              <a:rPr lang="en-US" sz="2000" b="1" i="1" smtClean="0">
                                <a:solidFill>
                                  <a:schemeClr val="bg1"/>
                                </a:solidFill>
                                <a:latin typeface="Cambria Math" panose="02040503050406030204" pitchFamily="18" charset="0"/>
                                <a:ea typeface="Cambria Math" panose="02040503050406030204" pitchFamily="18" charset="0"/>
                              </a:rPr>
                              <m:t>𝟒</m:t>
                            </m:r>
                          </m:e>
                          <m:sup>
                            <m:r>
                              <a:rPr lang="en-US" sz="2000" b="1" i="1" smtClean="0">
                                <a:solidFill>
                                  <a:schemeClr val="bg1"/>
                                </a:solidFill>
                                <a:latin typeface="Cambria Math" panose="02040503050406030204" pitchFamily="18" charset="0"/>
                                <a:ea typeface="Cambria Math" panose="02040503050406030204" pitchFamily="18" charset="0"/>
                              </a:rPr>
                              <m:t>′′</m:t>
                            </m:r>
                          </m:sup>
                        </m:sSup>
                      </m:oMath>
                    </m:oMathPara>
                  </a14:m>
                  <a:endParaRPr lang="en-US" sz="2000" dirty="0">
                    <a:solidFill>
                      <a:schemeClr val="bg1"/>
                    </a:solidFill>
                  </a:endParaRPr>
                </a:p>
              </p:txBody>
            </p:sp>
          </mc:Choice>
          <mc:Fallback>
            <p:sp>
              <p:nvSpPr>
                <p:cNvPr id="35" name="TextBox 34">
                  <a:extLst>
                    <a:ext uri="{FF2B5EF4-FFF2-40B4-BE49-F238E27FC236}">
                      <a16:creationId xmlns:a16="http://schemas.microsoft.com/office/drawing/2014/main" id="{F57AD44C-3D73-5B18-B665-024B00D2884E}"/>
                    </a:ext>
                  </a:extLst>
                </p:cNvPr>
                <p:cNvSpPr txBox="1">
                  <a:spLocks noRot="1" noChangeAspect="1" noMove="1" noResize="1" noEditPoints="1" noAdjustHandles="1" noChangeArrowheads="1" noChangeShapeType="1" noTextEdit="1"/>
                </p:cNvSpPr>
                <p:nvPr/>
              </p:nvSpPr>
              <p:spPr>
                <a:xfrm>
                  <a:off x="3150973" y="4837561"/>
                  <a:ext cx="884421"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2019CBF8-0C5F-D943-809B-543A8C98FF6A}"/>
                    </a:ext>
                  </a:extLst>
                </p:cNvPr>
                <p:cNvSpPr txBox="1"/>
                <p:nvPr/>
              </p:nvSpPr>
              <p:spPr>
                <a:xfrm rot="5400000" flipH="1" flipV="1">
                  <a:off x="1147874" y="3001580"/>
                  <a:ext cx="645163" cy="40011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p>
                          <m:sSupPr>
                            <m:ctrlPr>
                              <a:rPr lang="en-US" sz="2000" b="1" i="1" smtClean="0">
                                <a:solidFill>
                                  <a:schemeClr val="bg1"/>
                                </a:solidFill>
                                <a:latin typeface="Cambria Math" panose="02040503050406030204" pitchFamily="18" charset="0"/>
                                <a:ea typeface="Cambria Math" panose="02040503050406030204" pitchFamily="18" charset="0"/>
                              </a:rPr>
                            </m:ctrlPr>
                          </m:sSupPr>
                          <m:e>
                            <m:r>
                              <a:rPr lang="en-US" sz="2000" b="1" i="1" smtClean="0">
                                <a:solidFill>
                                  <a:schemeClr val="bg1"/>
                                </a:solidFill>
                                <a:latin typeface="Cambria Math" panose="02040503050406030204" pitchFamily="18" charset="0"/>
                                <a:ea typeface="Cambria Math" panose="02040503050406030204" pitchFamily="18" charset="0"/>
                              </a:rPr>
                              <m:t>𝟏𝟔</m:t>
                            </m:r>
                            <m:r>
                              <a:rPr lang="en-US" sz="2000" b="1" i="1" smtClean="0">
                                <a:solidFill>
                                  <a:schemeClr val="bg1"/>
                                </a:solidFill>
                                <a:latin typeface="Cambria Math" panose="02040503050406030204" pitchFamily="18" charset="0"/>
                                <a:ea typeface="Cambria Math" panose="02040503050406030204" pitchFamily="18" charset="0"/>
                              </a:rPr>
                              <m:t>.</m:t>
                            </m:r>
                            <m:r>
                              <a:rPr lang="en-US" sz="2000" b="1" i="1" smtClean="0">
                                <a:solidFill>
                                  <a:schemeClr val="bg1"/>
                                </a:solidFill>
                                <a:latin typeface="Cambria Math" panose="02040503050406030204" pitchFamily="18" charset="0"/>
                                <a:ea typeface="Cambria Math" panose="02040503050406030204" pitchFamily="18" charset="0"/>
                              </a:rPr>
                              <m:t>𝟖</m:t>
                            </m:r>
                          </m:e>
                          <m:sup>
                            <m:r>
                              <a:rPr lang="en-US" sz="2000" b="1" i="1" smtClean="0">
                                <a:solidFill>
                                  <a:schemeClr val="bg1"/>
                                </a:solidFill>
                                <a:latin typeface="Cambria Math" panose="02040503050406030204" pitchFamily="18" charset="0"/>
                                <a:ea typeface="Cambria Math" panose="02040503050406030204" pitchFamily="18" charset="0"/>
                              </a:rPr>
                              <m:t>′′</m:t>
                            </m:r>
                          </m:sup>
                        </m:sSup>
                      </m:oMath>
                    </m:oMathPara>
                  </a14:m>
                  <a:endParaRPr lang="en-US" sz="2000" dirty="0">
                    <a:solidFill>
                      <a:schemeClr val="bg1"/>
                    </a:solidFill>
                  </a:endParaRPr>
                </a:p>
              </p:txBody>
            </p:sp>
          </mc:Choice>
          <mc:Fallback>
            <p:sp>
              <p:nvSpPr>
                <p:cNvPr id="36" name="TextBox 35">
                  <a:extLst>
                    <a:ext uri="{FF2B5EF4-FFF2-40B4-BE49-F238E27FC236}">
                      <a16:creationId xmlns:a16="http://schemas.microsoft.com/office/drawing/2014/main" id="{2019CBF8-0C5F-D943-809B-543A8C98FF6A}"/>
                    </a:ext>
                  </a:extLst>
                </p:cNvPr>
                <p:cNvSpPr txBox="1">
                  <a:spLocks noRot="1" noChangeAspect="1" noMove="1" noResize="1" noEditPoints="1" noAdjustHandles="1" noChangeArrowheads="1" noChangeShapeType="1" noTextEdit="1"/>
                </p:cNvSpPr>
                <p:nvPr/>
              </p:nvSpPr>
              <p:spPr>
                <a:xfrm rot="5400000" flipH="1" flipV="1">
                  <a:off x="1147874" y="3001580"/>
                  <a:ext cx="645163" cy="400110"/>
                </a:xfrm>
                <a:prstGeom prst="rect">
                  <a:avLst/>
                </a:prstGeom>
                <a:blipFill>
                  <a:blip r:embed="rId7"/>
                  <a:stretch>
                    <a:fillRect t="-26923"/>
                  </a:stretch>
                </a:blipFill>
              </p:spPr>
              <p:txBody>
                <a:bodyPr/>
                <a:lstStyle/>
                <a:p>
                  <a:r>
                    <a:rPr lang="en-US">
                      <a:noFill/>
                    </a:rPr>
                    <a:t> </a:t>
                  </a:r>
                </a:p>
              </p:txBody>
            </p:sp>
          </mc:Fallback>
        </mc:AlternateContent>
      </p:grpSp>
    </p:spTree>
    <p:extLst>
      <p:ext uri="{BB962C8B-B14F-4D97-AF65-F5344CB8AC3E}">
        <p14:creationId xmlns:p14="http://schemas.microsoft.com/office/powerpoint/2010/main" val="95530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9D08-EB71-2945-9CED-31FCA2DA588D}"/>
              </a:ext>
            </a:extLst>
          </p:cNvPr>
          <p:cNvSpPr>
            <a:spLocks noGrp="1"/>
          </p:cNvSpPr>
          <p:nvPr>
            <p:ph type="title"/>
          </p:nvPr>
        </p:nvSpPr>
        <p:spPr>
          <a:xfrm>
            <a:off x="526470" y="-8570"/>
            <a:ext cx="11139060" cy="594360"/>
          </a:xfrm>
        </p:spPr>
        <p:txBody>
          <a:bodyPr/>
          <a:lstStyle/>
          <a:p>
            <a:pPr algn="ctr"/>
            <a:r>
              <a:rPr lang="en-US" dirty="0"/>
              <a:t>Target: J1044+0353</a:t>
            </a:r>
          </a:p>
        </p:txBody>
      </p:sp>
      <p:sp>
        <p:nvSpPr>
          <p:cNvPr id="3" name="TextBox 2">
            <a:extLst>
              <a:ext uri="{FF2B5EF4-FFF2-40B4-BE49-F238E27FC236}">
                <a16:creationId xmlns:a16="http://schemas.microsoft.com/office/drawing/2014/main" id="{86816113-98BB-89EC-BA3F-37777D723BF2}"/>
              </a:ext>
            </a:extLst>
          </p:cNvPr>
          <p:cNvSpPr txBox="1"/>
          <p:nvPr/>
        </p:nvSpPr>
        <p:spPr>
          <a:xfrm>
            <a:off x="622835" y="708333"/>
            <a:ext cx="6824304" cy="338554"/>
          </a:xfrm>
          <a:prstGeom prst="rect">
            <a:avLst/>
          </a:prstGeom>
          <a:noFill/>
        </p:spPr>
        <p:txBody>
          <a:bodyPr wrap="none" rtlCol="0">
            <a:spAutoFit/>
          </a:bodyPr>
          <a:lstStyle/>
          <a:p>
            <a:pPr algn="ctr"/>
            <a:r>
              <a:rPr lang="en-US" sz="1600" dirty="0">
                <a:latin typeface="Century Gothic" panose="020B0502020202020204" pitchFamily="34" charset="0"/>
              </a:rPr>
              <a:t>Color composite image constructed from the </a:t>
            </a:r>
            <a:r>
              <a:rPr lang="en-US" sz="1600" dirty="0" err="1">
                <a:latin typeface="Century Gothic" panose="020B0502020202020204" pitchFamily="34" charset="0"/>
              </a:rPr>
              <a:t>DECalS</a:t>
            </a:r>
            <a:r>
              <a:rPr lang="en-US" sz="1600" dirty="0">
                <a:latin typeface="Century Gothic" panose="020B0502020202020204" pitchFamily="34" charset="0"/>
              </a:rPr>
              <a:t> g, r, z-images</a:t>
            </a:r>
          </a:p>
        </p:txBody>
      </p:sp>
      <p:pic>
        <p:nvPicPr>
          <p:cNvPr id="5" name="Picture 4">
            <a:extLst>
              <a:ext uri="{FF2B5EF4-FFF2-40B4-BE49-F238E27FC236}">
                <a16:creationId xmlns:a16="http://schemas.microsoft.com/office/drawing/2014/main" id="{51950E97-EE16-C858-095A-BBABBACBDFB1}"/>
              </a:ext>
            </a:extLst>
          </p:cNvPr>
          <p:cNvPicPr>
            <a:picLocks noChangeAspect="1"/>
          </p:cNvPicPr>
          <p:nvPr/>
        </p:nvPicPr>
        <p:blipFill>
          <a:blip r:embed="rId3"/>
          <a:stretch>
            <a:fillRect/>
          </a:stretch>
        </p:blipFill>
        <p:spPr>
          <a:xfrm>
            <a:off x="609600" y="1046887"/>
            <a:ext cx="10972800" cy="4957893"/>
          </a:xfrm>
          <a:prstGeom prst="rect">
            <a:avLst/>
          </a:prstGeom>
        </p:spPr>
      </p:pic>
      <p:cxnSp>
        <p:nvCxnSpPr>
          <p:cNvPr id="8" name="Straight Arrow Connector 7">
            <a:extLst>
              <a:ext uri="{FF2B5EF4-FFF2-40B4-BE49-F238E27FC236}">
                <a16:creationId xmlns:a16="http://schemas.microsoft.com/office/drawing/2014/main" id="{F48AE40C-D0C7-2588-0148-5DB9F246EDA8}"/>
              </a:ext>
            </a:extLst>
          </p:cNvPr>
          <p:cNvCxnSpPr>
            <a:cxnSpLocks/>
          </p:cNvCxnSpPr>
          <p:nvPr/>
        </p:nvCxnSpPr>
        <p:spPr>
          <a:xfrm flipV="1">
            <a:off x="3044421" y="4593815"/>
            <a:ext cx="456147" cy="316975"/>
          </a:xfrm>
          <a:prstGeom prst="straightConnector1">
            <a:avLst/>
          </a:prstGeom>
          <a:ln w="6350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983503-2837-74D2-FA43-6DB9979271C1}"/>
              </a:ext>
            </a:extLst>
          </p:cNvPr>
          <p:cNvSpPr txBox="1"/>
          <p:nvPr/>
        </p:nvSpPr>
        <p:spPr>
          <a:xfrm>
            <a:off x="1198102" y="4877772"/>
            <a:ext cx="4896402" cy="430887"/>
          </a:xfrm>
          <a:prstGeom prst="rect">
            <a:avLst/>
          </a:prstGeom>
          <a:noFill/>
        </p:spPr>
        <p:txBody>
          <a:bodyPr wrap="square" rtlCol="0">
            <a:spAutoFit/>
          </a:bodyPr>
          <a:lstStyle/>
          <a:p>
            <a:pPr algn="ctr"/>
            <a:r>
              <a:rPr lang="en-US" sz="2100" b="1" dirty="0">
                <a:solidFill>
                  <a:schemeClr val="tx2">
                    <a:lumMod val="50000"/>
                    <a:lumOff val="50000"/>
                  </a:schemeClr>
                </a:solidFill>
                <a:latin typeface="Century Gothic" panose="020B0502020202020204" pitchFamily="34" charset="0"/>
              </a:rPr>
              <a:t>Background</a:t>
            </a:r>
            <a:r>
              <a:rPr lang="zh-CN" altLang="en-US" sz="2100" b="1" dirty="0">
                <a:solidFill>
                  <a:schemeClr val="tx2">
                    <a:lumMod val="50000"/>
                    <a:lumOff val="50000"/>
                  </a:schemeClr>
                </a:solidFill>
                <a:latin typeface="Century Gothic" panose="020B0502020202020204" pitchFamily="34" charset="0"/>
              </a:rPr>
              <a:t> </a:t>
            </a:r>
            <a:r>
              <a:rPr lang="en-US" altLang="zh-CN" sz="2100" b="1" dirty="0">
                <a:solidFill>
                  <a:schemeClr val="tx2">
                    <a:lumMod val="50000"/>
                    <a:lumOff val="50000"/>
                  </a:schemeClr>
                </a:solidFill>
                <a:latin typeface="Century Gothic" panose="020B0502020202020204" pitchFamily="34" charset="0"/>
              </a:rPr>
              <a:t>galaxy</a:t>
            </a:r>
            <a:r>
              <a:rPr lang="zh-CN" altLang="en-US" sz="2100" b="1" dirty="0">
                <a:solidFill>
                  <a:schemeClr val="tx2">
                    <a:lumMod val="50000"/>
                    <a:lumOff val="50000"/>
                  </a:schemeClr>
                </a:solidFill>
                <a:latin typeface="Century Gothic" panose="020B0502020202020204" pitchFamily="34" charset="0"/>
              </a:rPr>
              <a:t> </a:t>
            </a:r>
            <a:r>
              <a:rPr lang="en-US" altLang="zh-CN" sz="2100" b="1" dirty="0">
                <a:solidFill>
                  <a:schemeClr val="tx2">
                    <a:lumMod val="50000"/>
                    <a:lumOff val="50000"/>
                  </a:schemeClr>
                </a:solidFill>
                <a:latin typeface="Century Gothic" panose="020B0502020202020204" pitchFamily="34" charset="0"/>
              </a:rPr>
              <a:t>at z = 0.275</a:t>
            </a:r>
            <a:endParaRPr lang="en-US" sz="2100" b="1" dirty="0">
              <a:solidFill>
                <a:schemeClr val="tx2">
                  <a:lumMod val="50000"/>
                  <a:lumOff val="50000"/>
                </a:schemeClr>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9DAE01F0-44E2-E7A0-BAB0-0098891C5A20}"/>
              </a:ext>
            </a:extLst>
          </p:cNvPr>
          <p:cNvGrpSpPr/>
          <p:nvPr/>
        </p:nvGrpSpPr>
        <p:grpSpPr>
          <a:xfrm>
            <a:off x="3500568" y="1385441"/>
            <a:ext cx="1028406" cy="1126695"/>
            <a:chOff x="3500568" y="1385441"/>
            <a:chExt cx="1028406" cy="1126695"/>
          </a:xfrm>
        </p:grpSpPr>
        <p:cxnSp>
          <p:nvCxnSpPr>
            <p:cNvPr id="6" name="Straight Arrow Connector 5">
              <a:extLst>
                <a:ext uri="{FF2B5EF4-FFF2-40B4-BE49-F238E27FC236}">
                  <a16:creationId xmlns:a16="http://schemas.microsoft.com/office/drawing/2014/main" id="{1581121F-A1EF-3474-FE7A-4F577A468439}"/>
                </a:ext>
              </a:extLst>
            </p:cNvPr>
            <p:cNvCxnSpPr>
              <a:cxnSpLocks/>
            </p:cNvCxnSpPr>
            <p:nvPr/>
          </p:nvCxnSpPr>
          <p:spPr>
            <a:xfrm flipH="1">
              <a:off x="3500568" y="1878757"/>
              <a:ext cx="321223" cy="63337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B8C0E1-C736-4792-F26E-C685A4594EA8}"/>
                </a:ext>
              </a:extLst>
            </p:cNvPr>
            <p:cNvSpPr txBox="1"/>
            <p:nvPr/>
          </p:nvSpPr>
          <p:spPr>
            <a:xfrm>
              <a:off x="3541001" y="1385441"/>
              <a:ext cx="987973" cy="584775"/>
            </a:xfrm>
            <a:prstGeom prst="rect">
              <a:avLst/>
            </a:prstGeom>
            <a:noFill/>
          </p:spPr>
          <p:txBody>
            <a:bodyPr wrap="square" rtlCol="0">
              <a:spAutoFit/>
            </a:bodyPr>
            <a:lstStyle/>
            <a:p>
              <a:pPr algn="ctr"/>
              <a:r>
                <a:rPr lang="en-US" sz="3200" dirty="0">
                  <a:solidFill>
                    <a:srgbClr val="FF0000"/>
                  </a:solidFill>
                </a:rPr>
                <a:t>PSB</a:t>
              </a:r>
            </a:p>
          </p:txBody>
        </p:sp>
      </p:grpSp>
      <p:sp>
        <p:nvSpPr>
          <p:cNvPr id="9" name="Oval 8">
            <a:extLst>
              <a:ext uri="{FF2B5EF4-FFF2-40B4-BE49-F238E27FC236}">
                <a16:creationId xmlns:a16="http://schemas.microsoft.com/office/drawing/2014/main" id="{1749C063-1A7C-47E3-9643-7CF6A7399A71}"/>
              </a:ext>
            </a:extLst>
          </p:cNvPr>
          <p:cNvSpPr/>
          <p:nvPr/>
        </p:nvSpPr>
        <p:spPr>
          <a:xfrm>
            <a:off x="2358751" y="2474546"/>
            <a:ext cx="1463040" cy="1463040"/>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2CF357E-5898-0729-A41E-FC67F9926E7F}"/>
                  </a:ext>
                </a:extLst>
              </p:cNvPr>
              <p:cNvSpPr txBox="1"/>
              <p:nvPr/>
            </p:nvSpPr>
            <p:spPr>
              <a:xfrm>
                <a:off x="966493" y="5908464"/>
                <a:ext cx="10699037" cy="584775"/>
              </a:xfrm>
              <a:prstGeom prst="rect">
                <a:avLst/>
              </a:prstGeom>
              <a:noFill/>
            </p:spPr>
            <p:txBody>
              <a:bodyPr wrap="square" rtlCol="0">
                <a:spAutoFit/>
              </a:bodyPr>
              <a:lstStyle/>
              <a:p>
                <a:pPr algn="ctr"/>
                <a14:m>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𝒕</m:t>
                        </m:r>
                      </m:e>
                      <m:sub>
                        <m:r>
                          <a:rPr lang="en-US" sz="3200" b="1" i="1" smtClean="0">
                            <a:latin typeface="Cambria Math" panose="02040503050406030204" pitchFamily="18" charset="0"/>
                          </a:rPr>
                          <m:t>𝑷𝑺𝑩</m:t>
                        </m:r>
                      </m:sub>
                    </m:sSub>
                    <m:r>
                      <a:rPr lang="en-US" sz="3200" b="1" i="1" smtClean="0">
                        <a:latin typeface="Cambria Math" panose="02040503050406030204" pitchFamily="18" charset="0"/>
                      </a:rPr>
                      <m:t> ~ </m:t>
                    </m:r>
                    <m:r>
                      <a:rPr lang="en-US" sz="3200" b="1" i="0" smtClean="0">
                        <a:latin typeface="Cambria Math" panose="02040503050406030204" pitchFamily="18" charset="0"/>
                      </a:rPr>
                      <m:t>𝟏𝟓</m:t>
                    </m:r>
                    <m:r>
                      <a:rPr lang="en-US" sz="3200" b="1" i="0" smtClean="0">
                        <a:latin typeface="Cambria Math" panose="02040503050406030204" pitchFamily="18" charset="0"/>
                      </a:rPr>
                      <m:t>−</m:t>
                    </m:r>
                    <m:r>
                      <a:rPr lang="en-US" sz="3200" b="1" i="0" smtClean="0">
                        <a:latin typeface="Cambria Math" panose="02040503050406030204" pitchFamily="18" charset="0"/>
                      </a:rPr>
                      <m:t>𝟐𝟎</m:t>
                    </m:r>
                    <m:r>
                      <a:rPr lang="en-US" sz="3200" b="1" i="1" smtClean="0">
                        <a:latin typeface="Cambria Math" panose="02040503050406030204" pitchFamily="18" charset="0"/>
                      </a:rPr>
                      <m:t> </m:t>
                    </m:r>
                  </m:oMath>
                </a14:m>
                <a:r>
                  <a:rPr lang="en-US" sz="3200" b="1" dirty="0" err="1"/>
                  <a:t>Myr</a:t>
                </a:r>
                <a:r>
                  <a:rPr lang="en-US" sz="3200" b="1" dirty="0"/>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rPr>
                          <m:t>𝒕</m:t>
                        </m:r>
                      </m:e>
                      <m:sub>
                        <m:r>
                          <a:rPr lang="en-US" sz="3200" b="1" i="1" smtClean="0">
                            <a:latin typeface="Cambria Math" panose="02040503050406030204" pitchFamily="18" charset="0"/>
                          </a:rPr>
                          <m:t>𝑺𝑩</m:t>
                        </m:r>
                      </m:sub>
                    </m:sSub>
                    <m:r>
                      <a:rPr lang="en-US" sz="3200" b="1" i="1">
                        <a:latin typeface="Cambria Math" panose="02040503050406030204" pitchFamily="18" charset="0"/>
                      </a:rPr>
                      <m:t> ~ </m:t>
                    </m:r>
                    <m:r>
                      <a:rPr lang="en-US" sz="3200" b="1" i="1" smtClean="0">
                        <a:latin typeface="Cambria Math" panose="02040503050406030204" pitchFamily="18" charset="0"/>
                      </a:rPr>
                      <m:t>𝟑</m:t>
                    </m:r>
                    <m:r>
                      <a:rPr lang="en-US" sz="3200" b="1" i="1" smtClean="0">
                        <a:latin typeface="Cambria Math" panose="02040503050406030204" pitchFamily="18" charset="0"/>
                      </a:rPr>
                      <m:t>−</m:t>
                    </m:r>
                    <m:r>
                      <a:rPr lang="en-US" sz="3200" b="1" i="1" smtClean="0">
                        <a:latin typeface="Cambria Math" panose="02040503050406030204" pitchFamily="18" charset="0"/>
                      </a:rPr>
                      <m:t>𝟓</m:t>
                    </m:r>
                    <m:r>
                      <a:rPr lang="en-US" sz="3200" b="1" i="1">
                        <a:latin typeface="Cambria Math" panose="02040503050406030204" pitchFamily="18" charset="0"/>
                      </a:rPr>
                      <m:t> </m:t>
                    </m:r>
                  </m:oMath>
                </a14:m>
                <a:r>
                  <a:rPr lang="en-US" sz="3200" b="1" dirty="0" err="1"/>
                  <a:t>Myr</a:t>
                </a:r>
                <a:r>
                  <a:rPr lang="en-US" sz="3200" b="1" dirty="0"/>
                  <a:t> (fitting from BEAGLE)</a:t>
                </a:r>
              </a:p>
            </p:txBody>
          </p:sp>
        </mc:Choice>
        <mc:Fallback>
          <p:sp>
            <p:nvSpPr>
              <p:cNvPr id="15" name="TextBox 14">
                <a:extLst>
                  <a:ext uri="{FF2B5EF4-FFF2-40B4-BE49-F238E27FC236}">
                    <a16:creationId xmlns:a16="http://schemas.microsoft.com/office/drawing/2014/main" id="{32CF357E-5898-0729-A41E-FC67F9926E7F}"/>
                  </a:ext>
                </a:extLst>
              </p:cNvPr>
              <p:cNvSpPr txBox="1">
                <a:spLocks noRot="1" noChangeAspect="1" noMove="1" noResize="1" noEditPoints="1" noAdjustHandles="1" noChangeArrowheads="1" noChangeShapeType="1" noTextEdit="1"/>
              </p:cNvSpPr>
              <p:nvPr/>
            </p:nvSpPr>
            <p:spPr>
              <a:xfrm>
                <a:off x="966493" y="5908464"/>
                <a:ext cx="10699037" cy="584775"/>
              </a:xfrm>
              <a:prstGeom prst="rect">
                <a:avLst/>
              </a:prstGeom>
              <a:blipFill>
                <a:blip r:embed="rId4"/>
                <a:stretch>
                  <a:fillRect t="-14894" b="-3191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404AE96-0BC1-E0EC-1628-E40CF8B54725}"/>
              </a:ext>
            </a:extLst>
          </p:cNvPr>
          <p:cNvSpPr txBox="1"/>
          <p:nvPr/>
        </p:nvSpPr>
        <p:spPr>
          <a:xfrm>
            <a:off x="7644405" y="646777"/>
            <a:ext cx="3740728" cy="461665"/>
          </a:xfrm>
          <a:prstGeom prst="rect">
            <a:avLst/>
          </a:prstGeom>
          <a:noFill/>
        </p:spPr>
        <p:txBody>
          <a:bodyPr wrap="square" rtlCol="0">
            <a:spAutoFit/>
          </a:bodyPr>
          <a:lstStyle/>
          <a:p>
            <a:r>
              <a:rPr lang="en-US" sz="2400" dirty="0"/>
              <a:t>Peng, Martin, et al. (2023)</a:t>
            </a:r>
          </a:p>
        </p:txBody>
      </p:sp>
      <p:sp>
        <p:nvSpPr>
          <p:cNvPr id="4" name="TextBox 3">
            <a:extLst>
              <a:ext uri="{FF2B5EF4-FFF2-40B4-BE49-F238E27FC236}">
                <a16:creationId xmlns:a16="http://schemas.microsoft.com/office/drawing/2014/main" id="{C16137AD-2B04-21C8-C832-159EF31AF30E}"/>
              </a:ext>
            </a:extLst>
          </p:cNvPr>
          <p:cNvSpPr txBox="1"/>
          <p:nvPr/>
        </p:nvSpPr>
        <p:spPr>
          <a:xfrm>
            <a:off x="3008242" y="2719129"/>
            <a:ext cx="797311"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NEN</a:t>
            </a:r>
          </a:p>
        </p:txBody>
      </p:sp>
      <p:sp>
        <p:nvSpPr>
          <p:cNvPr id="11" name="TextBox 10">
            <a:extLst>
              <a:ext uri="{FF2B5EF4-FFF2-40B4-BE49-F238E27FC236}">
                <a16:creationId xmlns:a16="http://schemas.microsoft.com/office/drawing/2014/main" id="{AA6C31FF-98DC-5161-1168-D4DC6E10693B}"/>
              </a:ext>
            </a:extLst>
          </p:cNvPr>
          <p:cNvSpPr txBox="1"/>
          <p:nvPr/>
        </p:nvSpPr>
        <p:spPr>
          <a:xfrm>
            <a:off x="2463225" y="3211199"/>
            <a:ext cx="608726" cy="382189"/>
          </a:xfrm>
          <a:prstGeom prst="rect">
            <a:avLst/>
          </a:prstGeom>
          <a:noFill/>
        </p:spPr>
        <p:txBody>
          <a:bodyPr wrap="square" rtlCol="0">
            <a:spAutoFit/>
          </a:bodyPr>
          <a:lstStyle/>
          <a:p>
            <a:r>
              <a:rPr lang="en-US" b="1" dirty="0">
                <a:solidFill>
                  <a:schemeClr val="bg1"/>
                </a:solidFill>
                <a:latin typeface="Century Gothic" panose="020B0502020202020204" pitchFamily="34" charset="0"/>
              </a:rPr>
              <a:t>FEN</a:t>
            </a:r>
          </a:p>
        </p:txBody>
      </p:sp>
      <p:sp>
        <p:nvSpPr>
          <p:cNvPr id="12" name="TextBox 11">
            <a:extLst>
              <a:ext uri="{FF2B5EF4-FFF2-40B4-BE49-F238E27FC236}">
                <a16:creationId xmlns:a16="http://schemas.microsoft.com/office/drawing/2014/main" id="{03212F44-FCD8-3799-220B-0A9BDF70F20D}"/>
              </a:ext>
            </a:extLst>
          </p:cNvPr>
          <p:cNvSpPr txBox="1"/>
          <p:nvPr/>
        </p:nvSpPr>
        <p:spPr>
          <a:xfrm>
            <a:off x="3068459" y="3280008"/>
            <a:ext cx="797312"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MEN</a:t>
            </a:r>
          </a:p>
        </p:txBody>
      </p:sp>
      <p:sp>
        <p:nvSpPr>
          <p:cNvPr id="13" name="TextBox 12">
            <a:extLst>
              <a:ext uri="{FF2B5EF4-FFF2-40B4-BE49-F238E27FC236}">
                <a16:creationId xmlns:a16="http://schemas.microsoft.com/office/drawing/2014/main" id="{A063B4C4-8F7A-30BF-C805-F9991C142756}"/>
              </a:ext>
            </a:extLst>
          </p:cNvPr>
          <p:cNvSpPr txBox="1"/>
          <p:nvPr/>
        </p:nvSpPr>
        <p:spPr>
          <a:xfrm>
            <a:off x="4056388" y="3054662"/>
            <a:ext cx="797312" cy="369332"/>
          </a:xfrm>
          <a:prstGeom prst="rect">
            <a:avLst/>
          </a:prstGeom>
          <a:noFill/>
        </p:spPr>
        <p:txBody>
          <a:bodyPr wrap="square" rtlCol="0">
            <a:spAutoFit/>
          </a:bodyPr>
          <a:lstStyle/>
          <a:p>
            <a:r>
              <a:rPr lang="en-US" b="1" dirty="0">
                <a:latin typeface="Century Gothic" panose="020B0502020202020204" pitchFamily="34" charset="0"/>
              </a:rPr>
              <a:t>SB</a:t>
            </a:r>
          </a:p>
        </p:txBody>
      </p:sp>
      <p:pic>
        <p:nvPicPr>
          <p:cNvPr id="38" name="Picture 37" descr="A screenshot of a graph&#10;&#10;Description automatically generated">
            <a:extLst>
              <a:ext uri="{FF2B5EF4-FFF2-40B4-BE49-F238E27FC236}">
                <a16:creationId xmlns:a16="http://schemas.microsoft.com/office/drawing/2014/main" id="{08CEC390-2AD7-1B37-DCFC-C5442064FED7}"/>
              </a:ext>
            </a:extLst>
          </p:cNvPr>
          <p:cNvPicPr>
            <a:picLocks noChangeAspect="1"/>
          </p:cNvPicPr>
          <p:nvPr/>
        </p:nvPicPr>
        <p:blipFill>
          <a:blip r:embed="rId5"/>
          <a:stretch>
            <a:fillRect/>
          </a:stretch>
        </p:blipFill>
        <p:spPr>
          <a:xfrm>
            <a:off x="7770100" y="1218512"/>
            <a:ext cx="2754957" cy="4343400"/>
          </a:xfrm>
          <a:prstGeom prst="rect">
            <a:avLst/>
          </a:prstGeom>
        </p:spPr>
      </p:pic>
    </p:spTree>
    <p:extLst>
      <p:ext uri="{BB962C8B-B14F-4D97-AF65-F5344CB8AC3E}">
        <p14:creationId xmlns:p14="http://schemas.microsoft.com/office/powerpoint/2010/main" val="40674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2F4B06-ACD2-6B47-A260-34B711EBE159}"/>
              </a:ext>
            </a:extLst>
          </p:cNvPr>
          <p:cNvPicPr>
            <a:picLocks noChangeAspect="1"/>
          </p:cNvPicPr>
          <p:nvPr/>
        </p:nvPicPr>
        <p:blipFill>
          <a:blip r:embed="rId2"/>
          <a:stretch>
            <a:fillRect/>
          </a:stretch>
        </p:blipFill>
        <p:spPr>
          <a:xfrm>
            <a:off x="84616" y="1508760"/>
            <a:ext cx="5919273" cy="3840480"/>
          </a:xfrm>
          <a:prstGeom prst="rect">
            <a:avLst/>
          </a:prstGeom>
        </p:spPr>
      </p:pic>
      <p:sp>
        <p:nvSpPr>
          <p:cNvPr id="2" name="Title 1">
            <a:extLst>
              <a:ext uri="{FF2B5EF4-FFF2-40B4-BE49-F238E27FC236}">
                <a16:creationId xmlns:a16="http://schemas.microsoft.com/office/drawing/2014/main" id="{C7DCDFDA-FE4C-00EA-A16E-B0D1C2768C69}"/>
              </a:ext>
            </a:extLst>
          </p:cNvPr>
          <p:cNvSpPr>
            <a:spLocks noGrp="1"/>
          </p:cNvSpPr>
          <p:nvPr>
            <p:ph type="title"/>
          </p:nvPr>
        </p:nvSpPr>
        <p:spPr>
          <a:xfrm>
            <a:off x="635548" y="17100"/>
            <a:ext cx="11139060" cy="594360"/>
          </a:xfrm>
        </p:spPr>
        <p:txBody>
          <a:bodyPr/>
          <a:lstStyle/>
          <a:p>
            <a:pPr algn="ctr"/>
            <a:r>
              <a:rPr lang="en-US" dirty="0"/>
              <a:t>Global Gas Kinematics ([OIII] 5007)</a:t>
            </a:r>
          </a:p>
        </p:txBody>
      </p:sp>
      <p:pic>
        <p:nvPicPr>
          <p:cNvPr id="4" name="Picture 3">
            <a:extLst>
              <a:ext uri="{FF2B5EF4-FFF2-40B4-BE49-F238E27FC236}">
                <a16:creationId xmlns:a16="http://schemas.microsoft.com/office/drawing/2014/main" id="{9D492698-E1A2-57FC-FB9E-52A9C3B975EC}"/>
              </a:ext>
            </a:extLst>
          </p:cNvPr>
          <p:cNvPicPr>
            <a:picLocks noChangeAspect="1"/>
          </p:cNvPicPr>
          <p:nvPr/>
        </p:nvPicPr>
        <p:blipFill>
          <a:blip r:embed="rId3"/>
          <a:stretch>
            <a:fillRect/>
          </a:stretch>
        </p:blipFill>
        <p:spPr>
          <a:xfrm>
            <a:off x="84616" y="1508760"/>
            <a:ext cx="5919272" cy="3840480"/>
          </a:xfrm>
          <a:prstGeom prst="rect">
            <a:avLst/>
          </a:prstGeom>
        </p:spPr>
      </p:pic>
      <p:pic>
        <p:nvPicPr>
          <p:cNvPr id="10" name="Picture 9">
            <a:extLst>
              <a:ext uri="{FF2B5EF4-FFF2-40B4-BE49-F238E27FC236}">
                <a16:creationId xmlns:a16="http://schemas.microsoft.com/office/drawing/2014/main" id="{CFB9C633-D91E-FA12-67BC-8D63EE46D9DF}"/>
              </a:ext>
            </a:extLst>
          </p:cNvPr>
          <p:cNvPicPr>
            <a:picLocks noChangeAspect="1"/>
          </p:cNvPicPr>
          <p:nvPr/>
        </p:nvPicPr>
        <p:blipFill>
          <a:blip r:embed="rId4"/>
          <a:stretch>
            <a:fillRect/>
          </a:stretch>
        </p:blipFill>
        <p:spPr>
          <a:xfrm>
            <a:off x="6205078" y="1508760"/>
            <a:ext cx="5902306" cy="3840480"/>
          </a:xfrm>
          <a:prstGeom prst="rect">
            <a:avLst/>
          </a:prstGeom>
        </p:spPr>
      </p:pic>
      <p:sp>
        <p:nvSpPr>
          <p:cNvPr id="3" name="TextBox 2">
            <a:extLst>
              <a:ext uri="{FF2B5EF4-FFF2-40B4-BE49-F238E27FC236}">
                <a16:creationId xmlns:a16="http://schemas.microsoft.com/office/drawing/2014/main" id="{47E2B0EB-3F8E-6B08-8E82-4755A1A6B2B7}"/>
              </a:ext>
            </a:extLst>
          </p:cNvPr>
          <p:cNvSpPr txBox="1"/>
          <p:nvPr/>
        </p:nvSpPr>
        <p:spPr>
          <a:xfrm>
            <a:off x="4334714" y="6110121"/>
            <a:ext cx="3740728" cy="461665"/>
          </a:xfrm>
          <a:prstGeom prst="rect">
            <a:avLst/>
          </a:prstGeom>
          <a:noFill/>
        </p:spPr>
        <p:txBody>
          <a:bodyPr wrap="square" rtlCol="0">
            <a:spAutoFit/>
          </a:bodyPr>
          <a:lstStyle/>
          <a:p>
            <a:r>
              <a:rPr lang="en-US" sz="2400" dirty="0"/>
              <a:t>Peng, Martin, et al. (2023)</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301FCCA-AB11-99D3-E533-789CDB1DDA35}"/>
                  </a:ext>
                </a:extLst>
              </p:cNvPr>
              <p:cNvSpPr txBox="1"/>
              <p:nvPr/>
            </p:nvSpPr>
            <p:spPr>
              <a:xfrm>
                <a:off x="230559" y="877455"/>
                <a:ext cx="10931812" cy="523220"/>
              </a:xfrm>
              <a:prstGeom prst="rect">
                <a:avLst/>
              </a:prstGeom>
              <a:noFill/>
            </p:spPr>
            <p:txBody>
              <a:bodyPr wrap="square">
                <a:spAutoFit/>
              </a:bodyPr>
              <a:lstStyle/>
              <a:p>
                <a:r>
                  <a:rPr lang="en-US" sz="2800" dirty="0">
                    <a:latin typeface="Century Gothic" panose="020B0502020202020204" pitchFamily="34" charset="0"/>
                  </a:rPr>
                  <a:t>A strong velocity gradient </a:t>
                </a:r>
                <a14:m>
                  <m:oMath xmlns:m="http://schemas.openxmlformats.org/officeDocument/2006/math">
                    <m:r>
                      <a:rPr lang="en-US" sz="2800" b="0" i="1" smtClean="0">
                        <a:latin typeface="Cambria Math" panose="02040503050406030204" pitchFamily="18" charset="0"/>
                      </a:rPr>
                      <m:t>~ 30</m:t>
                    </m:r>
                  </m:oMath>
                </a14:m>
                <a:r>
                  <a:rPr lang="en-US" sz="2800" dirty="0">
                    <a:latin typeface="Century Gothic" panose="020B0502020202020204" pitchFamily="34" charset="0"/>
                  </a:rPr>
                  <a:t> </a:t>
                </a:r>
                <a14:m>
                  <m:oMath xmlns:m="http://schemas.openxmlformats.org/officeDocument/2006/math">
                    <m:sSup>
                      <m:sSupPr>
                        <m:ctrlPr>
                          <a:rPr lang="en-US" sz="2800" i="1" smtClean="0">
                            <a:latin typeface="Cambria Math" panose="02040503050406030204" pitchFamily="18" charset="0"/>
                          </a:rPr>
                        </m:ctrlPr>
                      </m:sSupPr>
                      <m:e>
                        <m:r>
                          <m:rPr>
                            <m:nor/>
                          </m:rPr>
                          <a:rPr lang="en-US" sz="2800" b="0" i="0" smtClean="0">
                            <a:latin typeface="Cambria Math" panose="02040503050406030204" pitchFamily="18" charset="0"/>
                          </a:rPr>
                          <m:t>km</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s</m:t>
                        </m:r>
                      </m:e>
                      <m:sup>
                        <m:r>
                          <a:rPr lang="en-US" sz="2800" b="0" i="1" smtClean="0">
                            <a:latin typeface="Cambria Math" panose="02040503050406030204" pitchFamily="18" charset="0"/>
                          </a:rPr>
                          <m:t>−1</m:t>
                        </m:r>
                      </m:sup>
                    </m:sSup>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kpc</m:t>
                        </m:r>
                      </m:e>
                      <m:sup>
                        <m:r>
                          <a:rPr lang="en-US" sz="2800" b="0" i="1" smtClean="0">
                            <a:latin typeface="Cambria Math" panose="02040503050406030204" pitchFamily="18" charset="0"/>
                          </a:rPr>
                          <m:t>−1</m:t>
                        </m:r>
                      </m:sup>
                    </m:sSup>
                  </m:oMath>
                </a14:m>
                <a:r>
                  <a:rPr lang="en-US" sz="2800" dirty="0"/>
                  <a:t>(parallel to minor axis)</a:t>
                </a:r>
              </a:p>
            </p:txBody>
          </p:sp>
        </mc:Choice>
        <mc:Fallback>
          <p:sp>
            <p:nvSpPr>
              <p:cNvPr id="9" name="TextBox 8">
                <a:extLst>
                  <a:ext uri="{FF2B5EF4-FFF2-40B4-BE49-F238E27FC236}">
                    <a16:creationId xmlns:a16="http://schemas.microsoft.com/office/drawing/2014/main" id="{F301FCCA-AB11-99D3-E533-789CDB1DDA35}"/>
                  </a:ext>
                </a:extLst>
              </p:cNvPr>
              <p:cNvSpPr txBox="1">
                <a:spLocks noRot="1" noChangeAspect="1" noMove="1" noResize="1" noEditPoints="1" noAdjustHandles="1" noChangeArrowheads="1" noChangeShapeType="1" noTextEdit="1"/>
              </p:cNvSpPr>
              <p:nvPr/>
            </p:nvSpPr>
            <p:spPr>
              <a:xfrm>
                <a:off x="230559" y="877455"/>
                <a:ext cx="10931812" cy="523220"/>
              </a:xfrm>
              <a:prstGeom prst="rect">
                <a:avLst/>
              </a:prstGeom>
              <a:blipFill>
                <a:blip r:embed="rId5"/>
                <a:stretch>
                  <a:fillRect l="-1161" t="-16667" b="-28571"/>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A9CBB360-151C-CEC9-7737-6CD3674DF757}"/>
              </a:ext>
            </a:extLst>
          </p:cNvPr>
          <p:cNvCxnSpPr/>
          <p:nvPr/>
        </p:nvCxnSpPr>
        <p:spPr>
          <a:xfrm>
            <a:off x="2274849" y="1984918"/>
            <a:ext cx="6055113"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05CED6D-1177-B8D0-B569-5B5FFB562FAA}"/>
              </a:ext>
            </a:extLst>
          </p:cNvPr>
          <p:cNvCxnSpPr>
            <a:cxnSpLocks/>
          </p:cNvCxnSpPr>
          <p:nvPr/>
        </p:nvCxnSpPr>
        <p:spPr>
          <a:xfrm>
            <a:off x="2274849" y="4278352"/>
            <a:ext cx="6166624"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D6BEB35-A59E-6B2E-3C97-08D8D823A46B}"/>
                  </a:ext>
                </a:extLst>
              </p:cNvPr>
              <p:cNvSpPr txBox="1"/>
              <p:nvPr/>
            </p:nvSpPr>
            <p:spPr>
              <a:xfrm>
                <a:off x="230558" y="5410263"/>
                <a:ext cx="10340797" cy="556434"/>
              </a:xfrm>
              <a:prstGeom prst="rect">
                <a:avLst/>
              </a:prstGeom>
              <a:noFill/>
            </p:spPr>
            <p:txBody>
              <a:bodyPr wrap="square">
                <a:spAutoFit/>
              </a:bodyPr>
              <a:lstStyle/>
              <a:p>
                <a:r>
                  <a:rPr lang="en-US" sz="2800" dirty="0">
                    <a:latin typeface="Century Gothic" panose="020B0502020202020204" pitchFamily="34" charset="0"/>
                  </a:rPr>
                  <a:t>High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𝑝</m:t>
                        </m:r>
                      </m:sub>
                    </m:sSub>
                  </m:oMath>
                </a14:m>
                <a:r>
                  <a:rPr lang="en-US" sz="2800" dirty="0"/>
                  <a:t> regions correspond to the high FWHM regions, but why?</a:t>
                </a:r>
              </a:p>
            </p:txBody>
          </p:sp>
        </mc:Choice>
        <mc:Fallback xmlns="">
          <p:sp>
            <p:nvSpPr>
              <p:cNvPr id="15" name="TextBox 14">
                <a:extLst>
                  <a:ext uri="{FF2B5EF4-FFF2-40B4-BE49-F238E27FC236}">
                    <a16:creationId xmlns:a16="http://schemas.microsoft.com/office/drawing/2014/main" id="{BD6BEB35-A59E-6B2E-3C97-08D8D823A46B}"/>
                  </a:ext>
                </a:extLst>
              </p:cNvPr>
              <p:cNvSpPr txBox="1">
                <a:spLocks noRot="1" noChangeAspect="1" noMove="1" noResize="1" noEditPoints="1" noAdjustHandles="1" noChangeArrowheads="1" noChangeShapeType="1" noTextEdit="1"/>
              </p:cNvSpPr>
              <p:nvPr/>
            </p:nvSpPr>
            <p:spPr>
              <a:xfrm>
                <a:off x="230558" y="5410263"/>
                <a:ext cx="10340797" cy="556434"/>
              </a:xfrm>
              <a:prstGeom prst="rect">
                <a:avLst/>
              </a:prstGeom>
              <a:blipFill>
                <a:blip r:embed="rId6"/>
                <a:stretch>
                  <a:fillRect l="-1227" t="-13636" b="-25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FBB1EC0-9296-4368-13CA-0F4619C50E72}"/>
              </a:ext>
            </a:extLst>
          </p:cNvPr>
          <p:cNvSpPr txBox="1"/>
          <p:nvPr/>
        </p:nvSpPr>
        <p:spPr>
          <a:xfrm>
            <a:off x="230556" y="5443477"/>
            <a:ext cx="8288975" cy="523220"/>
          </a:xfrm>
          <a:prstGeom prst="rect">
            <a:avLst/>
          </a:prstGeom>
          <a:noFill/>
        </p:spPr>
        <p:txBody>
          <a:bodyPr wrap="square" rtlCol="0">
            <a:spAutoFit/>
          </a:bodyPr>
          <a:lstStyle/>
          <a:p>
            <a:r>
              <a:rPr lang="en-US" sz="2800" dirty="0"/>
              <a:t>Prolate Galaxy </a:t>
            </a:r>
            <a:r>
              <a:rPr lang="en-US" sz="2800" dirty="0" err="1"/>
              <a:t>Ratator</a:t>
            </a:r>
            <a:r>
              <a:rPr lang="en-US" sz="2800" dirty="0"/>
              <a:t>? (see </a:t>
            </a:r>
            <a:r>
              <a:rPr lang="en-US" sz="2800" dirty="0" err="1"/>
              <a:t>Jeyhan</a:t>
            </a:r>
            <a:r>
              <a:rPr lang="en-US" sz="2800" dirty="0"/>
              <a:t> </a:t>
            </a:r>
            <a:r>
              <a:rPr lang="en-US" sz="2800" dirty="0" err="1"/>
              <a:t>Kartaltepe’s</a:t>
            </a:r>
            <a:r>
              <a:rPr lang="en-US" sz="2800" dirty="0"/>
              <a:t> talk) </a:t>
            </a:r>
          </a:p>
        </p:txBody>
      </p:sp>
    </p:spTree>
    <p:extLst>
      <p:ext uri="{BB962C8B-B14F-4D97-AF65-F5344CB8AC3E}">
        <p14:creationId xmlns:p14="http://schemas.microsoft.com/office/powerpoint/2010/main" val="25457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326A-1745-A0B5-E82D-D3EF796A637A}"/>
              </a:ext>
            </a:extLst>
          </p:cNvPr>
          <p:cNvSpPr>
            <a:spLocks noGrp="1"/>
          </p:cNvSpPr>
          <p:nvPr>
            <p:ph type="title"/>
          </p:nvPr>
        </p:nvSpPr>
        <p:spPr>
          <a:xfrm>
            <a:off x="56719" y="-5250"/>
            <a:ext cx="12135281" cy="594360"/>
          </a:xfrm>
        </p:spPr>
        <p:txBody>
          <a:bodyPr/>
          <a:lstStyle/>
          <a:p>
            <a:pPr algn="ctr"/>
            <a:r>
              <a:rPr lang="en-US" sz="3400" dirty="0"/>
              <a:t>Variations in Line Profiles</a:t>
            </a:r>
          </a:p>
        </p:txBody>
      </p:sp>
      <p:pic>
        <p:nvPicPr>
          <p:cNvPr id="4" name="Picture 3">
            <a:extLst>
              <a:ext uri="{FF2B5EF4-FFF2-40B4-BE49-F238E27FC236}">
                <a16:creationId xmlns:a16="http://schemas.microsoft.com/office/drawing/2014/main" id="{8ADDB9FC-C216-7D42-DF76-31A1B712D033}"/>
              </a:ext>
            </a:extLst>
          </p:cNvPr>
          <p:cNvPicPr>
            <a:picLocks noChangeAspect="1"/>
          </p:cNvPicPr>
          <p:nvPr/>
        </p:nvPicPr>
        <p:blipFill>
          <a:blip r:embed="rId2"/>
          <a:stretch>
            <a:fillRect/>
          </a:stretch>
        </p:blipFill>
        <p:spPr>
          <a:xfrm>
            <a:off x="4876800" y="1049092"/>
            <a:ext cx="7315200" cy="4759815"/>
          </a:xfrm>
          <a:prstGeom prst="rect">
            <a:avLst/>
          </a:prstGeom>
        </p:spPr>
      </p:pic>
      <p:grpSp>
        <p:nvGrpSpPr>
          <p:cNvPr id="9" name="Group 8">
            <a:extLst>
              <a:ext uri="{FF2B5EF4-FFF2-40B4-BE49-F238E27FC236}">
                <a16:creationId xmlns:a16="http://schemas.microsoft.com/office/drawing/2014/main" id="{1728725F-438B-5ED4-1D3B-6B30BC3EDAC4}"/>
              </a:ext>
            </a:extLst>
          </p:cNvPr>
          <p:cNvGrpSpPr/>
          <p:nvPr/>
        </p:nvGrpSpPr>
        <p:grpSpPr>
          <a:xfrm>
            <a:off x="304800" y="443978"/>
            <a:ext cx="4572000" cy="5003129"/>
            <a:chOff x="304800" y="905791"/>
            <a:chExt cx="4572000" cy="5003129"/>
          </a:xfrm>
        </p:grpSpPr>
        <p:pic>
          <p:nvPicPr>
            <p:cNvPr id="7" name="Picture 6">
              <a:extLst>
                <a:ext uri="{FF2B5EF4-FFF2-40B4-BE49-F238E27FC236}">
                  <a16:creationId xmlns:a16="http://schemas.microsoft.com/office/drawing/2014/main" id="{A729C7FC-19BB-A00A-CEC6-D916285171A3}"/>
                </a:ext>
              </a:extLst>
            </p:cNvPr>
            <p:cNvPicPr>
              <a:picLocks noChangeAspect="1"/>
            </p:cNvPicPr>
            <p:nvPr/>
          </p:nvPicPr>
          <p:blipFill>
            <a:blip r:embed="rId3"/>
            <a:stretch>
              <a:fillRect/>
            </a:stretch>
          </p:blipFill>
          <p:spPr>
            <a:xfrm>
              <a:off x="304800" y="1347264"/>
              <a:ext cx="4572000" cy="4561656"/>
            </a:xfrm>
            <a:prstGeom prst="rect">
              <a:avLst/>
            </a:prstGeom>
          </p:spPr>
        </p:pic>
        <p:sp>
          <p:nvSpPr>
            <p:cNvPr id="8" name="TextBox 7">
              <a:extLst>
                <a:ext uri="{FF2B5EF4-FFF2-40B4-BE49-F238E27FC236}">
                  <a16:creationId xmlns:a16="http://schemas.microsoft.com/office/drawing/2014/main" id="{DBAC42CC-F31D-6768-EF71-2612757C01B1}"/>
                </a:ext>
              </a:extLst>
            </p:cNvPr>
            <p:cNvSpPr txBox="1"/>
            <p:nvPr/>
          </p:nvSpPr>
          <p:spPr>
            <a:xfrm>
              <a:off x="1734207" y="905791"/>
              <a:ext cx="1713187" cy="584775"/>
            </a:xfrm>
            <a:prstGeom prst="rect">
              <a:avLst/>
            </a:prstGeom>
            <a:noFill/>
          </p:spPr>
          <p:txBody>
            <a:bodyPr wrap="square" rtlCol="0">
              <a:spAutoFit/>
            </a:bodyPr>
            <a:lstStyle/>
            <a:p>
              <a:pPr algn="ctr"/>
              <a:r>
                <a:rPr lang="en-US" sz="3200" b="1" dirty="0"/>
                <a:t>E1</a:t>
              </a:r>
            </a:p>
          </p:txBody>
        </p:sp>
      </p:grpSp>
      <p:grpSp>
        <p:nvGrpSpPr>
          <p:cNvPr id="13" name="Group 12">
            <a:extLst>
              <a:ext uri="{FF2B5EF4-FFF2-40B4-BE49-F238E27FC236}">
                <a16:creationId xmlns:a16="http://schemas.microsoft.com/office/drawing/2014/main" id="{081D06B7-3F8F-7DB5-9CE1-29648336BCE2}"/>
              </a:ext>
            </a:extLst>
          </p:cNvPr>
          <p:cNvGrpSpPr/>
          <p:nvPr/>
        </p:nvGrpSpPr>
        <p:grpSpPr>
          <a:xfrm>
            <a:off x="304800" y="416270"/>
            <a:ext cx="4572000" cy="5046419"/>
            <a:chOff x="304800" y="905790"/>
            <a:chExt cx="4572000" cy="5046419"/>
          </a:xfrm>
        </p:grpSpPr>
        <p:pic>
          <p:nvPicPr>
            <p:cNvPr id="11" name="Picture 10">
              <a:extLst>
                <a:ext uri="{FF2B5EF4-FFF2-40B4-BE49-F238E27FC236}">
                  <a16:creationId xmlns:a16="http://schemas.microsoft.com/office/drawing/2014/main" id="{CD382ED1-67AF-9A97-A1BB-6BF058A3471F}"/>
                </a:ext>
              </a:extLst>
            </p:cNvPr>
            <p:cNvPicPr>
              <a:picLocks noChangeAspect="1"/>
            </p:cNvPicPr>
            <p:nvPr/>
          </p:nvPicPr>
          <p:blipFill>
            <a:blip r:embed="rId4"/>
            <a:stretch>
              <a:fillRect/>
            </a:stretch>
          </p:blipFill>
          <p:spPr>
            <a:xfrm>
              <a:off x="304800" y="1380209"/>
              <a:ext cx="4572000" cy="4572000"/>
            </a:xfrm>
            <a:prstGeom prst="rect">
              <a:avLst/>
            </a:prstGeom>
          </p:spPr>
        </p:pic>
        <p:sp>
          <p:nvSpPr>
            <p:cNvPr id="12" name="TextBox 11">
              <a:extLst>
                <a:ext uri="{FF2B5EF4-FFF2-40B4-BE49-F238E27FC236}">
                  <a16:creationId xmlns:a16="http://schemas.microsoft.com/office/drawing/2014/main" id="{C1B81537-42A7-E568-3A9E-DC7CB647CBC3}"/>
                </a:ext>
              </a:extLst>
            </p:cNvPr>
            <p:cNvSpPr txBox="1"/>
            <p:nvPr/>
          </p:nvSpPr>
          <p:spPr>
            <a:xfrm>
              <a:off x="2343807" y="905790"/>
              <a:ext cx="1103587" cy="584775"/>
            </a:xfrm>
            <a:prstGeom prst="rect">
              <a:avLst/>
            </a:prstGeom>
            <a:noFill/>
          </p:spPr>
          <p:txBody>
            <a:bodyPr wrap="square" rtlCol="0">
              <a:spAutoFit/>
            </a:bodyPr>
            <a:lstStyle/>
            <a:p>
              <a:pPr algn="ctr"/>
              <a:r>
                <a:rPr lang="en-US" sz="3200" b="1" dirty="0"/>
                <a:t>E2</a:t>
              </a:r>
            </a:p>
          </p:txBody>
        </p:sp>
      </p:grpSp>
      <p:grpSp>
        <p:nvGrpSpPr>
          <p:cNvPr id="19" name="Group 18">
            <a:extLst>
              <a:ext uri="{FF2B5EF4-FFF2-40B4-BE49-F238E27FC236}">
                <a16:creationId xmlns:a16="http://schemas.microsoft.com/office/drawing/2014/main" id="{17BEB7B0-FAAE-EAFF-8073-F64F2A082C4E}"/>
              </a:ext>
            </a:extLst>
          </p:cNvPr>
          <p:cNvGrpSpPr/>
          <p:nvPr/>
        </p:nvGrpSpPr>
        <p:grpSpPr>
          <a:xfrm>
            <a:off x="304800" y="337547"/>
            <a:ext cx="4572000" cy="5286785"/>
            <a:chOff x="304800" y="916993"/>
            <a:chExt cx="4572000" cy="5286785"/>
          </a:xfrm>
        </p:grpSpPr>
        <p:pic>
          <p:nvPicPr>
            <p:cNvPr id="15" name="Picture 14">
              <a:extLst>
                <a:ext uri="{FF2B5EF4-FFF2-40B4-BE49-F238E27FC236}">
                  <a16:creationId xmlns:a16="http://schemas.microsoft.com/office/drawing/2014/main" id="{1FDEC667-08A1-19FE-9A56-57F075B78954}"/>
                </a:ext>
              </a:extLst>
            </p:cNvPr>
            <p:cNvPicPr>
              <a:picLocks noChangeAspect="1"/>
            </p:cNvPicPr>
            <p:nvPr/>
          </p:nvPicPr>
          <p:blipFill>
            <a:blip r:embed="rId5"/>
            <a:stretch>
              <a:fillRect/>
            </a:stretch>
          </p:blipFill>
          <p:spPr>
            <a:xfrm>
              <a:off x="304800" y="1380209"/>
              <a:ext cx="4572000" cy="4823569"/>
            </a:xfrm>
            <a:prstGeom prst="rect">
              <a:avLst/>
            </a:prstGeom>
          </p:spPr>
        </p:pic>
        <p:sp>
          <p:nvSpPr>
            <p:cNvPr id="17" name="TextBox 16">
              <a:extLst>
                <a:ext uri="{FF2B5EF4-FFF2-40B4-BE49-F238E27FC236}">
                  <a16:creationId xmlns:a16="http://schemas.microsoft.com/office/drawing/2014/main" id="{F724D814-DEA4-44CF-28EF-6C4539E5BD58}"/>
                </a:ext>
              </a:extLst>
            </p:cNvPr>
            <p:cNvSpPr txBox="1"/>
            <p:nvPr/>
          </p:nvSpPr>
          <p:spPr>
            <a:xfrm>
              <a:off x="1975945" y="916993"/>
              <a:ext cx="1229710" cy="584775"/>
            </a:xfrm>
            <a:prstGeom prst="rect">
              <a:avLst/>
            </a:prstGeom>
            <a:noFill/>
          </p:spPr>
          <p:txBody>
            <a:bodyPr wrap="square" rtlCol="0">
              <a:spAutoFit/>
            </a:bodyPr>
            <a:lstStyle/>
            <a:p>
              <a:pPr algn="ctr"/>
              <a:r>
                <a:rPr lang="en-US" sz="3200" b="1" dirty="0"/>
                <a:t>E3</a:t>
              </a:r>
            </a:p>
          </p:txBody>
        </p:sp>
      </p:grpSp>
      <p:grpSp>
        <p:nvGrpSpPr>
          <p:cNvPr id="3" name="Group 2">
            <a:extLst>
              <a:ext uri="{FF2B5EF4-FFF2-40B4-BE49-F238E27FC236}">
                <a16:creationId xmlns:a16="http://schemas.microsoft.com/office/drawing/2014/main" id="{18C2645A-A670-6F0C-783E-9FA3069FE28D}"/>
              </a:ext>
            </a:extLst>
          </p:cNvPr>
          <p:cNvGrpSpPr/>
          <p:nvPr/>
        </p:nvGrpSpPr>
        <p:grpSpPr>
          <a:xfrm>
            <a:off x="5925341" y="438052"/>
            <a:ext cx="5513819" cy="5668254"/>
            <a:chOff x="3128856" y="759209"/>
            <a:chExt cx="6150302" cy="5733924"/>
          </a:xfrm>
        </p:grpSpPr>
        <p:pic>
          <p:nvPicPr>
            <p:cNvPr id="5" name="Picture 4" descr="Diagram&#10;&#10;Description automatically generated">
              <a:extLst>
                <a:ext uri="{FF2B5EF4-FFF2-40B4-BE49-F238E27FC236}">
                  <a16:creationId xmlns:a16="http://schemas.microsoft.com/office/drawing/2014/main" id="{AD0C32CD-15D9-54C0-B2A5-A469E4268736}"/>
                </a:ext>
              </a:extLst>
            </p:cNvPr>
            <p:cNvPicPr>
              <a:picLocks noChangeAspect="1"/>
            </p:cNvPicPr>
            <p:nvPr/>
          </p:nvPicPr>
          <p:blipFill>
            <a:blip r:embed="rId6"/>
            <a:stretch>
              <a:fillRect/>
            </a:stretch>
          </p:blipFill>
          <p:spPr>
            <a:xfrm>
              <a:off x="3128856" y="759209"/>
              <a:ext cx="6150302" cy="5339581"/>
            </a:xfrm>
            <a:prstGeom prst="rect">
              <a:avLst/>
            </a:prstGeom>
          </p:spPr>
        </p:pic>
        <p:sp>
          <p:nvSpPr>
            <p:cNvPr id="6" name="TextBox 5">
              <a:extLst>
                <a:ext uri="{FF2B5EF4-FFF2-40B4-BE49-F238E27FC236}">
                  <a16:creationId xmlns:a16="http://schemas.microsoft.com/office/drawing/2014/main" id="{7CC0A117-C2F4-59CF-D2A8-B0269B763616}"/>
                </a:ext>
              </a:extLst>
            </p:cNvPr>
            <p:cNvSpPr txBox="1"/>
            <p:nvPr/>
          </p:nvSpPr>
          <p:spPr>
            <a:xfrm>
              <a:off x="4685262" y="6093023"/>
              <a:ext cx="3509934" cy="400110"/>
            </a:xfrm>
            <a:prstGeom prst="rect">
              <a:avLst/>
            </a:prstGeom>
            <a:noFill/>
          </p:spPr>
          <p:txBody>
            <a:bodyPr wrap="square" rtlCol="0">
              <a:spAutoFit/>
            </a:bodyPr>
            <a:lstStyle/>
            <a:p>
              <a:r>
                <a:rPr lang="en-US" sz="2000" dirty="0">
                  <a:latin typeface="Century Gothic" panose="020B0502020202020204" pitchFamily="34" charset="0"/>
                </a:rPr>
                <a:t>Heckman et al. (1990)</a:t>
              </a:r>
            </a:p>
          </p:txBody>
        </p:sp>
      </p:grpSp>
      <p:sp>
        <p:nvSpPr>
          <p:cNvPr id="16" name="Right Arrow 15">
            <a:extLst>
              <a:ext uri="{FF2B5EF4-FFF2-40B4-BE49-F238E27FC236}">
                <a16:creationId xmlns:a16="http://schemas.microsoft.com/office/drawing/2014/main" id="{9BAF27C6-D839-90D5-615C-D698044B44E6}"/>
              </a:ext>
            </a:extLst>
          </p:cNvPr>
          <p:cNvSpPr/>
          <p:nvPr/>
        </p:nvSpPr>
        <p:spPr>
          <a:xfrm>
            <a:off x="1102532" y="5872711"/>
            <a:ext cx="749202" cy="395528"/>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B137602F-8B5D-C154-DA31-B3D1770F4C73}"/>
              </a:ext>
            </a:extLst>
          </p:cNvPr>
          <p:cNvGrpSpPr/>
          <p:nvPr/>
        </p:nvGrpSpPr>
        <p:grpSpPr>
          <a:xfrm>
            <a:off x="-129890" y="5512724"/>
            <a:ext cx="1344306" cy="1087525"/>
            <a:chOff x="-329545" y="5569753"/>
            <a:chExt cx="1787940" cy="1103275"/>
          </a:xfrm>
        </p:grpSpPr>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8E7F7EAC-438F-D951-7E46-B0C5ED1FBDA7}"/>
                    </a:ext>
                  </a:extLst>
                </p:cNvPr>
                <p:cNvSpPr txBox="1"/>
                <p:nvPr/>
              </p:nvSpPr>
              <p:spPr>
                <a:xfrm>
                  <a:off x="304800" y="6057237"/>
                  <a:ext cx="397535" cy="5564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𝑣</m:t>
                            </m:r>
                          </m:e>
                          <m:sub>
                            <m:r>
                              <a:rPr lang="en-US" sz="2800" b="0" i="1" smtClean="0">
                                <a:latin typeface="Cambria Math" panose="02040503050406030204" pitchFamily="18" charset="0"/>
                                <a:ea typeface="Cambria Math" panose="02040503050406030204" pitchFamily="18" charset="0"/>
                              </a:rPr>
                              <m:t>𝑝</m:t>
                            </m:r>
                          </m:sub>
                        </m:sSub>
                      </m:oMath>
                    </m:oMathPara>
                  </a14:m>
                  <a:endParaRPr lang="en-US" sz="2800" dirty="0"/>
                </a:p>
              </p:txBody>
            </p:sp>
          </mc:Choice>
          <mc:Fallback>
            <p:sp>
              <p:nvSpPr>
                <p:cNvPr id="23" name="TextBox 22">
                  <a:extLst>
                    <a:ext uri="{FF2B5EF4-FFF2-40B4-BE49-F238E27FC236}">
                      <a16:creationId xmlns:a16="http://schemas.microsoft.com/office/drawing/2014/main" id="{8E7F7EAC-438F-D951-7E46-B0C5ED1FBDA7}"/>
                    </a:ext>
                  </a:extLst>
                </p:cNvPr>
                <p:cNvSpPr txBox="1">
                  <a:spLocks noRot="1" noChangeAspect="1" noMove="1" noResize="1" noEditPoints="1" noAdjustHandles="1" noChangeArrowheads="1" noChangeShapeType="1" noTextEdit="1"/>
                </p:cNvSpPr>
                <p:nvPr/>
              </p:nvSpPr>
              <p:spPr>
                <a:xfrm>
                  <a:off x="304800" y="6057237"/>
                  <a:ext cx="397535" cy="556434"/>
                </a:xfrm>
                <a:prstGeom prst="rect">
                  <a:avLst/>
                </a:prstGeom>
                <a:blipFill>
                  <a:blip r:embed="rId7"/>
                  <a:stretch>
                    <a:fillRect r="-75000" b="-8889"/>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56DE78FB-0DC7-1CD2-494E-4A2E3C8AA16E}"/>
                </a:ext>
              </a:extLst>
            </p:cNvPr>
            <p:cNvGrpSpPr/>
            <p:nvPr/>
          </p:nvGrpSpPr>
          <p:grpSpPr>
            <a:xfrm>
              <a:off x="-329545" y="5569753"/>
              <a:ext cx="1787940" cy="1103275"/>
              <a:chOff x="3940017" y="1046915"/>
              <a:chExt cx="1787940" cy="1103275"/>
            </a:xfrm>
          </p:grpSpPr>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E3ABA18-02A8-901C-DA91-2D3685F360C8}"/>
                      </a:ext>
                    </a:extLst>
                  </p:cNvPr>
                  <p:cNvSpPr txBox="1"/>
                  <p:nvPr/>
                </p:nvSpPr>
                <p:spPr>
                  <a:xfrm>
                    <a:off x="3940017" y="1046915"/>
                    <a:ext cx="17879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𝑖</m:t>
                          </m:r>
                        </m:oMath>
                      </m:oMathPara>
                    </a14:m>
                    <a:endParaRPr lang="en-US" sz="2800" dirty="0"/>
                  </a:p>
                </p:txBody>
              </p:sp>
            </mc:Choice>
            <mc:Fallback>
              <p:sp>
                <p:nvSpPr>
                  <p:cNvPr id="25" name="TextBox 24">
                    <a:extLst>
                      <a:ext uri="{FF2B5EF4-FFF2-40B4-BE49-F238E27FC236}">
                        <a16:creationId xmlns:a16="http://schemas.microsoft.com/office/drawing/2014/main" id="{5E3ABA18-02A8-901C-DA91-2D3685F360C8}"/>
                      </a:ext>
                    </a:extLst>
                  </p:cNvPr>
                  <p:cNvSpPr txBox="1">
                    <a:spLocks noRot="1" noChangeAspect="1" noMove="1" noResize="1" noEditPoints="1" noAdjustHandles="1" noChangeArrowheads="1" noChangeShapeType="1" noTextEdit="1"/>
                  </p:cNvSpPr>
                  <p:nvPr/>
                </p:nvSpPr>
                <p:spPr>
                  <a:xfrm>
                    <a:off x="3940017" y="1046915"/>
                    <a:ext cx="1787940" cy="523220"/>
                  </a:xfrm>
                  <a:prstGeom prst="rect">
                    <a:avLst/>
                  </a:prstGeom>
                  <a:blipFill>
                    <a:blip r:embed="rId8"/>
                    <a:stretch>
                      <a:fillRect/>
                    </a:stretch>
                  </a:blipFill>
                </p:spPr>
                <p:txBody>
                  <a:bodyPr/>
                  <a:lstStyle/>
                  <a:p>
                    <a:r>
                      <a:rPr lang="en-US">
                        <a:noFill/>
                      </a:rPr>
                      <a:t> </a:t>
                    </a:r>
                  </a:p>
                </p:txBody>
              </p:sp>
            </mc:Fallback>
          </mc:AlternateContent>
          <p:sp>
            <p:nvSpPr>
              <p:cNvPr id="27" name="Double Bracket 26">
                <a:extLst>
                  <a:ext uri="{FF2B5EF4-FFF2-40B4-BE49-F238E27FC236}">
                    <a16:creationId xmlns:a16="http://schemas.microsoft.com/office/drawing/2014/main" id="{4B03C5D8-2DBB-7356-247C-7AFFAE765259}"/>
                  </a:ext>
                </a:extLst>
              </p:cNvPr>
              <p:cNvSpPr/>
              <p:nvPr/>
            </p:nvSpPr>
            <p:spPr>
              <a:xfrm>
                <a:off x="4296987" y="1101963"/>
                <a:ext cx="1074000" cy="1048227"/>
              </a:xfrm>
              <a:prstGeom prst="bracketPair">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02057A2-E0B8-1990-2B65-5A290DF06176}"/>
                  </a:ext>
                </a:extLst>
              </p:cNvPr>
              <p:cNvSpPr txBox="1"/>
              <p:nvPr/>
            </p:nvSpPr>
            <p:spPr>
              <a:xfrm>
                <a:off x="1749342" y="5792258"/>
                <a:ext cx="3146699" cy="5564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𝑣</m:t>
                          </m:r>
                        </m:e>
                        <m:sub>
                          <m:r>
                            <a:rPr lang="en-US" sz="2800" b="0" i="1" smtClean="0">
                              <a:latin typeface="Cambria Math" panose="02040503050406030204" pitchFamily="18" charset="0"/>
                              <a:ea typeface="Cambria Math" panose="02040503050406030204" pitchFamily="18" charset="0"/>
                            </a:rPr>
                            <m:t>𝑝</m:t>
                          </m:r>
                        </m:sub>
                      </m:sSub>
                      <m:r>
                        <a:rPr lang="en-US" sz="2800" b="0" i="1"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deproj</m:t>
                      </m:r>
                      <m:r>
                        <a:rPr lang="en-US" sz="2800" b="0" i="1" smtClean="0">
                          <a:latin typeface="Cambria Math" panose="02040503050406030204" pitchFamily="18" charset="0"/>
                          <a:ea typeface="Cambria Math" panose="02040503050406030204" pitchFamily="18" charset="0"/>
                        </a:rPr>
                        <m:t>)&gt;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𝑣</m:t>
                          </m:r>
                        </m:e>
                        <m:sub>
                          <m:r>
                            <a:rPr lang="en-US" sz="2800" b="0" i="1" smtClean="0">
                              <a:latin typeface="Cambria Math" panose="02040503050406030204" pitchFamily="18" charset="0"/>
                              <a:ea typeface="Cambria Math" panose="02040503050406030204" pitchFamily="18" charset="0"/>
                            </a:rPr>
                            <m:t>𝑒𝑠𝑐</m:t>
                          </m:r>
                        </m:sub>
                      </m:sSub>
                    </m:oMath>
                  </m:oMathPara>
                </a14:m>
                <a:endParaRPr lang="en-US" sz="2800" dirty="0"/>
              </a:p>
            </p:txBody>
          </p:sp>
        </mc:Choice>
        <mc:Fallback>
          <p:sp>
            <p:nvSpPr>
              <p:cNvPr id="31" name="TextBox 30">
                <a:extLst>
                  <a:ext uri="{FF2B5EF4-FFF2-40B4-BE49-F238E27FC236}">
                    <a16:creationId xmlns:a16="http://schemas.microsoft.com/office/drawing/2014/main" id="{102057A2-E0B8-1990-2B65-5A290DF06176}"/>
                  </a:ext>
                </a:extLst>
              </p:cNvPr>
              <p:cNvSpPr txBox="1">
                <a:spLocks noRot="1" noChangeAspect="1" noMove="1" noResize="1" noEditPoints="1" noAdjustHandles="1" noChangeArrowheads="1" noChangeShapeType="1" noTextEdit="1"/>
              </p:cNvSpPr>
              <p:nvPr/>
            </p:nvSpPr>
            <p:spPr>
              <a:xfrm>
                <a:off x="1749342" y="5792258"/>
                <a:ext cx="3146699" cy="556434"/>
              </a:xfrm>
              <a:prstGeom prst="rect">
                <a:avLst/>
              </a:prstGeom>
              <a:blipFill>
                <a:blip r:embed="rId9"/>
                <a:stretch>
                  <a:fillRect b="-13636"/>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BFFBC948-A0F1-2C7A-A9E2-ED7C01F780ED}"/>
              </a:ext>
            </a:extLst>
          </p:cNvPr>
          <p:cNvGrpSpPr/>
          <p:nvPr/>
        </p:nvGrpSpPr>
        <p:grpSpPr>
          <a:xfrm>
            <a:off x="4793649" y="5835985"/>
            <a:ext cx="2456985" cy="461665"/>
            <a:chOff x="4793649" y="5835985"/>
            <a:chExt cx="2456985" cy="461665"/>
          </a:xfrm>
        </p:grpSpPr>
        <p:sp>
          <p:nvSpPr>
            <p:cNvPr id="32" name="Right Arrow 31">
              <a:extLst>
                <a:ext uri="{FF2B5EF4-FFF2-40B4-BE49-F238E27FC236}">
                  <a16:creationId xmlns:a16="http://schemas.microsoft.com/office/drawing/2014/main" id="{CE733CE1-4993-9551-43DF-725CD3FC1719}"/>
                </a:ext>
              </a:extLst>
            </p:cNvPr>
            <p:cNvSpPr/>
            <p:nvPr/>
          </p:nvSpPr>
          <p:spPr>
            <a:xfrm>
              <a:off x="4793649" y="5886742"/>
              <a:ext cx="749202" cy="395528"/>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68F05B38-1ABF-33C7-CD52-E94BC2393737}"/>
                </a:ext>
              </a:extLst>
            </p:cNvPr>
            <p:cNvSpPr txBox="1"/>
            <p:nvPr/>
          </p:nvSpPr>
          <p:spPr>
            <a:xfrm>
              <a:off x="5559692" y="5835985"/>
              <a:ext cx="1690942" cy="461665"/>
            </a:xfrm>
            <a:prstGeom prst="rect">
              <a:avLst/>
            </a:prstGeom>
            <a:noFill/>
          </p:spPr>
          <p:txBody>
            <a:bodyPr wrap="square" rtlCol="0">
              <a:spAutoFit/>
            </a:bodyPr>
            <a:lstStyle/>
            <a:p>
              <a:r>
                <a:rPr lang="en-US" sz="2400" dirty="0">
                  <a:latin typeface="Century Gothic" panose="020B0502020202020204" pitchFamily="34" charset="0"/>
                </a:rPr>
                <a:t>Escaping!</a:t>
              </a:r>
            </a:p>
          </p:txBody>
        </p:sp>
      </p:grpSp>
    </p:spTree>
    <p:extLst>
      <p:ext uri="{BB962C8B-B14F-4D97-AF65-F5344CB8AC3E}">
        <p14:creationId xmlns:p14="http://schemas.microsoft.com/office/powerpoint/2010/main" val="33803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E383BF4-EC27-1E57-87AC-8BCD016857A4}"/>
              </a:ext>
            </a:extLst>
          </p:cNvPr>
          <p:cNvGrpSpPr/>
          <p:nvPr/>
        </p:nvGrpSpPr>
        <p:grpSpPr>
          <a:xfrm>
            <a:off x="106772" y="1655305"/>
            <a:ext cx="5834179" cy="4085583"/>
            <a:chOff x="106772" y="1655305"/>
            <a:chExt cx="5834179" cy="4085583"/>
          </a:xfrm>
        </p:grpSpPr>
        <p:pic>
          <p:nvPicPr>
            <p:cNvPr id="8" name="Picture 7">
              <a:extLst>
                <a:ext uri="{FF2B5EF4-FFF2-40B4-BE49-F238E27FC236}">
                  <a16:creationId xmlns:a16="http://schemas.microsoft.com/office/drawing/2014/main" id="{F03D6E69-A4B5-0C49-B03E-DA486DFD538E}"/>
                </a:ext>
              </a:extLst>
            </p:cNvPr>
            <p:cNvPicPr>
              <a:picLocks noChangeAspect="1"/>
            </p:cNvPicPr>
            <p:nvPr/>
          </p:nvPicPr>
          <p:blipFill>
            <a:blip r:embed="rId2"/>
            <a:stretch>
              <a:fillRect/>
            </a:stretch>
          </p:blipFill>
          <p:spPr>
            <a:xfrm>
              <a:off x="106772" y="1655305"/>
              <a:ext cx="5834179" cy="3592692"/>
            </a:xfrm>
            <a:prstGeom prst="rect">
              <a:avLst/>
            </a:prstGeom>
            <a:noFill/>
          </p:spPr>
        </p:pic>
        <p:sp>
          <p:nvSpPr>
            <p:cNvPr id="45" name="TextBox 44">
              <a:extLst>
                <a:ext uri="{FF2B5EF4-FFF2-40B4-BE49-F238E27FC236}">
                  <a16:creationId xmlns:a16="http://schemas.microsoft.com/office/drawing/2014/main" id="{1D15B087-18CE-F6E8-C9EC-4FCFB3F0A200}"/>
                </a:ext>
              </a:extLst>
            </p:cNvPr>
            <p:cNvSpPr txBox="1"/>
            <p:nvPr/>
          </p:nvSpPr>
          <p:spPr>
            <a:xfrm>
              <a:off x="1153497" y="5340778"/>
              <a:ext cx="3740728" cy="400110"/>
            </a:xfrm>
            <a:prstGeom prst="rect">
              <a:avLst/>
            </a:prstGeom>
            <a:noFill/>
          </p:spPr>
          <p:txBody>
            <a:bodyPr wrap="square" rtlCol="0">
              <a:spAutoFit/>
            </a:bodyPr>
            <a:lstStyle/>
            <a:p>
              <a:pPr algn="ctr"/>
              <a:r>
                <a:rPr lang="en-US" sz="2000" b="1" dirty="0"/>
                <a:t>Peng, Martin, et al. (2023)</a:t>
              </a:r>
            </a:p>
          </p:txBody>
        </p:sp>
      </p:grpSp>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a:t>Anisotropic Lyman Continuum Escape</a:t>
            </a:r>
          </a:p>
        </p:txBody>
      </p:sp>
      <p:pic>
        <p:nvPicPr>
          <p:cNvPr id="9" name="Picture 8" descr="A map of a galaxy&#10;&#10;Description automatically generated with medium confidence">
            <a:extLst>
              <a:ext uri="{FF2B5EF4-FFF2-40B4-BE49-F238E27FC236}">
                <a16:creationId xmlns:a16="http://schemas.microsoft.com/office/drawing/2014/main" id="{A0ABBC8A-1D2C-BF41-ADD9-73705B26A217}"/>
              </a:ext>
            </a:extLst>
          </p:cNvPr>
          <p:cNvPicPr>
            <a:picLocks noChangeAspect="1"/>
          </p:cNvPicPr>
          <p:nvPr/>
        </p:nvPicPr>
        <p:blipFill>
          <a:blip r:embed="rId3"/>
          <a:stretch>
            <a:fillRect/>
          </a:stretch>
        </p:blipFill>
        <p:spPr>
          <a:xfrm>
            <a:off x="6167521" y="1426960"/>
            <a:ext cx="5826451" cy="4049382"/>
          </a:xfrm>
          <a:prstGeom prst="rect">
            <a:avLst/>
          </a:prstGeom>
          <a:noFill/>
        </p:spPr>
      </p:pic>
      <p:sp>
        <p:nvSpPr>
          <p:cNvPr id="7" name="TextBox 6">
            <a:extLst>
              <a:ext uri="{FF2B5EF4-FFF2-40B4-BE49-F238E27FC236}">
                <a16:creationId xmlns:a16="http://schemas.microsoft.com/office/drawing/2014/main" id="{5BFBF6A1-F3B9-A7A5-1D77-40F8A701566E}"/>
              </a:ext>
            </a:extLst>
          </p:cNvPr>
          <p:cNvSpPr txBox="1"/>
          <p:nvPr/>
        </p:nvSpPr>
        <p:spPr>
          <a:xfrm>
            <a:off x="6758936" y="5925778"/>
            <a:ext cx="4643619" cy="400110"/>
          </a:xfrm>
          <a:prstGeom prst="rect">
            <a:avLst/>
          </a:prstGeom>
          <a:noFill/>
        </p:spPr>
        <p:txBody>
          <a:bodyPr wrap="square" rtlCol="0">
            <a:spAutoFit/>
          </a:bodyPr>
          <a:lstStyle/>
          <a:p>
            <a:pPr algn="ctr"/>
            <a:r>
              <a:rPr lang="en-US" sz="2000" b="1" dirty="0"/>
              <a:t>Martin, Peng, and Li (submitted to </a:t>
            </a:r>
            <a:r>
              <a:rPr lang="en-US" sz="2000" b="1" dirty="0" err="1"/>
              <a:t>ApJ</a:t>
            </a:r>
            <a:r>
              <a:rPr lang="en-US" sz="2000" b="1" dirty="0"/>
              <a:t>)</a:t>
            </a:r>
          </a:p>
        </p:txBody>
      </p:sp>
      <p:grpSp>
        <p:nvGrpSpPr>
          <p:cNvPr id="13" name="Group 12">
            <a:extLst>
              <a:ext uri="{FF2B5EF4-FFF2-40B4-BE49-F238E27FC236}">
                <a16:creationId xmlns:a16="http://schemas.microsoft.com/office/drawing/2014/main" id="{9FA5E9CF-5578-8232-6C29-771436D0683B}"/>
              </a:ext>
            </a:extLst>
          </p:cNvPr>
          <p:cNvGrpSpPr/>
          <p:nvPr/>
        </p:nvGrpSpPr>
        <p:grpSpPr>
          <a:xfrm>
            <a:off x="1535060" y="587277"/>
            <a:ext cx="3578329" cy="2165448"/>
            <a:chOff x="1535060" y="587277"/>
            <a:chExt cx="3578329" cy="2165448"/>
          </a:xfrm>
        </p:grpSpPr>
        <p:cxnSp>
          <p:nvCxnSpPr>
            <p:cNvPr id="4" name="Straight Arrow Connector 3">
              <a:extLst>
                <a:ext uri="{FF2B5EF4-FFF2-40B4-BE49-F238E27FC236}">
                  <a16:creationId xmlns:a16="http://schemas.microsoft.com/office/drawing/2014/main" id="{8DD20064-03BA-2224-6CCD-0591BA477CAE}"/>
                </a:ext>
              </a:extLst>
            </p:cNvPr>
            <p:cNvCxnSpPr>
              <a:cxnSpLocks/>
            </p:cNvCxnSpPr>
            <p:nvPr/>
          </p:nvCxnSpPr>
          <p:spPr>
            <a:xfrm flipV="1">
              <a:off x="3324225" y="1048943"/>
              <a:ext cx="0" cy="1703782"/>
            </a:xfrm>
            <a:prstGeom prst="straightConnector1">
              <a:avLst/>
            </a:prstGeom>
            <a:ln w="635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D26203-B916-D118-9220-E932E29B1441}"/>
                </a:ext>
              </a:extLst>
            </p:cNvPr>
            <p:cNvSpPr txBox="1"/>
            <p:nvPr/>
          </p:nvSpPr>
          <p:spPr>
            <a:xfrm>
              <a:off x="1535060" y="587277"/>
              <a:ext cx="3578329" cy="461665"/>
            </a:xfrm>
            <a:prstGeom prst="rect">
              <a:avLst/>
            </a:prstGeom>
            <a:noFill/>
          </p:spPr>
          <p:txBody>
            <a:bodyPr wrap="square" rtlCol="0">
              <a:spAutoFit/>
            </a:bodyPr>
            <a:lstStyle/>
            <a:p>
              <a:pPr algn="ctr"/>
              <a:r>
                <a:rPr lang="en-US" sz="2400" dirty="0"/>
                <a:t>Optically Thin Channel</a:t>
              </a:r>
            </a:p>
          </p:txBody>
        </p:sp>
      </p:grpSp>
      <p:grpSp>
        <p:nvGrpSpPr>
          <p:cNvPr id="44" name="Group 43">
            <a:extLst>
              <a:ext uri="{FF2B5EF4-FFF2-40B4-BE49-F238E27FC236}">
                <a16:creationId xmlns:a16="http://schemas.microsoft.com/office/drawing/2014/main" id="{67B10E86-88F7-29AB-7790-BAF1C03BD91D}"/>
              </a:ext>
            </a:extLst>
          </p:cNvPr>
          <p:cNvGrpSpPr/>
          <p:nvPr/>
        </p:nvGrpSpPr>
        <p:grpSpPr>
          <a:xfrm>
            <a:off x="5851206" y="478251"/>
            <a:ext cx="6179187" cy="2686261"/>
            <a:chOff x="5851206" y="478251"/>
            <a:chExt cx="6179187" cy="2686261"/>
          </a:xfrm>
        </p:grpSpPr>
        <p:cxnSp>
          <p:nvCxnSpPr>
            <p:cNvPr id="25" name="Straight Arrow Connector 24">
              <a:extLst>
                <a:ext uri="{FF2B5EF4-FFF2-40B4-BE49-F238E27FC236}">
                  <a16:creationId xmlns:a16="http://schemas.microsoft.com/office/drawing/2014/main" id="{A3AE74F2-6E23-A08E-373B-0D8955B77B23}"/>
                </a:ext>
              </a:extLst>
            </p:cNvPr>
            <p:cNvCxnSpPr>
              <a:cxnSpLocks/>
            </p:cNvCxnSpPr>
            <p:nvPr/>
          </p:nvCxnSpPr>
          <p:spPr>
            <a:xfrm flipV="1">
              <a:off x="9196674" y="1048942"/>
              <a:ext cx="279835" cy="2115569"/>
            </a:xfrm>
            <a:prstGeom prst="straightConnector1">
              <a:avLst/>
            </a:prstGeom>
            <a:ln w="635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2DCBE94-7E53-113F-8334-5E69DAD2E7F8}"/>
                </a:ext>
              </a:extLst>
            </p:cNvPr>
            <p:cNvSpPr txBox="1"/>
            <p:nvPr/>
          </p:nvSpPr>
          <p:spPr>
            <a:xfrm>
              <a:off x="5851206" y="478251"/>
              <a:ext cx="6179187" cy="461665"/>
            </a:xfrm>
            <a:prstGeom prst="rect">
              <a:avLst/>
            </a:prstGeom>
            <a:noFill/>
          </p:spPr>
          <p:txBody>
            <a:bodyPr wrap="square" rtlCol="0">
              <a:spAutoFit/>
            </a:bodyPr>
            <a:lstStyle/>
            <a:p>
              <a:pPr algn="ctr"/>
              <a:r>
                <a:rPr lang="en-US" sz="2400" b="1" dirty="0">
                  <a:solidFill>
                    <a:srgbClr val="FF0000"/>
                  </a:solidFill>
                </a:rPr>
                <a:t>Ionization Cone (Density Bounded Region)</a:t>
              </a:r>
            </a:p>
          </p:txBody>
        </p:sp>
        <p:cxnSp>
          <p:nvCxnSpPr>
            <p:cNvPr id="15" name="Straight Arrow Connector 14">
              <a:extLst>
                <a:ext uri="{FF2B5EF4-FFF2-40B4-BE49-F238E27FC236}">
                  <a16:creationId xmlns:a16="http://schemas.microsoft.com/office/drawing/2014/main" id="{43848A96-D652-67F9-3AD6-1AE0B24D22EC}"/>
                </a:ext>
              </a:extLst>
            </p:cNvPr>
            <p:cNvCxnSpPr>
              <a:cxnSpLocks/>
            </p:cNvCxnSpPr>
            <p:nvPr/>
          </p:nvCxnSpPr>
          <p:spPr>
            <a:xfrm flipH="1" flipV="1">
              <a:off x="8201891" y="1265382"/>
              <a:ext cx="994783" cy="1899130"/>
            </a:xfrm>
            <a:prstGeom prst="straightConnector1">
              <a:avLst/>
            </a:prstGeom>
            <a:ln w="635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1A1DD5-7301-5E09-E2AF-096C8425C707}"/>
              </a:ext>
            </a:extLst>
          </p:cNvPr>
          <p:cNvGrpSpPr/>
          <p:nvPr/>
        </p:nvGrpSpPr>
        <p:grpSpPr>
          <a:xfrm>
            <a:off x="5204661" y="1709725"/>
            <a:ext cx="6179187" cy="4092719"/>
            <a:chOff x="5204661" y="1709725"/>
            <a:chExt cx="6179187" cy="4092719"/>
          </a:xfrm>
        </p:grpSpPr>
        <p:grpSp>
          <p:nvGrpSpPr>
            <p:cNvPr id="41" name="Group 40">
              <a:extLst>
                <a:ext uri="{FF2B5EF4-FFF2-40B4-BE49-F238E27FC236}">
                  <a16:creationId xmlns:a16="http://schemas.microsoft.com/office/drawing/2014/main" id="{E7797ACC-05BC-C7CB-2CC0-4C134629E48E}"/>
                </a:ext>
              </a:extLst>
            </p:cNvPr>
            <p:cNvGrpSpPr/>
            <p:nvPr/>
          </p:nvGrpSpPr>
          <p:grpSpPr>
            <a:xfrm>
              <a:off x="7195127" y="1709725"/>
              <a:ext cx="1959509" cy="3277911"/>
              <a:chOff x="7195127" y="1709725"/>
              <a:chExt cx="1959509" cy="3277911"/>
            </a:xfrm>
          </p:grpSpPr>
          <p:cxnSp>
            <p:nvCxnSpPr>
              <p:cNvPr id="22" name="Straight Connector 21">
                <a:extLst>
                  <a:ext uri="{FF2B5EF4-FFF2-40B4-BE49-F238E27FC236}">
                    <a16:creationId xmlns:a16="http://schemas.microsoft.com/office/drawing/2014/main" id="{90FBA959-9B3E-354D-9B43-1BD621C33F41}"/>
                  </a:ext>
                </a:extLst>
              </p:cNvPr>
              <p:cNvCxnSpPr>
                <a:cxnSpLocks/>
              </p:cNvCxnSpPr>
              <p:nvPr/>
            </p:nvCxnSpPr>
            <p:spPr>
              <a:xfrm>
                <a:off x="7195127" y="1709725"/>
                <a:ext cx="1099128" cy="1523002"/>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0C21BC-E296-8B30-C7F8-EE2F1DD7E003}"/>
                  </a:ext>
                </a:extLst>
              </p:cNvPr>
              <p:cNvCxnSpPr>
                <a:cxnSpLocks/>
              </p:cNvCxnSpPr>
              <p:nvPr/>
            </p:nvCxnSpPr>
            <p:spPr>
              <a:xfrm flipH="1">
                <a:off x="8294255" y="1709725"/>
                <a:ext cx="860381" cy="1523002"/>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23BE55-6256-A368-AB7E-3F2A7A9B4D86}"/>
                  </a:ext>
                </a:extLst>
              </p:cNvPr>
              <p:cNvCxnSpPr>
                <a:cxnSpLocks/>
              </p:cNvCxnSpPr>
              <p:nvPr/>
            </p:nvCxnSpPr>
            <p:spPr>
              <a:xfrm>
                <a:off x="8294255" y="3232727"/>
                <a:ext cx="646545" cy="1754909"/>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952E45-BA20-0BBB-A855-EFBF5200E726}"/>
                  </a:ext>
                </a:extLst>
              </p:cNvPr>
              <p:cNvCxnSpPr>
                <a:cxnSpLocks/>
              </p:cNvCxnSpPr>
              <p:nvPr/>
            </p:nvCxnSpPr>
            <p:spPr>
              <a:xfrm flipH="1">
                <a:off x="7195127" y="3265910"/>
                <a:ext cx="1072757" cy="1721726"/>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96ACDCAD-7158-E380-1028-9DEBAF31CC3A}"/>
                </a:ext>
              </a:extLst>
            </p:cNvPr>
            <p:cNvSpPr txBox="1"/>
            <p:nvPr/>
          </p:nvSpPr>
          <p:spPr>
            <a:xfrm>
              <a:off x="5204661" y="5340779"/>
              <a:ext cx="6179187" cy="461665"/>
            </a:xfrm>
            <a:prstGeom prst="rect">
              <a:avLst/>
            </a:prstGeom>
            <a:noFill/>
          </p:spPr>
          <p:txBody>
            <a:bodyPr wrap="square" rtlCol="0">
              <a:spAutoFit/>
            </a:bodyPr>
            <a:lstStyle/>
            <a:p>
              <a:pPr algn="ctr"/>
              <a:r>
                <a:rPr lang="en-US" sz="2400" b="1" dirty="0">
                  <a:solidFill>
                    <a:srgbClr val="00B0F0"/>
                  </a:solidFill>
                </a:rPr>
                <a:t>Galactic Outflow </a:t>
              </a:r>
              <a:r>
                <a:rPr lang="en-US" sz="2400" b="1" dirty="0" err="1">
                  <a:solidFill>
                    <a:srgbClr val="00B0F0"/>
                  </a:solidFill>
                </a:rPr>
                <a:t>Bicone</a:t>
              </a:r>
              <a:r>
                <a:rPr lang="en-US" sz="2400" b="1" dirty="0">
                  <a:solidFill>
                    <a:srgbClr val="00B0F0"/>
                  </a:solidFill>
                </a:rPr>
                <a:t>     </a:t>
              </a:r>
            </a:p>
          </p:txBody>
        </p:sp>
      </p:grpSp>
      <p:grpSp>
        <p:nvGrpSpPr>
          <p:cNvPr id="17" name="Group 16">
            <a:extLst>
              <a:ext uri="{FF2B5EF4-FFF2-40B4-BE49-F238E27FC236}">
                <a16:creationId xmlns:a16="http://schemas.microsoft.com/office/drawing/2014/main" id="{A4F0B3A5-367F-4FFF-2B76-42C8AF1FAFCB}"/>
              </a:ext>
            </a:extLst>
          </p:cNvPr>
          <p:cNvGrpSpPr/>
          <p:nvPr/>
        </p:nvGrpSpPr>
        <p:grpSpPr>
          <a:xfrm>
            <a:off x="9810470" y="3857578"/>
            <a:ext cx="1451434" cy="1157099"/>
            <a:chOff x="9810470" y="3857578"/>
            <a:chExt cx="1451434" cy="1157099"/>
          </a:xfrm>
        </p:grpSpPr>
        <p:cxnSp>
          <p:nvCxnSpPr>
            <p:cNvPr id="10" name="Straight Arrow Connector 9">
              <a:extLst>
                <a:ext uri="{FF2B5EF4-FFF2-40B4-BE49-F238E27FC236}">
                  <a16:creationId xmlns:a16="http://schemas.microsoft.com/office/drawing/2014/main" id="{E6037F94-7D0D-360E-48E5-FEAFA5EFD6C1}"/>
                </a:ext>
              </a:extLst>
            </p:cNvPr>
            <p:cNvCxnSpPr>
              <a:cxnSpLocks/>
            </p:cNvCxnSpPr>
            <p:nvPr/>
          </p:nvCxnSpPr>
          <p:spPr>
            <a:xfrm flipH="1" flipV="1">
              <a:off x="10163346" y="3857578"/>
              <a:ext cx="50750" cy="326102"/>
            </a:xfrm>
            <a:prstGeom prst="straightConnector1">
              <a:avLst/>
            </a:prstGeom>
            <a:ln w="603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B00C11-04AB-6BB1-EBFB-A6BDC33CA517}"/>
                </a:ext>
              </a:extLst>
            </p:cNvPr>
            <p:cNvSpPr txBox="1"/>
            <p:nvPr/>
          </p:nvSpPr>
          <p:spPr>
            <a:xfrm>
              <a:off x="9810470" y="4183680"/>
              <a:ext cx="1451434" cy="830997"/>
            </a:xfrm>
            <a:prstGeom prst="rect">
              <a:avLst/>
            </a:prstGeom>
            <a:noFill/>
          </p:spPr>
          <p:txBody>
            <a:bodyPr wrap="square" rtlCol="0">
              <a:spAutoFit/>
            </a:bodyPr>
            <a:lstStyle/>
            <a:p>
              <a:r>
                <a:rPr lang="en-US" sz="2400" b="1" dirty="0">
                  <a:solidFill>
                    <a:schemeClr val="bg1"/>
                  </a:solidFill>
                </a:rPr>
                <a:t>[OIII]  Contours</a:t>
              </a:r>
            </a:p>
          </p:txBody>
        </p:sp>
      </p:grpSp>
      <p:grpSp>
        <p:nvGrpSpPr>
          <p:cNvPr id="19" name="Group 18">
            <a:extLst>
              <a:ext uri="{FF2B5EF4-FFF2-40B4-BE49-F238E27FC236}">
                <a16:creationId xmlns:a16="http://schemas.microsoft.com/office/drawing/2014/main" id="{B9EB54E3-3AE4-D371-82A6-5206D348B6D3}"/>
              </a:ext>
            </a:extLst>
          </p:cNvPr>
          <p:cNvGrpSpPr/>
          <p:nvPr/>
        </p:nvGrpSpPr>
        <p:grpSpPr>
          <a:xfrm>
            <a:off x="1010369" y="2065745"/>
            <a:ext cx="2216726" cy="686980"/>
            <a:chOff x="1010369" y="2065745"/>
            <a:chExt cx="2216726" cy="686980"/>
          </a:xfrm>
        </p:grpSpPr>
        <p:cxnSp>
          <p:nvCxnSpPr>
            <p:cNvPr id="11" name="Straight Arrow Connector 10">
              <a:extLst>
                <a:ext uri="{FF2B5EF4-FFF2-40B4-BE49-F238E27FC236}">
                  <a16:creationId xmlns:a16="http://schemas.microsoft.com/office/drawing/2014/main" id="{24FADFE3-C445-6F25-2840-D76FF9EED385}"/>
                </a:ext>
              </a:extLst>
            </p:cNvPr>
            <p:cNvCxnSpPr>
              <a:cxnSpLocks/>
            </p:cNvCxnSpPr>
            <p:nvPr/>
          </p:nvCxnSpPr>
          <p:spPr>
            <a:xfrm>
              <a:off x="2118732" y="2497873"/>
              <a:ext cx="680224" cy="25485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30DB01D-BAB9-F80B-E543-A0DBBF3FAF31}"/>
                </a:ext>
              </a:extLst>
            </p:cNvPr>
            <p:cNvSpPr txBox="1"/>
            <p:nvPr/>
          </p:nvSpPr>
          <p:spPr>
            <a:xfrm>
              <a:off x="1010369" y="2065745"/>
              <a:ext cx="2216726" cy="461665"/>
            </a:xfrm>
            <a:prstGeom prst="rect">
              <a:avLst/>
            </a:prstGeom>
            <a:noFill/>
          </p:spPr>
          <p:txBody>
            <a:bodyPr wrap="square" rtlCol="0">
              <a:spAutoFit/>
            </a:bodyPr>
            <a:lstStyle/>
            <a:p>
              <a:pPr algn="ctr"/>
              <a:r>
                <a:rPr lang="en-US" sz="2400" b="1" dirty="0">
                  <a:solidFill>
                    <a:srgbClr val="FF0000"/>
                  </a:solidFill>
                </a:rPr>
                <a:t>Case A Regions</a:t>
              </a:r>
            </a:p>
          </p:txBody>
        </p:sp>
      </p:grpSp>
      <p:grpSp>
        <p:nvGrpSpPr>
          <p:cNvPr id="34" name="Group 33">
            <a:extLst>
              <a:ext uri="{FF2B5EF4-FFF2-40B4-BE49-F238E27FC236}">
                <a16:creationId xmlns:a16="http://schemas.microsoft.com/office/drawing/2014/main" id="{2D16A1D5-27FB-6DF2-BB76-9A5BEAFC8906}"/>
              </a:ext>
            </a:extLst>
          </p:cNvPr>
          <p:cNvGrpSpPr/>
          <p:nvPr/>
        </p:nvGrpSpPr>
        <p:grpSpPr>
          <a:xfrm>
            <a:off x="7849914" y="853511"/>
            <a:ext cx="1749061" cy="856214"/>
            <a:chOff x="7849914" y="853511"/>
            <a:chExt cx="1749061" cy="856214"/>
          </a:xfrm>
        </p:grpSpPr>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4194DC83-7831-7EA9-C557-B09E00933B31}"/>
                    </a:ext>
                  </a:extLst>
                </p:cNvPr>
                <p:cNvSpPr txBox="1"/>
                <p:nvPr/>
              </p:nvSpPr>
              <p:spPr>
                <a:xfrm>
                  <a:off x="7849914" y="853511"/>
                  <a:ext cx="1749061"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panose="02040503050406030204" pitchFamily="18" charset="0"/>
                          </a:rPr>
                          <m:t>O</m:t>
                        </m:r>
                        <m:r>
                          <a:rPr lang="en-US" sz="2400" b="0" i="0" smtClean="0">
                            <a:solidFill>
                              <a:schemeClr val="tx1"/>
                            </a:solidFill>
                            <a:latin typeface="Cambria Math" panose="02040503050406030204" pitchFamily="18" charset="0"/>
                          </a:rPr>
                          <m:t>32</m:t>
                        </m:r>
                        <m:r>
                          <a:rPr lang="en-US" sz="2400" b="0" i="1" smtClean="0">
                            <a:solidFill>
                              <a:schemeClr val="tx1"/>
                            </a:solidFill>
                            <a:latin typeface="Cambria Math" panose="02040503050406030204" pitchFamily="18" charset="0"/>
                            <a:ea typeface="Cambria Math" panose="02040503050406030204" pitchFamily="18" charset="0"/>
                          </a:rPr>
                          <m:t>≳18</m:t>
                        </m:r>
                      </m:oMath>
                    </m:oMathPara>
                  </a14:m>
                  <a:endParaRPr lang="en-US" sz="2400" dirty="0">
                    <a:solidFill>
                      <a:schemeClr val="tx1"/>
                    </a:solidFill>
                  </a:endParaRPr>
                </a:p>
              </p:txBody>
            </p:sp>
          </mc:Choice>
          <mc:Fallback>
            <p:sp>
              <p:nvSpPr>
                <p:cNvPr id="26" name="TextBox 25">
                  <a:extLst>
                    <a:ext uri="{FF2B5EF4-FFF2-40B4-BE49-F238E27FC236}">
                      <a16:creationId xmlns:a16="http://schemas.microsoft.com/office/drawing/2014/main" id="{4194DC83-7831-7EA9-C557-B09E00933B31}"/>
                    </a:ext>
                  </a:extLst>
                </p:cNvPr>
                <p:cNvSpPr txBox="1">
                  <a:spLocks noRot="1" noChangeAspect="1" noMove="1" noResize="1" noEditPoints="1" noAdjustHandles="1" noChangeArrowheads="1" noChangeShapeType="1" noTextEdit="1"/>
                </p:cNvSpPr>
                <p:nvPr/>
              </p:nvSpPr>
              <p:spPr>
                <a:xfrm>
                  <a:off x="7849914" y="853511"/>
                  <a:ext cx="1749061" cy="461665"/>
                </a:xfrm>
                <a:prstGeom prst="rect">
                  <a:avLst/>
                </a:prstGeom>
                <a:blipFill>
                  <a:blip r:embed="rId4"/>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7C9924AD-7072-55DA-CD83-779B86B94853}"/>
                </a:ext>
              </a:extLst>
            </p:cNvPr>
            <p:cNvCxnSpPr>
              <a:cxnSpLocks/>
            </p:cNvCxnSpPr>
            <p:nvPr/>
          </p:nvCxnSpPr>
          <p:spPr>
            <a:xfrm>
              <a:off x="8784246" y="1225895"/>
              <a:ext cx="132593" cy="48383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89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5C87C1E-1E9B-A7D0-D251-D256FA3CBCCC}"/>
              </a:ext>
            </a:extLst>
          </p:cNvPr>
          <p:cNvGrpSpPr/>
          <p:nvPr/>
        </p:nvGrpSpPr>
        <p:grpSpPr>
          <a:xfrm>
            <a:off x="5482690" y="3536355"/>
            <a:ext cx="5225067" cy="3138399"/>
            <a:chOff x="5438870" y="3661487"/>
            <a:chExt cx="5029443" cy="2955118"/>
          </a:xfrm>
        </p:grpSpPr>
        <p:pic>
          <p:nvPicPr>
            <p:cNvPr id="33" name="Picture 32" descr="A graph of a graph showing a graph&#10;&#10;Description automatically generated with medium confidence">
              <a:extLst>
                <a:ext uri="{FF2B5EF4-FFF2-40B4-BE49-F238E27FC236}">
                  <a16:creationId xmlns:a16="http://schemas.microsoft.com/office/drawing/2014/main" id="{11DA9950-1824-346A-8B90-1629D12E4CC3}"/>
                </a:ext>
              </a:extLst>
            </p:cNvPr>
            <p:cNvPicPr>
              <a:picLocks noChangeAspect="1"/>
            </p:cNvPicPr>
            <p:nvPr/>
          </p:nvPicPr>
          <p:blipFill>
            <a:blip r:embed="rId2"/>
            <a:stretch>
              <a:fillRect/>
            </a:stretch>
          </p:blipFill>
          <p:spPr>
            <a:xfrm>
              <a:off x="5606323" y="3661487"/>
              <a:ext cx="4861990" cy="2743200"/>
            </a:xfrm>
            <a:prstGeom prst="rect">
              <a:avLst/>
            </a:prstGeom>
          </p:spPr>
        </p:pic>
        <p:pic>
          <p:nvPicPr>
            <p:cNvPr id="36" name="Picture 35" descr="A close up of a letter&#10;&#10;Description automatically generated">
              <a:extLst>
                <a:ext uri="{FF2B5EF4-FFF2-40B4-BE49-F238E27FC236}">
                  <a16:creationId xmlns:a16="http://schemas.microsoft.com/office/drawing/2014/main" id="{5C9B5162-0AD1-FF47-6DE7-F96960E17778}"/>
                </a:ext>
              </a:extLst>
            </p:cNvPr>
            <p:cNvPicPr>
              <a:picLocks noChangeAspect="1"/>
            </p:cNvPicPr>
            <p:nvPr/>
          </p:nvPicPr>
          <p:blipFill>
            <a:blip r:embed="rId3"/>
            <a:stretch>
              <a:fillRect/>
            </a:stretch>
          </p:blipFill>
          <p:spPr>
            <a:xfrm>
              <a:off x="7704569" y="6350967"/>
              <a:ext cx="945671" cy="265638"/>
            </a:xfrm>
            <a:prstGeom prst="rect">
              <a:avLst/>
            </a:prstGeom>
          </p:spPr>
        </p:pic>
        <p:pic>
          <p:nvPicPr>
            <p:cNvPr id="38" name="Picture 37">
              <a:extLst>
                <a:ext uri="{FF2B5EF4-FFF2-40B4-BE49-F238E27FC236}">
                  <a16:creationId xmlns:a16="http://schemas.microsoft.com/office/drawing/2014/main" id="{11341F2D-DA65-6060-D537-88585B44FD5D}"/>
                </a:ext>
              </a:extLst>
            </p:cNvPr>
            <p:cNvPicPr>
              <a:picLocks noChangeAspect="1"/>
            </p:cNvPicPr>
            <p:nvPr/>
          </p:nvPicPr>
          <p:blipFill>
            <a:blip r:embed="rId4"/>
            <a:stretch>
              <a:fillRect/>
            </a:stretch>
          </p:blipFill>
          <p:spPr>
            <a:xfrm>
              <a:off x="5438870" y="3666628"/>
              <a:ext cx="164592" cy="2377440"/>
            </a:xfrm>
            <a:prstGeom prst="rect">
              <a:avLst/>
            </a:prstGeom>
          </p:spPr>
        </p:pic>
      </p:grpSp>
      <p:sp>
        <p:nvSpPr>
          <p:cNvPr id="2" name="Title 1">
            <a:extLst>
              <a:ext uri="{FF2B5EF4-FFF2-40B4-BE49-F238E27FC236}">
                <a16:creationId xmlns:a16="http://schemas.microsoft.com/office/drawing/2014/main" id="{AA202990-9F4D-48BE-7FDF-E5025A2C1615}"/>
              </a:ext>
            </a:extLst>
          </p:cNvPr>
          <p:cNvSpPr>
            <a:spLocks noGrp="1"/>
          </p:cNvSpPr>
          <p:nvPr>
            <p:ph type="title"/>
          </p:nvPr>
        </p:nvSpPr>
        <p:spPr>
          <a:xfrm>
            <a:off x="526470" y="0"/>
            <a:ext cx="11139060" cy="592306"/>
          </a:xfrm>
        </p:spPr>
        <p:txBody>
          <a:bodyPr/>
          <a:lstStyle/>
          <a:p>
            <a:pPr algn="ctr"/>
            <a:r>
              <a:rPr lang="en-US" dirty="0" err="1"/>
              <a:t>Superbubble</a:t>
            </a:r>
            <a:r>
              <a:rPr lang="en-US" dirty="0"/>
              <a:t> Breakthrough</a:t>
            </a:r>
          </a:p>
        </p:txBody>
      </p:sp>
      <p:sp>
        <p:nvSpPr>
          <p:cNvPr id="17" name="TextBox 16">
            <a:extLst>
              <a:ext uri="{FF2B5EF4-FFF2-40B4-BE49-F238E27FC236}">
                <a16:creationId xmlns:a16="http://schemas.microsoft.com/office/drawing/2014/main" id="{09DB8801-947C-D77E-8313-3804A14EF38C}"/>
              </a:ext>
            </a:extLst>
          </p:cNvPr>
          <p:cNvSpPr txBox="1"/>
          <p:nvPr/>
        </p:nvSpPr>
        <p:spPr>
          <a:xfrm>
            <a:off x="-415143" y="6345150"/>
            <a:ext cx="5927166" cy="457200"/>
          </a:xfrm>
          <a:prstGeom prst="rect">
            <a:avLst/>
          </a:prstGeom>
          <a:noFill/>
        </p:spPr>
        <p:txBody>
          <a:bodyPr wrap="square">
            <a:spAutoFit/>
          </a:bodyPr>
          <a:lstStyle/>
          <a:p>
            <a:pPr algn="ctr"/>
            <a:r>
              <a:rPr lang="en-US" sz="2400" b="1" dirty="0"/>
              <a:t>Martin, Peng, and Li (submitted to </a:t>
            </a:r>
            <a:r>
              <a:rPr lang="en-US" sz="2400" b="1" dirty="0" err="1"/>
              <a:t>ApJ</a:t>
            </a:r>
            <a:r>
              <a:rPr lang="en-US" sz="2400" b="1" dirty="0"/>
              <a:t>)</a:t>
            </a:r>
          </a:p>
        </p:txBody>
      </p:sp>
      <p:pic>
        <p:nvPicPr>
          <p:cNvPr id="4" name="Picture 3" descr="A collage of images of a nuclear explosion&#10;&#10;Description automatically generated">
            <a:extLst>
              <a:ext uri="{FF2B5EF4-FFF2-40B4-BE49-F238E27FC236}">
                <a16:creationId xmlns:a16="http://schemas.microsoft.com/office/drawing/2014/main" id="{E541D032-DA13-591D-02F0-2C6A11BF6BD8}"/>
              </a:ext>
            </a:extLst>
          </p:cNvPr>
          <p:cNvPicPr>
            <a:picLocks noChangeAspect="1"/>
          </p:cNvPicPr>
          <p:nvPr/>
        </p:nvPicPr>
        <p:blipFill>
          <a:blip r:embed="rId5"/>
          <a:stretch>
            <a:fillRect/>
          </a:stretch>
        </p:blipFill>
        <p:spPr>
          <a:xfrm>
            <a:off x="0" y="492990"/>
            <a:ext cx="4455420" cy="5852160"/>
          </a:xfrm>
          <a:prstGeom prst="rect">
            <a:avLst/>
          </a:prstGeom>
        </p:spPr>
      </p:pic>
      <p:cxnSp>
        <p:nvCxnSpPr>
          <p:cNvPr id="64" name="Straight Arrow Connector 63">
            <a:extLst>
              <a:ext uri="{FF2B5EF4-FFF2-40B4-BE49-F238E27FC236}">
                <a16:creationId xmlns:a16="http://schemas.microsoft.com/office/drawing/2014/main" id="{7C0896F7-DC8D-52CB-D87A-4101C8AEB063}"/>
              </a:ext>
            </a:extLst>
          </p:cNvPr>
          <p:cNvCxnSpPr>
            <a:cxnSpLocks/>
          </p:cNvCxnSpPr>
          <p:nvPr/>
        </p:nvCxnSpPr>
        <p:spPr>
          <a:xfrm>
            <a:off x="914400" y="3419070"/>
            <a:ext cx="288767" cy="24241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6D3F825-4D56-14E0-A5EC-CF15E8BBF957}"/>
              </a:ext>
            </a:extLst>
          </p:cNvPr>
          <p:cNvSpPr txBox="1"/>
          <p:nvPr/>
        </p:nvSpPr>
        <p:spPr>
          <a:xfrm>
            <a:off x="666333" y="3007062"/>
            <a:ext cx="763707" cy="461665"/>
          </a:xfrm>
          <a:prstGeom prst="rect">
            <a:avLst/>
          </a:prstGeom>
          <a:noFill/>
        </p:spPr>
        <p:txBody>
          <a:bodyPr wrap="square" rtlCol="0">
            <a:spAutoFit/>
          </a:bodyPr>
          <a:lstStyle/>
          <a:p>
            <a:r>
              <a:rPr lang="en-US" sz="2400" b="1" dirty="0">
                <a:solidFill>
                  <a:srgbClr val="FF0000"/>
                </a:solidFill>
              </a:rPr>
              <a:t>SB</a:t>
            </a:r>
          </a:p>
        </p:txBody>
      </p:sp>
      <p:sp>
        <p:nvSpPr>
          <p:cNvPr id="72" name="TextBox 71">
            <a:extLst>
              <a:ext uri="{FF2B5EF4-FFF2-40B4-BE49-F238E27FC236}">
                <a16:creationId xmlns:a16="http://schemas.microsoft.com/office/drawing/2014/main" id="{A877C46C-F847-1312-84CD-01ADA6D47D1A}"/>
              </a:ext>
            </a:extLst>
          </p:cNvPr>
          <p:cNvSpPr txBox="1"/>
          <p:nvPr/>
        </p:nvSpPr>
        <p:spPr>
          <a:xfrm>
            <a:off x="4225737" y="4757922"/>
            <a:ext cx="8401005" cy="769441"/>
          </a:xfrm>
          <a:prstGeom prst="rect">
            <a:avLst/>
          </a:prstGeom>
          <a:noFill/>
        </p:spPr>
        <p:txBody>
          <a:bodyPr wrap="square" rtlCol="0">
            <a:spAutoFit/>
          </a:bodyPr>
          <a:lstStyle/>
          <a:p>
            <a:r>
              <a:rPr lang="en-US" sz="2200" b="0" i="0" dirty="0" err="1">
                <a:solidFill>
                  <a:srgbClr val="222222"/>
                </a:solidFill>
                <a:effectLst/>
                <a:latin typeface="Century Gothic" panose="020B0502020202020204" pitchFamily="34" charset="0"/>
              </a:rPr>
              <a:t>SNe</a:t>
            </a:r>
            <a:r>
              <a:rPr lang="en-US" sz="2200" b="0" i="0" dirty="0">
                <a:solidFill>
                  <a:srgbClr val="222222"/>
                </a:solidFill>
                <a:effectLst/>
                <a:latin typeface="Century Gothic" panose="020B0502020202020204" pitchFamily="34" charset="0"/>
              </a:rPr>
              <a:t> only meet power requirement if volume filling medium has a low density, i.e. there is a hot phase in the </a:t>
            </a:r>
            <a:r>
              <a:rPr lang="en-US" sz="2200" dirty="0">
                <a:solidFill>
                  <a:srgbClr val="222222"/>
                </a:solidFill>
                <a:latin typeface="Century Gothic" panose="020B0502020202020204" pitchFamily="34" charset="0"/>
              </a:rPr>
              <a:t>I</a:t>
            </a:r>
            <a:r>
              <a:rPr lang="en-US" sz="2200" b="0" i="0" dirty="0">
                <a:solidFill>
                  <a:srgbClr val="222222"/>
                </a:solidFill>
                <a:effectLst/>
                <a:latin typeface="Century Gothic" panose="020B0502020202020204" pitchFamily="34" charset="0"/>
              </a:rPr>
              <a:t>SM</a:t>
            </a:r>
            <a:endParaRPr lang="en-US" sz="2200" dirty="0">
              <a:latin typeface="Century Gothic" panose="020B0502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126A6A4-0235-7C63-9377-9FF46F32C945}"/>
                  </a:ext>
                </a:extLst>
              </p:cNvPr>
              <p:cNvSpPr txBox="1"/>
              <p:nvPr/>
            </p:nvSpPr>
            <p:spPr>
              <a:xfrm>
                <a:off x="8173572" y="1223080"/>
                <a:ext cx="3976442" cy="523220"/>
              </a:xfrm>
              <a:prstGeom prst="rect">
                <a:avLst/>
              </a:prstGeom>
              <a:noFill/>
            </p:spPr>
            <p:txBody>
              <a:bodyPr wrap="square">
                <a:spAutoFit/>
              </a:bodyPr>
              <a:lstStyle/>
              <a:p>
                <a:pP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𝑉</m:t>
                        </m:r>
                      </m:e>
                      <m:sub>
                        <m:r>
                          <m:rPr>
                            <m:sty m:val="p"/>
                          </m:rPr>
                          <a:rPr lang="en-US" sz="2800" b="0" i="0" smtClean="0">
                            <a:latin typeface="Cambria Math" panose="02040503050406030204" pitchFamily="18" charset="0"/>
                          </a:rPr>
                          <m:t>shell</m:t>
                        </m:r>
                      </m:sub>
                    </m:sSub>
                  </m:oMath>
                </a14:m>
                <a:r>
                  <a:rPr lang="en-US" sz="2800" dirty="0"/>
                  <a:t>~</a:t>
                </a:r>
                <a14:m>
                  <m:oMath xmlns:m="http://schemas.openxmlformats.org/officeDocument/2006/math">
                    <m:r>
                      <a:rPr lang="en-US" sz="2800" b="0" i="1" smtClean="0">
                        <a:latin typeface="Cambria Math" panose="02040503050406030204" pitchFamily="18" charset="0"/>
                      </a:rPr>
                      <m:t>100−120</m:t>
                    </m:r>
                  </m:oMath>
                </a14:m>
                <a:r>
                  <a:rPr lang="en-US" sz="2800" dirty="0"/>
                  <a:t> </a:t>
                </a:r>
                <a14:m>
                  <m:oMath xmlns:m="http://schemas.openxmlformats.org/officeDocument/2006/math">
                    <m:r>
                      <m:rPr>
                        <m:sty m:val="p"/>
                      </m:rPr>
                      <a:rPr lang="en-US" sz="2800">
                        <a:latin typeface="Cambria Math" panose="02040503050406030204" pitchFamily="18" charset="0"/>
                        <a:ea typeface="Cambria Math" panose="02040503050406030204" pitchFamily="18" charset="0"/>
                      </a:rPr>
                      <m:t>km</m:t>
                    </m:r>
                    <m:r>
                      <a:rPr lang="en-US" sz="2800">
                        <a:latin typeface="Cambria Math" panose="02040503050406030204" pitchFamily="18" charset="0"/>
                        <a:ea typeface="Cambria Math" panose="02040503050406030204" pitchFamily="18" charset="0"/>
                      </a:rPr>
                      <m:t> </m:t>
                    </m:r>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s</m:t>
                        </m:r>
                      </m:e>
                      <m:sup>
                        <m:r>
                          <a:rPr lang="en-US" sz="2800">
                            <a:latin typeface="Cambria Math" panose="02040503050406030204" pitchFamily="18" charset="0"/>
                            <a:ea typeface="Cambria Math" panose="02040503050406030204" pitchFamily="18" charset="0"/>
                          </a:rPr>
                          <m:t>−1</m:t>
                        </m:r>
                      </m:sup>
                    </m:sSup>
                  </m:oMath>
                </a14:m>
                <a:endParaRPr lang="en-US" sz="2800" dirty="0"/>
              </a:p>
            </p:txBody>
          </p:sp>
        </mc:Choice>
        <mc:Fallback>
          <p:sp>
            <p:nvSpPr>
              <p:cNvPr id="18" name="TextBox 17">
                <a:extLst>
                  <a:ext uri="{FF2B5EF4-FFF2-40B4-BE49-F238E27FC236}">
                    <a16:creationId xmlns:a16="http://schemas.microsoft.com/office/drawing/2014/main" id="{5126A6A4-0235-7C63-9377-9FF46F32C945}"/>
                  </a:ext>
                </a:extLst>
              </p:cNvPr>
              <p:cNvSpPr txBox="1">
                <a:spLocks noRot="1" noChangeAspect="1" noMove="1" noResize="1" noEditPoints="1" noAdjustHandles="1" noChangeArrowheads="1" noChangeShapeType="1" noTextEdit="1"/>
              </p:cNvSpPr>
              <p:nvPr/>
            </p:nvSpPr>
            <p:spPr>
              <a:xfrm>
                <a:off x="8173572" y="1223080"/>
                <a:ext cx="3976442" cy="523220"/>
              </a:xfrm>
              <a:prstGeom prst="rect">
                <a:avLst/>
              </a:prstGeom>
              <a:blipFill>
                <a:blip r:embed="rId6"/>
                <a:stretch>
                  <a:fillRect l="-637" t="-11905" b="-3095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A4FBB6AA-8E96-8BDD-346E-E1483144BB1F}"/>
              </a:ext>
            </a:extLst>
          </p:cNvPr>
          <p:cNvSpPr txBox="1"/>
          <p:nvPr/>
        </p:nvSpPr>
        <p:spPr>
          <a:xfrm>
            <a:off x="4114845" y="538014"/>
            <a:ext cx="6309360" cy="523220"/>
          </a:xfrm>
          <a:prstGeom prst="rect">
            <a:avLst/>
          </a:prstGeom>
          <a:noFill/>
        </p:spPr>
        <p:txBody>
          <a:bodyPr wrap="square">
            <a:spAutoFit/>
          </a:bodyPr>
          <a:lstStyle/>
          <a:p>
            <a:r>
              <a:rPr lang="en-US" sz="2800" dirty="0">
                <a:effectLst/>
                <a:latin typeface="Century Gothic" panose="020B0502020202020204" pitchFamily="34" charset="0"/>
              </a:rPr>
              <a:t>Weaver et al. (1977) Bubble Model: </a:t>
            </a:r>
          </a:p>
        </p:txBody>
      </p:sp>
      <p:grpSp>
        <p:nvGrpSpPr>
          <p:cNvPr id="22" name="Group 21">
            <a:extLst>
              <a:ext uri="{FF2B5EF4-FFF2-40B4-BE49-F238E27FC236}">
                <a16:creationId xmlns:a16="http://schemas.microsoft.com/office/drawing/2014/main" id="{11828A84-9ECA-1EB9-EE41-3F990D712FE9}"/>
              </a:ext>
            </a:extLst>
          </p:cNvPr>
          <p:cNvGrpSpPr/>
          <p:nvPr/>
        </p:nvGrpSpPr>
        <p:grpSpPr>
          <a:xfrm>
            <a:off x="3940017" y="1046915"/>
            <a:ext cx="1787940" cy="1103275"/>
            <a:chOff x="3940017" y="1046915"/>
            <a:chExt cx="1787940" cy="1103275"/>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4B707DF-9891-260E-53AE-4DD505ABD4CF}"/>
                    </a:ext>
                  </a:extLst>
                </p:cNvPr>
                <p:cNvSpPr txBox="1"/>
                <p:nvPr/>
              </p:nvSpPr>
              <p:spPr>
                <a:xfrm>
                  <a:off x="3940017" y="1046915"/>
                  <a:ext cx="17879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𝑅</m:t>
                            </m:r>
                          </m:e>
                          <m:sub>
                            <m:r>
                              <m:rPr>
                                <m:sty m:val="p"/>
                              </m:rPr>
                              <a:rPr lang="en-US" sz="2800" b="0" i="0" smtClean="0">
                                <a:latin typeface="Cambria Math" panose="02040503050406030204" pitchFamily="18" charset="0"/>
                              </a:rPr>
                              <m:t>shell</m:t>
                            </m:r>
                          </m:sub>
                        </m:sSub>
                      </m:oMath>
                    </m:oMathPara>
                  </a14:m>
                  <a:endParaRPr lang="en-US" sz="2800" dirty="0"/>
                </a:p>
              </p:txBody>
            </p:sp>
          </mc:Choice>
          <mc:Fallback>
            <p:sp>
              <p:nvSpPr>
                <p:cNvPr id="13" name="TextBox 12">
                  <a:extLst>
                    <a:ext uri="{FF2B5EF4-FFF2-40B4-BE49-F238E27FC236}">
                      <a16:creationId xmlns:a16="http://schemas.microsoft.com/office/drawing/2014/main" id="{54B707DF-9891-260E-53AE-4DD505ABD4CF}"/>
                    </a:ext>
                  </a:extLst>
                </p:cNvPr>
                <p:cNvSpPr txBox="1">
                  <a:spLocks noRot="1" noChangeAspect="1" noMove="1" noResize="1" noEditPoints="1" noAdjustHandles="1" noChangeArrowheads="1" noChangeShapeType="1" noTextEdit="1"/>
                </p:cNvSpPr>
                <p:nvPr/>
              </p:nvSpPr>
              <p:spPr>
                <a:xfrm>
                  <a:off x="3940017" y="1046915"/>
                  <a:ext cx="1787940" cy="523220"/>
                </a:xfrm>
                <a:prstGeom prst="rect">
                  <a:avLst/>
                </a:prstGeom>
                <a:blipFill>
                  <a:blip r:embed="rId7"/>
                  <a:stretch>
                    <a:fillRect b="-23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31271F47-0534-5152-C026-ED54511AB0F9}"/>
                    </a:ext>
                  </a:extLst>
                </p:cNvPr>
                <p:cNvSpPr txBox="1"/>
                <p:nvPr/>
              </p:nvSpPr>
              <p:spPr>
                <a:xfrm>
                  <a:off x="3940017" y="1506691"/>
                  <a:ext cx="1787940" cy="5564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𝑒𝑥𝑝</m:t>
                            </m:r>
                          </m:sub>
                        </m:sSub>
                      </m:oMath>
                    </m:oMathPara>
                  </a14:m>
                  <a:endParaRPr lang="en-US" sz="2800" dirty="0"/>
                </a:p>
              </p:txBody>
            </p:sp>
          </mc:Choice>
          <mc:Fallback>
            <p:sp>
              <p:nvSpPr>
                <p:cNvPr id="15" name="TextBox 14">
                  <a:extLst>
                    <a:ext uri="{FF2B5EF4-FFF2-40B4-BE49-F238E27FC236}">
                      <a16:creationId xmlns:a16="http://schemas.microsoft.com/office/drawing/2014/main" id="{31271F47-0534-5152-C026-ED54511AB0F9}"/>
                    </a:ext>
                  </a:extLst>
                </p:cNvPr>
                <p:cNvSpPr txBox="1">
                  <a:spLocks noRot="1" noChangeAspect="1" noMove="1" noResize="1" noEditPoints="1" noAdjustHandles="1" noChangeArrowheads="1" noChangeShapeType="1" noTextEdit="1"/>
                </p:cNvSpPr>
                <p:nvPr/>
              </p:nvSpPr>
              <p:spPr>
                <a:xfrm>
                  <a:off x="3940017" y="1506691"/>
                  <a:ext cx="1787940" cy="556434"/>
                </a:xfrm>
                <a:prstGeom prst="rect">
                  <a:avLst/>
                </a:prstGeom>
                <a:blipFill>
                  <a:blip r:embed="rId8"/>
                  <a:stretch>
                    <a:fillRect b="-8889"/>
                  </a:stretch>
                </a:blipFill>
              </p:spPr>
              <p:txBody>
                <a:bodyPr/>
                <a:lstStyle/>
                <a:p>
                  <a:r>
                    <a:rPr lang="en-US">
                      <a:noFill/>
                    </a:rPr>
                    <a:t> </a:t>
                  </a:r>
                </a:p>
              </p:txBody>
            </p:sp>
          </mc:Fallback>
        </mc:AlternateContent>
        <p:sp>
          <p:nvSpPr>
            <p:cNvPr id="21" name="Double Bracket 20">
              <a:extLst>
                <a:ext uri="{FF2B5EF4-FFF2-40B4-BE49-F238E27FC236}">
                  <a16:creationId xmlns:a16="http://schemas.microsoft.com/office/drawing/2014/main" id="{3F273835-DD8C-F40C-B7BE-F6A7B6DC5F7C}"/>
                </a:ext>
              </a:extLst>
            </p:cNvPr>
            <p:cNvSpPr/>
            <p:nvPr/>
          </p:nvSpPr>
          <p:spPr>
            <a:xfrm>
              <a:off x="4296987" y="1101963"/>
              <a:ext cx="1074000" cy="1048227"/>
            </a:xfrm>
            <a:prstGeom prst="bracketPair">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3AE4F59-1DE2-CBCC-D4E0-73424CA6D139}"/>
              </a:ext>
            </a:extLst>
          </p:cNvPr>
          <p:cNvGrpSpPr/>
          <p:nvPr/>
        </p:nvGrpSpPr>
        <p:grpSpPr>
          <a:xfrm>
            <a:off x="3997684" y="2253104"/>
            <a:ext cx="1787940" cy="1960558"/>
            <a:chOff x="4159418" y="2393612"/>
            <a:chExt cx="1787940" cy="1960558"/>
          </a:xfrm>
        </p:grpSpPr>
        <p:sp>
          <p:nvSpPr>
            <p:cNvPr id="20" name="Double Bracket 19">
              <a:extLst>
                <a:ext uri="{FF2B5EF4-FFF2-40B4-BE49-F238E27FC236}">
                  <a16:creationId xmlns:a16="http://schemas.microsoft.com/office/drawing/2014/main" id="{40A8640F-7BB6-A181-5A11-4DC5814D7C19}"/>
                </a:ext>
              </a:extLst>
            </p:cNvPr>
            <p:cNvSpPr/>
            <p:nvPr/>
          </p:nvSpPr>
          <p:spPr>
            <a:xfrm>
              <a:off x="4479922" y="2393612"/>
              <a:ext cx="1082769" cy="1960558"/>
            </a:xfrm>
            <a:prstGeom prst="bracketPair">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98C045A2-EB89-F6FB-B2EE-A24137482606}"/>
                    </a:ext>
                  </a:extLst>
                </p:cNvPr>
                <p:cNvSpPr txBox="1"/>
                <p:nvPr/>
              </p:nvSpPr>
              <p:spPr>
                <a:xfrm>
                  <a:off x="4159418" y="2440905"/>
                  <a:ext cx="178794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𝑅</m:t>
                            </m:r>
                          </m:e>
                          <m:sub>
                            <m:r>
                              <m:rPr>
                                <m:sty m:val="p"/>
                              </m:rPr>
                              <a:rPr lang="en-US" sz="2800" b="0" i="0" smtClean="0">
                                <a:latin typeface="Cambria Math" panose="02040503050406030204" pitchFamily="18" charset="0"/>
                              </a:rPr>
                              <m:t>shell</m:t>
                            </m:r>
                          </m:sub>
                        </m:sSub>
                      </m:oMath>
                    </m:oMathPara>
                  </a14:m>
                  <a:endParaRPr lang="en-US" sz="2800" dirty="0"/>
                </a:p>
              </p:txBody>
            </p:sp>
          </mc:Choice>
          <mc:Fallback>
            <p:sp>
              <p:nvSpPr>
                <p:cNvPr id="24" name="TextBox 23">
                  <a:extLst>
                    <a:ext uri="{FF2B5EF4-FFF2-40B4-BE49-F238E27FC236}">
                      <a16:creationId xmlns:a16="http://schemas.microsoft.com/office/drawing/2014/main" id="{98C045A2-EB89-F6FB-B2EE-A24137482606}"/>
                    </a:ext>
                  </a:extLst>
                </p:cNvPr>
                <p:cNvSpPr txBox="1">
                  <a:spLocks noRot="1" noChangeAspect="1" noMove="1" noResize="1" noEditPoints="1" noAdjustHandles="1" noChangeArrowheads="1" noChangeShapeType="1" noTextEdit="1"/>
                </p:cNvSpPr>
                <p:nvPr/>
              </p:nvSpPr>
              <p:spPr>
                <a:xfrm>
                  <a:off x="4159418" y="2440905"/>
                  <a:ext cx="1787940" cy="523220"/>
                </a:xfrm>
                <a:prstGeom prst="rect">
                  <a:avLst/>
                </a:prstGeom>
                <a:blipFill>
                  <a:blip r:embed="rId9"/>
                  <a:stretch>
                    <a:fillRect b="-23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DC5CF98-CD4F-AD5C-43E4-60681F947136}"/>
                    </a:ext>
                  </a:extLst>
                </p:cNvPr>
                <p:cNvSpPr txBox="1"/>
                <p:nvPr/>
              </p:nvSpPr>
              <p:spPr>
                <a:xfrm>
                  <a:off x="4553692" y="3031765"/>
                  <a:ext cx="958331"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𝑉</m:t>
                            </m:r>
                          </m:e>
                          <m:sub>
                            <m:r>
                              <m:rPr>
                                <m:sty m:val="p"/>
                              </m:rPr>
                              <a:rPr lang="en-US" sz="2800" b="0" i="0" smtClean="0">
                                <a:latin typeface="Cambria Math" panose="02040503050406030204" pitchFamily="18" charset="0"/>
                              </a:rPr>
                              <m:t>shell</m:t>
                            </m:r>
                          </m:sub>
                        </m:sSub>
                      </m:oMath>
                    </m:oMathPara>
                  </a14:m>
                  <a:endParaRPr lang="en-US" sz="2800" dirty="0"/>
                </a:p>
              </p:txBody>
            </p:sp>
          </mc:Choice>
          <mc:Fallback>
            <p:sp>
              <p:nvSpPr>
                <p:cNvPr id="25" name="TextBox 24">
                  <a:extLst>
                    <a:ext uri="{FF2B5EF4-FFF2-40B4-BE49-F238E27FC236}">
                      <a16:creationId xmlns:a16="http://schemas.microsoft.com/office/drawing/2014/main" id="{5DC5CF98-CD4F-AD5C-43E4-60681F947136}"/>
                    </a:ext>
                  </a:extLst>
                </p:cNvPr>
                <p:cNvSpPr txBox="1">
                  <a:spLocks noRot="1" noChangeAspect="1" noMove="1" noResize="1" noEditPoints="1" noAdjustHandles="1" noChangeArrowheads="1" noChangeShapeType="1" noTextEdit="1"/>
                </p:cNvSpPr>
                <p:nvPr/>
              </p:nvSpPr>
              <p:spPr>
                <a:xfrm>
                  <a:off x="4553692" y="3031765"/>
                  <a:ext cx="958331" cy="523220"/>
                </a:xfrm>
                <a:prstGeom prst="rect">
                  <a:avLst/>
                </a:prstGeom>
                <a:blipFill>
                  <a:blip r:embed="rId10"/>
                  <a:stretch>
                    <a:fillRect l="-2597" b="-4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692198DC-D1FE-4B51-4B92-4D510FC54938}"/>
                    </a:ext>
                  </a:extLst>
                </p:cNvPr>
                <p:cNvSpPr txBox="1"/>
                <p:nvPr/>
              </p:nvSpPr>
              <p:spPr>
                <a:xfrm>
                  <a:off x="4574222" y="3647670"/>
                  <a:ext cx="958331"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𝑛</m:t>
                            </m:r>
                          </m:e>
                          <m:sub>
                            <m:r>
                              <m:rPr>
                                <m:sty m:val="p"/>
                              </m:rPr>
                              <a:rPr lang="en-US" sz="2800" b="0" i="0" smtClean="0">
                                <a:latin typeface="Cambria Math" panose="02040503050406030204" pitchFamily="18" charset="0"/>
                              </a:rPr>
                              <m:t>amb</m:t>
                            </m:r>
                          </m:sub>
                        </m:sSub>
                      </m:oMath>
                    </m:oMathPara>
                  </a14:m>
                  <a:endParaRPr lang="en-US" sz="2800" dirty="0"/>
                </a:p>
              </p:txBody>
            </p:sp>
          </mc:Choice>
          <mc:Fallback>
            <p:sp>
              <p:nvSpPr>
                <p:cNvPr id="26" name="TextBox 25">
                  <a:extLst>
                    <a:ext uri="{FF2B5EF4-FFF2-40B4-BE49-F238E27FC236}">
                      <a16:creationId xmlns:a16="http://schemas.microsoft.com/office/drawing/2014/main" id="{692198DC-D1FE-4B51-4B92-4D510FC54938}"/>
                    </a:ext>
                  </a:extLst>
                </p:cNvPr>
                <p:cNvSpPr txBox="1">
                  <a:spLocks noRot="1" noChangeAspect="1" noMove="1" noResize="1" noEditPoints="1" noAdjustHandles="1" noChangeArrowheads="1" noChangeShapeType="1" noTextEdit="1"/>
                </p:cNvSpPr>
                <p:nvPr/>
              </p:nvSpPr>
              <p:spPr>
                <a:xfrm>
                  <a:off x="4574222" y="3647670"/>
                  <a:ext cx="958331" cy="523220"/>
                </a:xfrm>
                <a:prstGeom prst="rect">
                  <a:avLst/>
                </a:prstGeom>
                <a:blipFill>
                  <a:blip r:embed="rId11"/>
                  <a:stretch>
                    <a:fillRect b="-2381"/>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C910274-203C-777C-D8D2-D4C3DE1D5F30}"/>
                  </a:ext>
                </a:extLst>
              </p:cNvPr>
              <p:cNvSpPr txBox="1"/>
              <p:nvPr/>
            </p:nvSpPr>
            <p:spPr>
              <a:xfrm>
                <a:off x="8307132" y="2637049"/>
                <a:ext cx="4944426" cy="95410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𝐿</m:t>
                          </m:r>
                        </m:e>
                        <m:sub>
                          <m:r>
                            <a:rPr lang="en-US" sz="2800" b="0" i="1" smtClean="0">
                              <a:latin typeface="Cambria Math" panose="02040503050406030204" pitchFamily="18" charset="0"/>
                              <a:ea typeface="Cambria Math" panose="02040503050406030204" pitchFamily="18" charset="0"/>
                            </a:rPr>
                            <m:t>𝑤</m:t>
                          </m:r>
                        </m:sub>
                      </m:sSub>
                      <m:r>
                        <a:rPr lang="en-US" sz="2800" b="0" i="1" dirty="0"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1.48×</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10</m:t>
                          </m:r>
                        </m:e>
                        <m:sup>
                          <m:r>
                            <a:rPr lang="en-US" sz="2800" b="0" i="1" smtClean="0">
                              <a:latin typeface="Cambria Math" panose="02040503050406030204" pitchFamily="18" charset="0"/>
                              <a:ea typeface="Cambria Math" panose="02040503050406030204" pitchFamily="18" charset="0"/>
                            </a:rPr>
                            <m:t>40</m:t>
                          </m:r>
                        </m:sup>
                      </m:sSup>
                      <m:r>
                        <a:rPr lang="en-US" sz="2800" b="0" i="1"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erg</m:t>
                      </m:r>
                      <m:r>
                        <a:rPr lang="en-US" sz="2800" b="0" i="0" smtClean="0">
                          <a:latin typeface="Cambria Math" panose="02040503050406030204" pitchFamily="18" charset="0"/>
                          <a:ea typeface="Cambria Math" panose="02040503050406030204" pitchFamily="18" charset="0"/>
                        </a:rPr>
                        <m:t> </m:t>
                      </m:r>
                      <m:sSup>
                        <m:sSupPr>
                          <m:ctrlPr>
                            <a:rPr lang="en-US" sz="2800" b="0" i="1" smtClean="0">
                              <a:latin typeface="Cambria Math" panose="02040503050406030204" pitchFamily="18" charset="0"/>
                              <a:ea typeface="Cambria Math" panose="02040503050406030204" pitchFamily="18" charset="0"/>
                            </a:rPr>
                          </m:ctrlPr>
                        </m:sSupPr>
                        <m:e>
                          <m:r>
                            <m:rPr>
                              <m:sty m:val="p"/>
                            </m:rPr>
                            <a:rPr lang="en-US" sz="2800" b="0" i="0" smtClean="0">
                              <a:latin typeface="Cambria Math" panose="02040503050406030204" pitchFamily="18" charset="0"/>
                              <a:ea typeface="Cambria Math" panose="02040503050406030204" pitchFamily="18" charset="0"/>
                            </a:rPr>
                            <m:t>s</m:t>
                          </m:r>
                        </m:e>
                        <m:sup>
                          <m:r>
                            <a:rPr lang="en-US" sz="2800" b="0" i="0" smtClean="0">
                              <a:latin typeface="Cambria Math" panose="02040503050406030204" pitchFamily="18" charset="0"/>
                              <a:ea typeface="Cambria Math" panose="02040503050406030204" pitchFamily="18" charset="0"/>
                            </a:rPr>
                            <m:t>−1</m:t>
                          </m:r>
                        </m:sup>
                      </m:sSup>
                    </m:oMath>
                  </m:oMathPara>
                </a14:m>
                <a:endParaRPr lang="en-US" sz="2800" dirty="0"/>
              </a:p>
              <a:p>
                <a:pPr/>
                <a:r>
                  <a:rPr lang="en-US" sz="2800" dirty="0"/>
                  <a:t>       ~2.5 – 3.3</a:t>
                </a:r>
                <a14:m>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𝐿</m:t>
                        </m:r>
                      </m:e>
                      <m:sub>
                        <m:r>
                          <a:rPr lang="en-US" sz="2800" b="0" i="1" smtClean="0">
                            <a:latin typeface="Cambria Math" panose="02040503050406030204" pitchFamily="18" charset="0"/>
                            <a:ea typeface="Cambria Math" panose="02040503050406030204" pitchFamily="18" charset="0"/>
                          </a:rPr>
                          <m:t>𝑆𝑁</m:t>
                        </m:r>
                      </m:sub>
                    </m:sSub>
                  </m:oMath>
                </a14:m>
                <a:endParaRPr lang="en-US" sz="2800" dirty="0"/>
              </a:p>
            </p:txBody>
          </p:sp>
        </mc:Choice>
        <mc:Fallback>
          <p:sp>
            <p:nvSpPr>
              <p:cNvPr id="30" name="TextBox 29">
                <a:extLst>
                  <a:ext uri="{FF2B5EF4-FFF2-40B4-BE49-F238E27FC236}">
                    <a16:creationId xmlns:a16="http://schemas.microsoft.com/office/drawing/2014/main" id="{EC910274-203C-777C-D8D2-D4C3DE1D5F30}"/>
                  </a:ext>
                </a:extLst>
              </p:cNvPr>
              <p:cNvSpPr txBox="1">
                <a:spLocks noRot="1" noChangeAspect="1" noMove="1" noResize="1" noEditPoints="1" noAdjustHandles="1" noChangeArrowheads="1" noChangeShapeType="1" noTextEdit="1"/>
              </p:cNvSpPr>
              <p:nvPr/>
            </p:nvSpPr>
            <p:spPr>
              <a:xfrm>
                <a:off x="8307132" y="2637049"/>
                <a:ext cx="4944426" cy="954107"/>
              </a:xfrm>
              <a:prstGeom prst="rect">
                <a:avLst/>
              </a:prstGeom>
              <a:blipFill>
                <a:blip r:embed="rId12"/>
                <a:stretch>
                  <a:fillRect l="-2564" b="-17105"/>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E4AE0E89-89E5-3A6E-F79E-F822E331B4A1}"/>
              </a:ext>
            </a:extLst>
          </p:cNvPr>
          <p:cNvGrpSpPr/>
          <p:nvPr/>
        </p:nvGrpSpPr>
        <p:grpSpPr>
          <a:xfrm>
            <a:off x="5553315" y="1288984"/>
            <a:ext cx="2620257" cy="799488"/>
            <a:chOff x="5553315" y="1288984"/>
            <a:chExt cx="2620257" cy="799488"/>
          </a:xfrm>
        </p:grpSpPr>
        <p:sp>
          <p:nvSpPr>
            <p:cNvPr id="16" name="Right Arrow 15">
              <a:extLst>
                <a:ext uri="{FF2B5EF4-FFF2-40B4-BE49-F238E27FC236}">
                  <a16:creationId xmlns:a16="http://schemas.microsoft.com/office/drawing/2014/main" id="{BDBB1450-97E9-89C9-A6A4-7F7DD7F81322}"/>
                </a:ext>
              </a:extLst>
            </p:cNvPr>
            <p:cNvSpPr/>
            <p:nvPr/>
          </p:nvSpPr>
          <p:spPr>
            <a:xfrm>
              <a:off x="5553315" y="1288984"/>
              <a:ext cx="2620257" cy="421477"/>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511D55CF-98F4-FF6C-FC27-9FA9EA8ECA56}"/>
                    </a:ext>
                  </a:extLst>
                </p:cNvPr>
                <p:cNvSpPr txBox="1"/>
                <p:nvPr/>
              </p:nvSpPr>
              <p:spPr>
                <a:xfrm>
                  <a:off x="5566138" y="1664702"/>
                  <a:ext cx="2551122" cy="423770"/>
                </a:xfrm>
                <a:prstGeom prst="rect">
                  <a:avLst/>
                </a:prstGeom>
                <a:noFill/>
              </p:spPr>
              <p:txBody>
                <a:bodyPr wrap="square">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m:rPr>
                              <m:sty m:val="p"/>
                            </m:rPr>
                            <a:rPr lang="en-US" sz="2000" b="0" i="0" smtClean="0">
                              <a:latin typeface="Cambria Math" panose="02040503050406030204" pitchFamily="18" charset="0"/>
                            </a:rPr>
                            <m:t>shell</m:t>
                          </m:r>
                        </m:sub>
                      </m:sSub>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m:rPr>
                              <m:sty m:val="p"/>
                            </m:rPr>
                            <a:rPr lang="en-US" sz="2000">
                              <a:latin typeface="Cambria Math" panose="02040503050406030204" pitchFamily="18" charset="0"/>
                            </a:rPr>
                            <m:t>shell</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𝑒𝑥𝑝</m:t>
                          </m:r>
                        </m:sub>
                      </m:sSub>
                    </m:oMath>
                  </a14:m>
                  <a:endParaRPr lang="en-US" sz="2000" dirty="0"/>
                </a:p>
              </p:txBody>
            </p:sp>
          </mc:Choice>
          <mc:Fallback>
            <p:sp>
              <p:nvSpPr>
                <p:cNvPr id="41" name="TextBox 40">
                  <a:extLst>
                    <a:ext uri="{FF2B5EF4-FFF2-40B4-BE49-F238E27FC236}">
                      <a16:creationId xmlns:a16="http://schemas.microsoft.com/office/drawing/2014/main" id="{511D55CF-98F4-FF6C-FC27-9FA9EA8ECA56}"/>
                    </a:ext>
                  </a:extLst>
                </p:cNvPr>
                <p:cNvSpPr txBox="1">
                  <a:spLocks noRot="1" noChangeAspect="1" noMove="1" noResize="1" noEditPoints="1" noAdjustHandles="1" noChangeArrowheads="1" noChangeShapeType="1" noTextEdit="1"/>
                </p:cNvSpPr>
                <p:nvPr/>
              </p:nvSpPr>
              <p:spPr>
                <a:xfrm>
                  <a:off x="5566138" y="1664702"/>
                  <a:ext cx="2551122" cy="423770"/>
                </a:xfrm>
                <a:prstGeom prst="rect">
                  <a:avLst/>
                </a:prstGeom>
                <a:blipFill>
                  <a:blip r:embed="rId13"/>
                  <a:stretch>
                    <a:fillRect t="-8824" b="-17647"/>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8BF1E109-6EA0-A3D1-A570-1D7F4ACE0B81}"/>
              </a:ext>
            </a:extLst>
          </p:cNvPr>
          <p:cNvGrpSpPr/>
          <p:nvPr/>
        </p:nvGrpSpPr>
        <p:grpSpPr>
          <a:xfrm>
            <a:off x="5454204" y="2733591"/>
            <a:ext cx="2741057" cy="767755"/>
            <a:chOff x="5445338" y="2881045"/>
            <a:chExt cx="2741057" cy="767755"/>
          </a:xfrm>
        </p:grpSpPr>
        <p:sp>
          <p:nvSpPr>
            <p:cNvPr id="28" name="Right Arrow 27">
              <a:extLst>
                <a:ext uri="{FF2B5EF4-FFF2-40B4-BE49-F238E27FC236}">
                  <a16:creationId xmlns:a16="http://schemas.microsoft.com/office/drawing/2014/main" id="{FC173437-7DBA-F80F-675E-9ABDB9124CF5}"/>
                </a:ext>
              </a:extLst>
            </p:cNvPr>
            <p:cNvSpPr/>
            <p:nvPr/>
          </p:nvSpPr>
          <p:spPr>
            <a:xfrm>
              <a:off x="5566138" y="2881045"/>
              <a:ext cx="2620257" cy="380512"/>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EDB631DE-6057-D2AF-5EE4-274B3851837B}"/>
                    </a:ext>
                  </a:extLst>
                </p:cNvPr>
                <p:cNvSpPr txBox="1"/>
                <p:nvPr/>
              </p:nvSpPr>
              <p:spPr>
                <a:xfrm>
                  <a:off x="5445338" y="3234904"/>
                  <a:ext cx="2741057" cy="413896"/>
                </a:xfrm>
                <a:prstGeom prst="rect">
                  <a:avLst/>
                </a:prstGeom>
                <a:noFill/>
              </p:spPr>
              <p:txBody>
                <a:bodyPr wrap="square" rtlCol="0">
                  <a:spAutoFit/>
                </a:bodyPr>
                <a:lstStyle/>
                <a:p>
                  <a:pPr algn="ct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𝐿</m:t>
                          </m:r>
                        </m:e>
                        <m:sub>
                          <m:r>
                            <a:rPr lang="en-US" sz="2000" b="0" i="1" smtClean="0">
                              <a:latin typeface="Cambria Math" panose="02040503050406030204" pitchFamily="18" charset="0"/>
                              <a:ea typeface="Cambria Math" panose="02040503050406030204" pitchFamily="18" charset="0"/>
                            </a:rPr>
                            <m:t>𝑤</m:t>
                          </m:r>
                        </m:sub>
                      </m:sSub>
                    </m:oMath>
                  </a14:m>
                  <a:r>
                    <a:rPr lang="en-US" sz="2000" dirty="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𝑠h𝑒𝑙𝑙</m:t>
                          </m:r>
                        </m:sub>
                        <m:sup>
                          <m:r>
                            <a:rPr lang="en-US" sz="2000" b="0" i="1" smtClean="0">
                              <a:latin typeface="Cambria Math" panose="02040503050406030204" pitchFamily="18" charset="0"/>
                              <a:ea typeface="Cambria Math" panose="02040503050406030204" pitchFamily="18" charset="0"/>
                            </a:rPr>
                            <m:t>2</m:t>
                          </m:r>
                        </m:sup>
                      </m:sSubSup>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𝑠h𝑒𝑙𝑙</m:t>
                          </m:r>
                        </m:sub>
                        <m:sup>
                          <m:r>
                            <a:rPr lang="en-US" sz="2000" b="0" i="1" smtClean="0">
                              <a:latin typeface="Cambria Math" panose="02040503050406030204" pitchFamily="18" charset="0"/>
                              <a:ea typeface="Cambria Math" panose="02040503050406030204" pitchFamily="18" charset="0"/>
                            </a:rPr>
                            <m:t>3</m:t>
                          </m:r>
                        </m:sup>
                      </m:sSubSup>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𝑎𝑚𝑏</m:t>
                          </m:r>
                        </m:sub>
                      </m:sSub>
                    </m:oMath>
                  </a14:m>
                  <a:endParaRPr lang="en-US" sz="2000" dirty="0"/>
                </a:p>
              </p:txBody>
            </p:sp>
          </mc:Choice>
          <mc:Fallback>
            <p:sp>
              <p:nvSpPr>
                <p:cNvPr id="43" name="TextBox 42">
                  <a:extLst>
                    <a:ext uri="{FF2B5EF4-FFF2-40B4-BE49-F238E27FC236}">
                      <a16:creationId xmlns:a16="http://schemas.microsoft.com/office/drawing/2014/main" id="{EDB631DE-6057-D2AF-5EE4-274B3851837B}"/>
                    </a:ext>
                  </a:extLst>
                </p:cNvPr>
                <p:cNvSpPr txBox="1">
                  <a:spLocks noRot="1" noChangeAspect="1" noMove="1" noResize="1" noEditPoints="1" noAdjustHandles="1" noChangeArrowheads="1" noChangeShapeType="1" noTextEdit="1"/>
                </p:cNvSpPr>
                <p:nvPr/>
              </p:nvSpPr>
              <p:spPr>
                <a:xfrm>
                  <a:off x="5445338" y="3234904"/>
                  <a:ext cx="2741057" cy="413896"/>
                </a:xfrm>
                <a:prstGeom prst="rect">
                  <a:avLst/>
                </a:prstGeom>
                <a:blipFill>
                  <a:blip r:embed="rId14"/>
                  <a:stretch>
                    <a:fillRect b="-2941"/>
                  </a:stretch>
                </a:blipFill>
              </p:spPr>
              <p:txBody>
                <a:bodyPr/>
                <a:lstStyle/>
                <a:p>
                  <a:r>
                    <a:rPr lang="en-US">
                      <a:noFill/>
                    </a:rPr>
                    <a:t> </a:t>
                  </a:r>
                </a:p>
              </p:txBody>
            </p:sp>
          </mc:Fallback>
        </mc:AlternateContent>
      </p:grpSp>
      <p:grpSp>
        <p:nvGrpSpPr>
          <p:cNvPr id="58" name="Group 57">
            <a:extLst>
              <a:ext uri="{FF2B5EF4-FFF2-40B4-BE49-F238E27FC236}">
                <a16:creationId xmlns:a16="http://schemas.microsoft.com/office/drawing/2014/main" id="{BAA12737-1477-84E1-E718-54B74684E3C8}"/>
              </a:ext>
            </a:extLst>
          </p:cNvPr>
          <p:cNvGrpSpPr/>
          <p:nvPr/>
        </p:nvGrpSpPr>
        <p:grpSpPr>
          <a:xfrm>
            <a:off x="4200189" y="2377075"/>
            <a:ext cx="7746249" cy="3942911"/>
            <a:chOff x="4200189" y="2377075"/>
            <a:chExt cx="7746249" cy="3942911"/>
          </a:xfrm>
        </p:grpSpPr>
        <p:grpSp>
          <p:nvGrpSpPr>
            <p:cNvPr id="47" name="Group 46">
              <a:extLst>
                <a:ext uri="{FF2B5EF4-FFF2-40B4-BE49-F238E27FC236}">
                  <a16:creationId xmlns:a16="http://schemas.microsoft.com/office/drawing/2014/main" id="{CC90A668-03DE-F676-D4DB-5844225F5FFA}"/>
                </a:ext>
              </a:extLst>
            </p:cNvPr>
            <p:cNvGrpSpPr/>
            <p:nvPr/>
          </p:nvGrpSpPr>
          <p:grpSpPr>
            <a:xfrm>
              <a:off x="4200189" y="2377075"/>
              <a:ext cx="7746249" cy="3942911"/>
              <a:chOff x="4200189" y="2377075"/>
              <a:chExt cx="7746249" cy="3942911"/>
            </a:xfrm>
          </p:grpSpPr>
          <p:grpSp>
            <p:nvGrpSpPr>
              <p:cNvPr id="10" name="Group 9">
                <a:extLst>
                  <a:ext uri="{FF2B5EF4-FFF2-40B4-BE49-F238E27FC236}">
                    <a16:creationId xmlns:a16="http://schemas.microsoft.com/office/drawing/2014/main" id="{382CBE40-4E3B-893D-37BC-9B978D7B954B}"/>
                  </a:ext>
                </a:extLst>
              </p:cNvPr>
              <p:cNvGrpSpPr>
                <a:grpSpLocks noChangeAspect="1"/>
              </p:cNvGrpSpPr>
              <p:nvPr/>
            </p:nvGrpSpPr>
            <p:grpSpPr>
              <a:xfrm>
                <a:off x="4200189" y="2377075"/>
                <a:ext cx="7746249" cy="3321657"/>
                <a:chOff x="4237440" y="2596717"/>
                <a:chExt cx="7396991" cy="3171892"/>
              </a:xfrm>
            </p:grpSpPr>
            <p:grpSp>
              <p:nvGrpSpPr>
                <p:cNvPr id="8" name="Group 7">
                  <a:extLst>
                    <a:ext uri="{FF2B5EF4-FFF2-40B4-BE49-F238E27FC236}">
                      <a16:creationId xmlns:a16="http://schemas.microsoft.com/office/drawing/2014/main" id="{63D8CAB2-629C-DFA0-6302-92AEC0D6F024}"/>
                    </a:ext>
                  </a:extLst>
                </p:cNvPr>
                <p:cNvGrpSpPr/>
                <p:nvPr/>
              </p:nvGrpSpPr>
              <p:grpSpPr>
                <a:xfrm>
                  <a:off x="4237440" y="2596717"/>
                  <a:ext cx="7396991" cy="3171892"/>
                  <a:chOff x="4237440" y="2596717"/>
                  <a:chExt cx="7396991" cy="3171892"/>
                </a:xfrm>
              </p:grpSpPr>
              <p:pic>
                <p:nvPicPr>
                  <p:cNvPr id="56" name="Picture 55" descr="A graph of a normalized flux&#10;&#10;Description automatically generated">
                    <a:extLst>
                      <a:ext uri="{FF2B5EF4-FFF2-40B4-BE49-F238E27FC236}">
                        <a16:creationId xmlns:a16="http://schemas.microsoft.com/office/drawing/2014/main" id="{250989D1-03E2-048A-CCCC-B82C23F796B0}"/>
                      </a:ext>
                    </a:extLst>
                  </p:cNvPr>
                  <p:cNvPicPr>
                    <a:picLocks noChangeAspect="1"/>
                  </p:cNvPicPr>
                  <p:nvPr/>
                </p:nvPicPr>
                <p:blipFill>
                  <a:blip r:embed="rId15"/>
                  <a:stretch>
                    <a:fillRect/>
                  </a:stretch>
                </p:blipFill>
                <p:spPr>
                  <a:xfrm>
                    <a:off x="4237440" y="2600889"/>
                    <a:ext cx="3181452" cy="3154680"/>
                  </a:xfrm>
                  <a:prstGeom prst="rect">
                    <a:avLst/>
                  </a:prstGeom>
                </p:spPr>
              </p:pic>
              <p:grpSp>
                <p:nvGrpSpPr>
                  <p:cNvPr id="6" name="Group 5">
                    <a:extLst>
                      <a:ext uri="{FF2B5EF4-FFF2-40B4-BE49-F238E27FC236}">
                        <a16:creationId xmlns:a16="http://schemas.microsoft.com/office/drawing/2014/main" id="{34A38BB8-6916-A759-75DF-EFB2B97A741C}"/>
                      </a:ext>
                    </a:extLst>
                  </p:cNvPr>
                  <p:cNvGrpSpPr/>
                  <p:nvPr/>
                </p:nvGrpSpPr>
                <p:grpSpPr>
                  <a:xfrm>
                    <a:off x="7418892" y="2596717"/>
                    <a:ext cx="4215539" cy="3171892"/>
                    <a:chOff x="7418892" y="2596717"/>
                    <a:chExt cx="4215539" cy="3171892"/>
                  </a:xfrm>
                </p:grpSpPr>
                <p:pic>
                  <p:nvPicPr>
                    <p:cNvPr id="5" name="Picture 4" descr="A graph of a building with numbers and lines&#10;&#10;Description automatically generated with medium confidence">
                      <a:extLst>
                        <a:ext uri="{FF2B5EF4-FFF2-40B4-BE49-F238E27FC236}">
                          <a16:creationId xmlns:a16="http://schemas.microsoft.com/office/drawing/2014/main" id="{AAB85ACE-9FB6-F4EA-FB51-77BACF30B1F6}"/>
                        </a:ext>
                      </a:extLst>
                    </p:cNvPr>
                    <p:cNvPicPr>
                      <a:picLocks noChangeAspect="1"/>
                    </p:cNvPicPr>
                    <p:nvPr/>
                  </p:nvPicPr>
                  <p:blipFill>
                    <a:blip r:embed="rId16"/>
                    <a:stretch>
                      <a:fillRect/>
                    </a:stretch>
                  </p:blipFill>
                  <p:spPr>
                    <a:xfrm>
                      <a:off x="7418892" y="2659649"/>
                      <a:ext cx="4215539" cy="3108960"/>
                    </a:xfrm>
                    <a:prstGeom prst="rect">
                      <a:avLst/>
                    </a:prstGeom>
                  </p:spPr>
                </p:pic>
                <p:sp>
                  <p:nvSpPr>
                    <p:cNvPr id="73" name="TextBox 72">
                      <a:extLst>
                        <a:ext uri="{FF2B5EF4-FFF2-40B4-BE49-F238E27FC236}">
                          <a16:creationId xmlns:a16="http://schemas.microsoft.com/office/drawing/2014/main" id="{7C863AF4-2448-D7A8-6D4E-E970DF3AE002}"/>
                        </a:ext>
                      </a:extLst>
                    </p:cNvPr>
                    <p:cNvSpPr txBox="1"/>
                    <p:nvPr/>
                  </p:nvSpPr>
                  <p:spPr>
                    <a:xfrm>
                      <a:off x="8035334" y="2596717"/>
                      <a:ext cx="2617470" cy="369332"/>
                    </a:xfrm>
                    <a:prstGeom prst="rect">
                      <a:avLst/>
                    </a:prstGeom>
                    <a:noFill/>
                  </p:spPr>
                  <p:txBody>
                    <a:bodyPr wrap="square" rtlCol="0">
                      <a:spAutoFit/>
                    </a:bodyPr>
                    <a:lstStyle/>
                    <a:p>
                      <a:r>
                        <a:rPr lang="en-US" dirty="0"/>
                        <a:t>Xu et al. (2022) CLASSY III</a:t>
                      </a:r>
                    </a:p>
                  </p:txBody>
                </p:sp>
              </p:grpSp>
            </p:grpSp>
            <p:sp>
              <p:nvSpPr>
                <p:cNvPr id="9" name="TextBox 8">
                  <a:extLst>
                    <a:ext uri="{FF2B5EF4-FFF2-40B4-BE49-F238E27FC236}">
                      <a16:creationId xmlns:a16="http://schemas.microsoft.com/office/drawing/2014/main" id="{FA97B98A-8D3A-1627-5C35-02E476945D95}"/>
                    </a:ext>
                  </a:extLst>
                </p:cNvPr>
                <p:cNvSpPr txBox="1"/>
                <p:nvPr/>
              </p:nvSpPr>
              <p:spPr>
                <a:xfrm>
                  <a:off x="6083482" y="2796094"/>
                  <a:ext cx="1166820" cy="369332"/>
                </a:xfrm>
                <a:prstGeom prst="rect">
                  <a:avLst/>
                </a:prstGeom>
                <a:noFill/>
              </p:spPr>
              <p:txBody>
                <a:bodyPr wrap="square" rtlCol="0">
                  <a:spAutoFit/>
                </a:bodyPr>
                <a:lstStyle/>
                <a:p>
                  <a:r>
                    <a:rPr lang="en-US" dirty="0"/>
                    <a:t>[OIII] 4959</a:t>
                  </a:r>
                </a:p>
              </p:txBody>
            </p:sp>
          </p:gr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525C35FF-1C08-8BA7-7F0A-0DAA5C63F1BF}"/>
                      </a:ext>
                    </a:extLst>
                  </p:cNvPr>
                  <p:cNvSpPr txBox="1"/>
                  <p:nvPr/>
                </p:nvSpPr>
                <p:spPr>
                  <a:xfrm>
                    <a:off x="4318188" y="5550545"/>
                    <a:ext cx="6795676" cy="769441"/>
                  </a:xfrm>
                  <a:prstGeom prst="rect">
                    <a:avLst/>
                  </a:prstGeom>
                  <a:noFill/>
                </p:spPr>
                <p:txBody>
                  <a:bodyPr wrap="square"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𝑉</m:t>
                            </m:r>
                          </m:e>
                          <m:sub>
                            <m:r>
                              <m:rPr>
                                <m:sty m:val="p"/>
                              </m:rPr>
                              <a:rPr lang="en-US" sz="2200" b="0" i="0" smtClean="0">
                                <a:latin typeface="Cambria Math" panose="02040503050406030204" pitchFamily="18" charset="0"/>
                              </a:rPr>
                              <m:t>shell</m:t>
                            </m:r>
                          </m:sub>
                        </m:sSub>
                      </m:oMath>
                    </a14:m>
                    <a:r>
                      <a:rPr lang="en-US" sz="2200" dirty="0">
                        <a:latin typeface="Century Gothic" panose="020B0502020202020204" pitchFamily="34" charset="0"/>
                      </a:rPr>
                      <a:t> consistent with </a:t>
                    </a:r>
                    <a:r>
                      <a:rPr lang="en-US" sz="2200" b="1" dirty="0">
                        <a:solidFill>
                          <a:schemeClr val="tx2">
                            <a:lumMod val="90000"/>
                            <a:lumOff val="10000"/>
                          </a:schemeClr>
                        </a:solidFill>
                        <a:latin typeface="Century Gothic" panose="020B0502020202020204" pitchFamily="34" charset="0"/>
                      </a:rPr>
                      <a:t>broad</a:t>
                    </a:r>
                    <a:r>
                      <a:rPr lang="en-US" sz="2200" dirty="0">
                        <a:latin typeface="Century Gothic" panose="020B0502020202020204" pitchFamily="34" charset="0"/>
                      </a:rPr>
                      <a:t> component in [OIII] and </a:t>
                    </a:r>
                    <a:r>
                      <a:rPr lang="en-US" sz="2200" b="1" dirty="0">
                        <a:solidFill>
                          <a:srgbClr val="FF0000"/>
                        </a:solidFill>
                        <a:latin typeface="Century Gothic" panose="020B0502020202020204" pitchFamily="34" charset="0"/>
                      </a:rPr>
                      <a:t>outflow</a:t>
                    </a:r>
                    <a:r>
                      <a:rPr lang="en-US" sz="2200" dirty="0">
                        <a:latin typeface="Century Gothic" panose="020B0502020202020204" pitchFamily="34" charset="0"/>
                      </a:rPr>
                      <a:t> component in UV absorption line </a:t>
                    </a:r>
                  </a:p>
                </p:txBody>
              </p:sp>
            </mc:Choice>
            <mc:Fallback>
              <p:sp>
                <p:nvSpPr>
                  <p:cNvPr id="46" name="TextBox 45">
                    <a:extLst>
                      <a:ext uri="{FF2B5EF4-FFF2-40B4-BE49-F238E27FC236}">
                        <a16:creationId xmlns:a16="http://schemas.microsoft.com/office/drawing/2014/main" id="{525C35FF-1C08-8BA7-7F0A-0DAA5C63F1BF}"/>
                      </a:ext>
                    </a:extLst>
                  </p:cNvPr>
                  <p:cNvSpPr txBox="1">
                    <a:spLocks noRot="1" noChangeAspect="1" noMove="1" noResize="1" noEditPoints="1" noAdjustHandles="1" noChangeArrowheads="1" noChangeShapeType="1" noTextEdit="1"/>
                  </p:cNvSpPr>
                  <p:nvPr/>
                </p:nvSpPr>
                <p:spPr>
                  <a:xfrm>
                    <a:off x="4318188" y="5550545"/>
                    <a:ext cx="6795676" cy="769441"/>
                  </a:xfrm>
                  <a:prstGeom prst="rect">
                    <a:avLst/>
                  </a:prstGeom>
                  <a:blipFill>
                    <a:blip r:embed="rId17"/>
                    <a:stretch>
                      <a:fillRect l="-931" t="-6557" b="-14754"/>
                    </a:stretch>
                  </a:blipFill>
                </p:spPr>
                <p:txBody>
                  <a:bodyPr/>
                  <a:lstStyle/>
                  <a:p>
                    <a:r>
                      <a:rPr lang="en-US">
                        <a:noFill/>
                      </a:rPr>
                      <a:t> </a:t>
                    </a:r>
                  </a:p>
                </p:txBody>
              </p:sp>
            </mc:Fallback>
          </mc:AlternateContent>
        </p:grpSp>
        <p:sp>
          <p:nvSpPr>
            <p:cNvPr id="49" name="TextBox 48">
              <a:extLst>
                <a:ext uri="{FF2B5EF4-FFF2-40B4-BE49-F238E27FC236}">
                  <a16:creationId xmlns:a16="http://schemas.microsoft.com/office/drawing/2014/main" id="{67ED4645-6935-0030-5E7F-809264C1CF2A}"/>
                </a:ext>
              </a:extLst>
            </p:cNvPr>
            <p:cNvSpPr txBox="1"/>
            <p:nvPr/>
          </p:nvSpPr>
          <p:spPr>
            <a:xfrm>
              <a:off x="6249474" y="2902784"/>
              <a:ext cx="1061000" cy="369332"/>
            </a:xfrm>
            <a:prstGeom prst="rect">
              <a:avLst/>
            </a:prstGeom>
            <a:noFill/>
          </p:spPr>
          <p:txBody>
            <a:bodyPr wrap="square">
              <a:spAutoFit/>
            </a:bodyPr>
            <a:lstStyle/>
            <a:p>
              <a:r>
                <a:rPr lang="en-US" sz="1800" b="1" dirty="0">
                  <a:solidFill>
                    <a:schemeClr val="accent3">
                      <a:lumMod val="60000"/>
                      <a:lumOff val="40000"/>
                    </a:schemeClr>
                  </a:solidFill>
                </a:rPr>
                <a:t>narrow</a:t>
              </a:r>
              <a:endParaRPr lang="en-US" dirty="0"/>
            </a:p>
          </p:txBody>
        </p:sp>
        <p:sp>
          <p:nvSpPr>
            <p:cNvPr id="53" name="TextBox 52">
              <a:extLst>
                <a:ext uri="{FF2B5EF4-FFF2-40B4-BE49-F238E27FC236}">
                  <a16:creationId xmlns:a16="http://schemas.microsoft.com/office/drawing/2014/main" id="{0B7EF778-029A-C2C9-B10C-9E30B999CB99}"/>
                </a:ext>
              </a:extLst>
            </p:cNvPr>
            <p:cNvSpPr txBox="1"/>
            <p:nvPr/>
          </p:nvSpPr>
          <p:spPr>
            <a:xfrm>
              <a:off x="6282489" y="3175201"/>
              <a:ext cx="814033" cy="379479"/>
            </a:xfrm>
            <a:prstGeom prst="rect">
              <a:avLst/>
            </a:prstGeom>
            <a:noFill/>
          </p:spPr>
          <p:txBody>
            <a:bodyPr wrap="square">
              <a:spAutoFit/>
            </a:bodyPr>
            <a:lstStyle/>
            <a:p>
              <a:r>
                <a:rPr lang="en-US" sz="1800" b="1" dirty="0">
                  <a:solidFill>
                    <a:schemeClr val="tx2">
                      <a:lumMod val="90000"/>
                      <a:lumOff val="10000"/>
                    </a:schemeClr>
                  </a:solidFill>
                </a:rPr>
                <a:t>broad</a:t>
              </a:r>
              <a:endParaRPr lang="en-US" dirty="0"/>
            </a:p>
          </p:txBody>
        </p:sp>
        <p:sp>
          <p:nvSpPr>
            <p:cNvPr id="55" name="TextBox 54">
              <a:extLst>
                <a:ext uri="{FF2B5EF4-FFF2-40B4-BE49-F238E27FC236}">
                  <a16:creationId xmlns:a16="http://schemas.microsoft.com/office/drawing/2014/main" id="{B9ABA696-F4C6-2B5C-6E8B-C061AEF4EF1F}"/>
                </a:ext>
              </a:extLst>
            </p:cNvPr>
            <p:cNvSpPr txBox="1"/>
            <p:nvPr/>
          </p:nvSpPr>
          <p:spPr>
            <a:xfrm>
              <a:off x="6135111" y="3414477"/>
              <a:ext cx="1242520" cy="369332"/>
            </a:xfrm>
            <a:prstGeom prst="rect">
              <a:avLst/>
            </a:prstGeom>
            <a:noFill/>
          </p:spPr>
          <p:txBody>
            <a:bodyPr wrap="square">
              <a:spAutoFit/>
            </a:bodyPr>
            <a:lstStyle/>
            <a:p>
              <a:r>
                <a:rPr lang="en-US" b="1" dirty="0">
                  <a:solidFill>
                    <a:srgbClr val="00B050"/>
                  </a:solidFill>
                </a:rPr>
                <a:t>v</a:t>
              </a:r>
              <a:r>
                <a:rPr lang="en-US" sz="1800" b="1" dirty="0">
                  <a:solidFill>
                    <a:srgbClr val="00B050"/>
                  </a:solidFill>
                </a:rPr>
                <a:t>ery-broad</a:t>
              </a:r>
              <a:endParaRPr lang="en-US" dirty="0"/>
            </a:p>
          </p:txBody>
        </p:sp>
      </p:grpSp>
      <p:sp>
        <p:nvSpPr>
          <p:cNvPr id="63" name="TextBox 62">
            <a:extLst>
              <a:ext uri="{FF2B5EF4-FFF2-40B4-BE49-F238E27FC236}">
                <a16:creationId xmlns:a16="http://schemas.microsoft.com/office/drawing/2014/main" id="{2E3BDDB1-80AF-467B-8AC7-FD469A0AE715}"/>
              </a:ext>
            </a:extLst>
          </p:cNvPr>
          <p:cNvSpPr txBox="1"/>
          <p:nvPr/>
        </p:nvSpPr>
        <p:spPr>
          <a:xfrm>
            <a:off x="1048186" y="312127"/>
            <a:ext cx="2534861" cy="461665"/>
          </a:xfrm>
          <a:prstGeom prst="rect">
            <a:avLst/>
          </a:prstGeom>
          <a:noFill/>
        </p:spPr>
        <p:txBody>
          <a:bodyPr wrap="square" rtlCol="0">
            <a:spAutoFit/>
          </a:bodyPr>
          <a:lstStyle/>
          <a:p>
            <a:pPr algn="ctr"/>
            <a:r>
              <a:rPr lang="en-US" sz="2400" b="1" dirty="0"/>
              <a:t>SB Segmentation</a:t>
            </a:r>
          </a:p>
        </p:txBody>
      </p:sp>
    </p:spTree>
    <p:extLst>
      <p:ext uri="{BB962C8B-B14F-4D97-AF65-F5344CB8AC3E}">
        <p14:creationId xmlns:p14="http://schemas.microsoft.com/office/powerpoint/2010/main" val="364028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8" grpId="0"/>
      <p:bldP spid="19" grpId="0"/>
      <p:bldP spid="30" grpId="0"/>
    </p:bldLst>
  </p:timing>
</p:sld>
</file>

<file path=ppt/theme/theme1.xml><?xml version="1.0" encoding="utf-8"?>
<a:theme xmlns:a="http://schemas.openxmlformats.org/drawingml/2006/main" name="Office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Santa-Barbara-Powerpoint-Widescreen" id="{1BBE10BA-385E-914E-A6EC-2B417F2598D2}" vid="{DE8D1387-9C7F-E94A-8678-97775DE1E3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27085</TotalTime>
  <Words>2079</Words>
  <Application>Microsoft Macintosh PowerPoint</Application>
  <PresentationFormat>Widescreen</PresentationFormat>
  <Paragraphs>296</Paragraphs>
  <Slides>31</Slides>
  <Notes>7</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Cambria Math</vt:lpstr>
      <vt:lpstr>Century Gothic</vt:lpstr>
      <vt:lpstr>Helvetica</vt:lpstr>
      <vt:lpstr>Times New Roman</vt:lpstr>
      <vt:lpstr>Wingdings</vt:lpstr>
      <vt:lpstr>Office Theme</vt:lpstr>
      <vt:lpstr>Using KCWI to Explore Galactic Feedback in a Reionization-era Spectral Analog J1044+0353</vt:lpstr>
      <vt:lpstr>Motivation: LyC Escape &amp; Galactic Winds</vt:lpstr>
      <vt:lpstr>Target: J1044+0353 (z = 0.013)</vt:lpstr>
      <vt:lpstr>Target: J1044+0353</vt:lpstr>
      <vt:lpstr>Target: J1044+0353</vt:lpstr>
      <vt:lpstr>Global Gas Kinematics ([OIII] 5007)</vt:lpstr>
      <vt:lpstr>Variations in Line Profiles</vt:lpstr>
      <vt:lpstr>Anisotropic Lyman Continuum Escape</vt:lpstr>
      <vt:lpstr>Superbubble Breakthrough</vt:lpstr>
      <vt:lpstr>Superbubble Breakthrough</vt:lpstr>
      <vt:lpstr>Superbubble Blowout</vt:lpstr>
      <vt:lpstr>Superbubble Blowout</vt:lpstr>
      <vt:lpstr>Summary &amp; Outlook</vt:lpstr>
      <vt:lpstr>Extra Slides</vt:lpstr>
      <vt:lpstr>Turbulent Radiative Mixing Layer </vt:lpstr>
      <vt:lpstr>Superbubble Breakthrough</vt:lpstr>
      <vt:lpstr>Gas-Phase Metallicity (12 + log(O/H))</vt:lpstr>
      <vt:lpstr>Metallicity Map</vt:lpstr>
      <vt:lpstr>Metallicity Gradient</vt:lpstr>
      <vt:lpstr>Chemical Evolution Model</vt:lpstr>
      <vt:lpstr>Line Fitting </vt:lpstr>
      <vt:lpstr>Extinction (A_V) </vt:lpstr>
      <vt:lpstr>Stellar Population Age (SED Model)</vt:lpstr>
      <vt:lpstr>Overview </vt:lpstr>
      <vt:lpstr>Motivation: Metallicity &amp; Galactic Winds</vt:lpstr>
      <vt:lpstr>Motivation: LyC Escape &amp; Physical Properties</vt:lpstr>
      <vt:lpstr>SED Modeling (BEAGLE): Stellar Population Age</vt:lpstr>
      <vt:lpstr>High-Ionization Regions &amp; Optically Thin Regions</vt:lpstr>
      <vt:lpstr>Escape Velocity Validation</vt:lpstr>
      <vt:lpstr>Chemical Evolution Model</vt:lpstr>
      <vt:lpstr>Chemical Evolution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KCWI to Explore Spatial Variations in Metallicity of an Extreme Emission Line Galaxy (EELG)</dc:title>
  <dc:creator>Zixuan Peng</dc:creator>
  <cp:lastModifiedBy>Zixuan Peng</cp:lastModifiedBy>
  <cp:revision>331</cp:revision>
  <dcterms:created xsi:type="dcterms:W3CDTF">2022-09-28T21:42:58Z</dcterms:created>
  <dcterms:modified xsi:type="dcterms:W3CDTF">2023-12-15T07:21:56Z</dcterms:modified>
</cp:coreProperties>
</file>