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5"/>
  </p:notesMasterIdLst>
  <p:sldIdLst>
    <p:sldId id="315" r:id="rId2"/>
    <p:sldId id="396" r:id="rId3"/>
    <p:sldId id="257" r:id="rId4"/>
    <p:sldId id="272" r:id="rId5"/>
    <p:sldId id="273" r:id="rId6"/>
    <p:sldId id="274" r:id="rId7"/>
    <p:sldId id="261" r:id="rId8"/>
    <p:sldId id="276" r:id="rId9"/>
    <p:sldId id="280" r:id="rId10"/>
    <p:sldId id="267" r:id="rId11"/>
    <p:sldId id="283" r:id="rId12"/>
    <p:sldId id="308" r:id="rId13"/>
    <p:sldId id="270" r:id="rId1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90085"/>
    <a:srgbClr val="FF00F0"/>
    <a:srgbClr val="0000E2"/>
    <a:srgbClr val="F7E2BA"/>
    <a:srgbClr val="DCC79F"/>
    <a:srgbClr val="000000"/>
    <a:srgbClr val="8471B8"/>
    <a:srgbClr val="CECEFF"/>
    <a:srgbClr val="4E4EF9"/>
    <a:srgbClr val="3F73B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909"/>
    <p:restoredTop sz="84361"/>
  </p:normalViewPr>
  <p:slideViewPr>
    <p:cSldViewPr snapToGrid="0">
      <p:cViewPr varScale="1">
        <p:scale>
          <a:sx n="89" d="100"/>
          <a:sy n="89" d="100"/>
        </p:scale>
        <p:origin x="1480" y="168"/>
      </p:cViewPr>
      <p:guideLst/>
    </p:cSldViewPr>
  </p:slideViewPr>
  <p:notesTextViewPr>
    <p:cViewPr>
      <p:scale>
        <a:sx n="1" d="1"/>
        <a:sy n="1" d="1"/>
      </p:scale>
      <p:origin x="0" y="0"/>
    </p:cViewPr>
  </p:notesTextViewPr>
  <p:sorterViewPr>
    <p:cViewPr>
      <p:scale>
        <a:sx n="83" d="100"/>
        <a:sy n="83"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675FE5-AB81-D24C-9639-8708CE52B8B2}" type="datetimeFigureOut">
              <a:rPr kumimoji="1" lang="ja-JP" altLang="en-US" smtClean="0"/>
              <a:t>2023/12/14</a:t>
            </a:fld>
            <a:endParaRPr kumimoji="1" lang="ja-JP" altLang="en-US"/>
          </a:p>
        </p:txBody>
      </p:sp>
      <p:sp>
        <p:nvSpPr>
          <p:cNvPr id="4" name="スライド イメージ プレースホルダー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9F63F1-CE2C-4F45-9B32-845F9A3BCDD8}" type="slidenum">
              <a:rPr kumimoji="1" lang="ja-JP" altLang="en-US" smtClean="0"/>
              <a:t>‹#›</a:t>
            </a:fld>
            <a:endParaRPr kumimoji="1" lang="ja-JP" altLang="en-US"/>
          </a:p>
        </p:txBody>
      </p:sp>
    </p:spTree>
    <p:extLst>
      <p:ext uri="{BB962C8B-B14F-4D97-AF65-F5344CB8AC3E}">
        <p14:creationId xmlns:p14="http://schemas.microsoft.com/office/powerpoint/2010/main" val="3763622826"/>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Hi. I’m Hiroya Umeda, a 1</a:t>
            </a:r>
            <a:r>
              <a:rPr lang="en-US" altLang="ja-JP" sz="2000" kern="100" baseline="30000" dirty="0">
                <a:effectLst/>
                <a:latin typeface="游明朝" panose="02020400000000000000" pitchFamily="18" charset="-128"/>
                <a:ea typeface="游明朝" panose="02020400000000000000" pitchFamily="18" charset="-128"/>
                <a:cs typeface="Times New Roman" panose="02020603050405020304" pitchFamily="18" charset="0"/>
              </a:rPr>
              <a:t>st</a:t>
            </a:r>
            <a:r>
              <a:rPr lang="en-US"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 year Ph.D. student from the University of Tokyo. Today, I would like to talk about the new result on cosmic reionization using rich JWST data.</a:t>
            </a:r>
            <a:endParaRPr lang="ja-JP" altLang="ja-JP" sz="2000" kern="100">
              <a:effectLst/>
              <a:latin typeface="游明朝" panose="02020400000000000000" pitchFamily="18" charset="-128"/>
              <a:ea typeface="游明朝" panose="02020400000000000000" pitchFamily="18" charset="-128"/>
              <a:cs typeface="Times New Roman" panose="02020603050405020304" pitchFamily="18" charset="0"/>
            </a:endParaRPr>
          </a:p>
          <a:p>
            <a:endParaRPr kumimoji="1" lang="en-US" altLang="ja-JP" dirty="0"/>
          </a:p>
        </p:txBody>
      </p:sp>
      <p:sp>
        <p:nvSpPr>
          <p:cNvPr id="4" name="スライド番号プレースホルダー 3"/>
          <p:cNvSpPr>
            <a:spLocks noGrp="1"/>
          </p:cNvSpPr>
          <p:nvPr>
            <p:ph type="sldNum" sz="quarter" idx="5"/>
          </p:nvPr>
        </p:nvSpPr>
        <p:spPr/>
        <p:txBody>
          <a:bodyPr/>
          <a:lstStyle/>
          <a:p>
            <a:fld id="{B69F63F1-CE2C-4F45-9B32-845F9A3BCDD8}" type="slidenum">
              <a:rPr kumimoji="1" lang="ja-JP" altLang="en-US" smtClean="0"/>
              <a:t>1</a:t>
            </a:fld>
            <a:endParaRPr kumimoji="1" lang="ja-JP" altLang="en-US"/>
          </a:p>
        </p:txBody>
      </p:sp>
    </p:spTree>
    <p:extLst>
      <p:ext uri="{BB962C8B-B14F-4D97-AF65-F5344CB8AC3E}">
        <p14:creationId xmlns:p14="http://schemas.microsoft.com/office/powerpoint/2010/main" val="9692274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Finally, we show are binned </a:t>
            </a:r>
            <a:r>
              <a:rPr lang="en-US" altLang="ja-JP" sz="1800" kern="100" dirty="0" err="1">
                <a:effectLst/>
                <a:latin typeface="游明朝" panose="02020400000000000000" pitchFamily="18" charset="-128"/>
                <a:ea typeface="游明朝" panose="02020400000000000000" pitchFamily="18" charset="-128"/>
                <a:cs typeface="Times New Roman" panose="02020603050405020304" pitchFamily="18" charset="0"/>
              </a:rPr>
              <a:t>xHI</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 estimate for four redshift bin in the bottom figure in red. The pink is a </a:t>
            </a:r>
            <a:r>
              <a:rPr lang="en-US" altLang="ja-JP" sz="1800" kern="100" dirty="0" err="1">
                <a:effectLst/>
                <a:latin typeface="游明朝" panose="02020400000000000000" pitchFamily="18" charset="-128"/>
                <a:ea typeface="游明朝" panose="02020400000000000000" pitchFamily="18" charset="-128"/>
                <a:cs typeface="Times New Roman" panose="02020603050405020304" pitchFamily="18" charset="0"/>
              </a:rPr>
              <a:t>xHI</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 estimate from statistical properties of z=6-7 </a:t>
            </a:r>
            <a:r>
              <a:rPr lang="en-US" altLang="ja-JP" sz="1800" kern="100" dirty="0" err="1">
                <a:effectLst/>
                <a:latin typeface="游明朝" panose="02020400000000000000" pitchFamily="18" charset="-128"/>
                <a:ea typeface="游明朝" panose="02020400000000000000" pitchFamily="18" charset="-128"/>
                <a:cs typeface="Times New Roman" panose="02020603050405020304" pitchFamily="18" charset="0"/>
              </a:rPr>
              <a:t>Lya</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 emitter identified by Subaru Hyper </a:t>
            </a:r>
            <a:r>
              <a:rPr lang="en-US" altLang="ja-JP" sz="1800" kern="100" dirty="0" err="1">
                <a:effectLst/>
                <a:latin typeface="游明朝" panose="02020400000000000000" pitchFamily="18" charset="-128"/>
                <a:ea typeface="游明朝" panose="02020400000000000000" pitchFamily="18" charset="-128"/>
                <a:cs typeface="Times New Roman" panose="02020603050405020304" pitchFamily="18" charset="0"/>
              </a:rPr>
              <a:t>Suprime</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 Cam. Although the error bar is still quite large, we can clearly see the smooth and monotonic increase in </a:t>
            </a:r>
            <a:r>
              <a:rPr lang="en-US" altLang="ja-JP" sz="1800" kern="100" dirty="0" err="1">
                <a:effectLst/>
                <a:latin typeface="游明朝" panose="02020400000000000000" pitchFamily="18" charset="-128"/>
                <a:ea typeface="游明朝" panose="02020400000000000000" pitchFamily="18" charset="-128"/>
                <a:cs typeface="Times New Roman" panose="02020603050405020304" pitchFamily="18" charset="0"/>
              </a:rPr>
              <a:t>xHI</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 toward high redshift between z=6 to 12. Also, our measurement is consistent with </a:t>
            </a:r>
            <a:r>
              <a:rPr lang="en-US" altLang="ja-JP" sz="1800" kern="100" dirty="0" err="1">
                <a:effectLst/>
                <a:latin typeface="游明朝" panose="02020400000000000000" pitchFamily="18" charset="-128"/>
                <a:ea typeface="游明朝" panose="02020400000000000000" pitchFamily="18" charset="-128"/>
                <a:cs typeface="Times New Roman" panose="02020603050405020304" pitchFamily="18" charset="0"/>
              </a:rPr>
              <a:t>xHI</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 inferred from electron scattering of cosmic microwave background. Moreover, our measurement is consistent with various </a:t>
            </a:r>
            <a:r>
              <a:rPr lang="en-US" altLang="ja-JP" sz="1800" kern="100" dirty="0" err="1">
                <a:effectLst/>
                <a:latin typeface="游明朝" panose="02020400000000000000" pitchFamily="18" charset="-128"/>
                <a:ea typeface="游明朝" panose="02020400000000000000" pitchFamily="18" charset="-128"/>
                <a:cs typeface="Times New Roman" panose="02020603050405020304" pitchFamily="18" charset="0"/>
              </a:rPr>
              <a:t>xHI</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 evolution prediction including that inferred from UV luminosity function evolution with constant escape fraction shown in purple line and shades. </a:t>
            </a:r>
            <a:endPar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p>
            <a:endParaRPr kumimoji="1" lang="ja-JP" altLang="en-US"/>
          </a:p>
        </p:txBody>
      </p:sp>
      <p:sp>
        <p:nvSpPr>
          <p:cNvPr id="4" name="スライド番号プレースホルダー 3"/>
          <p:cNvSpPr>
            <a:spLocks noGrp="1"/>
          </p:cNvSpPr>
          <p:nvPr>
            <p:ph type="sldNum" sz="quarter" idx="5"/>
          </p:nvPr>
        </p:nvSpPr>
        <p:spPr/>
        <p:txBody>
          <a:bodyPr/>
          <a:lstStyle/>
          <a:p>
            <a:fld id="{B69F63F1-CE2C-4F45-9B32-845F9A3BCDD8}" type="slidenum">
              <a:rPr kumimoji="1" lang="ja-JP" altLang="en-US" smtClean="0"/>
              <a:t>10</a:t>
            </a:fld>
            <a:endParaRPr kumimoji="1" lang="ja-JP" altLang="en-US"/>
          </a:p>
        </p:txBody>
      </p:sp>
    </p:spTree>
    <p:extLst>
      <p:ext uri="{BB962C8B-B14F-4D97-AF65-F5344CB8AC3E}">
        <p14:creationId xmlns:p14="http://schemas.microsoft.com/office/powerpoint/2010/main" val="40480667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Next, we investigate </a:t>
            </a:r>
            <a:r>
              <a:rPr lang="en-US" altLang="ja-JP" sz="1800" kern="100" dirty="0" err="1">
                <a:effectLst/>
                <a:latin typeface="游明朝" panose="02020400000000000000" pitchFamily="18" charset="-128"/>
                <a:ea typeface="游明朝" panose="02020400000000000000" pitchFamily="18" charset="-128"/>
                <a:cs typeface="Times New Roman" panose="02020603050405020304" pitchFamily="18" charset="0"/>
              </a:rPr>
              <a:t>xHI</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 and bubble size relation. We once again plot our </a:t>
            </a:r>
            <a:r>
              <a:rPr lang="en-US" altLang="ja-JP" sz="1800" kern="100" dirty="0" err="1">
                <a:effectLst/>
                <a:latin typeface="游明朝" panose="02020400000000000000" pitchFamily="18" charset="-128"/>
                <a:ea typeface="游明朝" panose="02020400000000000000" pitchFamily="18" charset="-128"/>
                <a:cs typeface="Times New Roman" panose="02020603050405020304" pitchFamily="18" charset="0"/>
              </a:rPr>
              <a:t>binnd</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 result in the red. Our Rb measurements are systematically larger than the cosmic average relation suggested from the analytic relation, shown in dashed line. We puzzled at first, but when we compare the bubble size relation around bright galaxies by recent numerical simulation by Lu et al., we find our estimates are roughly consistent with their relations. The enhanced bubble size near bright galaxies is due to the underlying galaxy over density and merge of neighbor ionized region. Anyway, it is very exciting that we can quantitatively analyze the ionized bubble size using galaxy observation before 21cm observation by next generation radio interferometers.</a:t>
            </a:r>
            <a:endPar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p>
            <a:endParaRPr kumimoji="1" lang="ja-JP" altLang="en-US"/>
          </a:p>
        </p:txBody>
      </p:sp>
      <p:sp>
        <p:nvSpPr>
          <p:cNvPr id="4" name="スライド番号プレースホルダー 3"/>
          <p:cNvSpPr>
            <a:spLocks noGrp="1"/>
          </p:cNvSpPr>
          <p:nvPr>
            <p:ph type="sldNum" sz="quarter" idx="5"/>
          </p:nvPr>
        </p:nvSpPr>
        <p:spPr/>
        <p:txBody>
          <a:bodyPr/>
          <a:lstStyle/>
          <a:p>
            <a:fld id="{B69F63F1-CE2C-4F45-9B32-845F9A3BCDD8}" type="slidenum">
              <a:rPr kumimoji="1" lang="ja-JP" altLang="en-US" smtClean="0"/>
              <a:t>11</a:t>
            </a:fld>
            <a:endParaRPr kumimoji="1" lang="ja-JP" altLang="en-US"/>
          </a:p>
        </p:txBody>
      </p:sp>
    </p:spTree>
    <p:extLst>
      <p:ext uri="{BB962C8B-B14F-4D97-AF65-F5344CB8AC3E}">
        <p14:creationId xmlns:p14="http://schemas.microsoft.com/office/powerpoint/2010/main" val="9441757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Here’s my take home messages. In our work, we used galaxy </a:t>
            </a:r>
            <a:r>
              <a:rPr lang="en-US" altLang="ja-JP" sz="1800" kern="100" dirty="0" err="1">
                <a:effectLst/>
                <a:latin typeface="游明朝" panose="02020400000000000000" pitchFamily="18" charset="-128"/>
                <a:ea typeface="游明朝" panose="02020400000000000000" pitchFamily="18" charset="-128"/>
                <a:cs typeface="Times New Roman" panose="02020603050405020304" pitchFamily="18" charset="0"/>
              </a:rPr>
              <a:t>Lya</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 damping wing absorption to probe cosmic reionization at z&gt;7. From public JWST data, we collected a total of 26 UV bright galaxies ranging from redshift 7 to 12. Stacking the galaxy spectra by redshift bin shows clear trend of softening break feature at rest-frame 1216 </a:t>
            </a:r>
            <a:r>
              <a:rPr lang="en-US" altLang="ja-JP" sz="1800" kern="100" dirty="0" err="1">
                <a:effectLst/>
                <a:latin typeface="游明朝" panose="02020400000000000000" pitchFamily="18" charset="-128"/>
                <a:ea typeface="游明朝" panose="02020400000000000000" pitchFamily="18" charset="-128"/>
                <a:cs typeface="Times New Roman" panose="02020603050405020304" pitchFamily="18" charset="0"/>
              </a:rPr>
              <a:t>Å</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 indicating increase in IGM neutral fraction toward high redshift. We also measured absorption profile to quantitatively evaluate </a:t>
            </a:r>
            <a:r>
              <a:rPr lang="en-US" altLang="ja-JP" sz="1800" kern="100" dirty="0" err="1">
                <a:effectLst/>
                <a:latin typeface="游明朝" panose="02020400000000000000" pitchFamily="18" charset="-128"/>
                <a:ea typeface="游明朝" panose="02020400000000000000" pitchFamily="18" charset="-128"/>
                <a:cs typeface="Times New Roman" panose="02020603050405020304" pitchFamily="18" charset="0"/>
              </a:rPr>
              <a:t>xHI</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 and Rb. Our </a:t>
            </a:r>
            <a:r>
              <a:rPr lang="en-US" altLang="ja-JP" sz="1800" kern="100" dirty="0" err="1">
                <a:effectLst/>
                <a:latin typeface="游明朝" panose="02020400000000000000" pitchFamily="18" charset="-128"/>
                <a:ea typeface="游明朝" panose="02020400000000000000" pitchFamily="18" charset="-128"/>
                <a:cs typeface="Times New Roman" panose="02020603050405020304" pitchFamily="18" charset="0"/>
              </a:rPr>
              <a:t>xHI</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 estimate is smoothly connected with z&lt;7 result and consistent with other observational constraints. We also investigate bubble size relation and find that our measurement is consistent with the predicted relation around bright galaxies by recent numerical simulations.</a:t>
            </a:r>
            <a:endPar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p>
            <a:endParaRPr kumimoji="1" lang="ja-JP" altLang="en-US"/>
          </a:p>
        </p:txBody>
      </p:sp>
      <p:sp>
        <p:nvSpPr>
          <p:cNvPr id="4" name="スライド番号プレースホルダー 3"/>
          <p:cNvSpPr>
            <a:spLocks noGrp="1"/>
          </p:cNvSpPr>
          <p:nvPr>
            <p:ph type="sldNum" sz="quarter" idx="5"/>
          </p:nvPr>
        </p:nvSpPr>
        <p:spPr/>
        <p:txBody>
          <a:bodyPr/>
          <a:lstStyle/>
          <a:p>
            <a:fld id="{B69F63F1-CE2C-4F45-9B32-845F9A3BCDD8}" type="slidenum">
              <a:rPr kumimoji="1" lang="ja-JP" altLang="en-US" smtClean="0"/>
              <a:t>13</a:t>
            </a:fld>
            <a:endParaRPr kumimoji="1" lang="ja-JP" altLang="en-US"/>
          </a:p>
        </p:txBody>
      </p:sp>
    </p:spTree>
    <p:extLst>
      <p:ext uri="{BB962C8B-B14F-4D97-AF65-F5344CB8AC3E}">
        <p14:creationId xmlns:p14="http://schemas.microsoft.com/office/powerpoint/2010/main" val="27772741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B69F63F1-CE2C-4F45-9B32-845F9A3BCDD8}" type="slidenum">
              <a:rPr kumimoji="1" lang="ja-JP" altLang="en-US" smtClean="0"/>
              <a:t>2</a:t>
            </a:fld>
            <a:endParaRPr kumimoji="1" lang="ja-JP" altLang="en-US"/>
          </a:p>
        </p:txBody>
      </p:sp>
    </p:spTree>
    <p:extLst>
      <p:ext uri="{BB962C8B-B14F-4D97-AF65-F5344CB8AC3E}">
        <p14:creationId xmlns:p14="http://schemas.microsoft.com/office/powerpoint/2010/main" val="11770825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just"/>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To understand how cosmic reionization proceeded, we have been focusing on the several key parameters. One is a neutral fraction </a:t>
            </a:r>
            <a:r>
              <a:rPr lang="en-US" altLang="ja-JP" sz="1800" kern="100" dirty="0" err="1">
                <a:effectLst/>
                <a:latin typeface="游明朝" panose="02020400000000000000" pitchFamily="18" charset="-128"/>
                <a:ea typeface="游明朝" panose="02020400000000000000" pitchFamily="18" charset="-128"/>
                <a:cs typeface="Times New Roman" panose="02020603050405020304" pitchFamily="18" charset="0"/>
              </a:rPr>
              <a:t>xHI</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 which is a fraction between neutral hydrogen density over the whole hydrogen density. This figure shows the redshift evolution of </a:t>
            </a:r>
            <a:r>
              <a:rPr lang="en-US" altLang="ja-JP" sz="1800" kern="100" dirty="0" err="1">
                <a:effectLst/>
                <a:latin typeface="游明朝" panose="02020400000000000000" pitchFamily="18" charset="-128"/>
                <a:ea typeface="游明朝" panose="02020400000000000000" pitchFamily="18" charset="-128"/>
                <a:cs typeface="Times New Roman" panose="02020603050405020304" pitchFamily="18" charset="0"/>
              </a:rPr>
              <a:t>xHI</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 There are multiple predictions on how </a:t>
            </a:r>
            <a:r>
              <a:rPr lang="en-US" altLang="ja-JP" sz="1800" kern="100" dirty="0" err="1">
                <a:effectLst/>
                <a:latin typeface="游明朝" panose="02020400000000000000" pitchFamily="18" charset="-128"/>
                <a:ea typeface="游明朝" panose="02020400000000000000" pitchFamily="18" charset="-128"/>
                <a:cs typeface="Times New Roman" panose="02020603050405020304" pitchFamily="18" charset="0"/>
              </a:rPr>
              <a:t>xHI</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 evolve depending on the ionization sources. There were multiple observational constraints on </a:t>
            </a:r>
            <a:r>
              <a:rPr lang="en-US" altLang="ja-JP" sz="1800" kern="100" dirty="0" err="1">
                <a:effectLst/>
                <a:latin typeface="游明朝" panose="02020400000000000000" pitchFamily="18" charset="-128"/>
                <a:ea typeface="游明朝" panose="02020400000000000000" pitchFamily="18" charset="-128"/>
                <a:cs typeface="Times New Roman" panose="02020603050405020304" pitchFamily="18" charset="0"/>
              </a:rPr>
              <a:t>xHI</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 at z&lt;8, but lack of information beyond z=8 inhibited complete understanding of cosmic reionization history. Another key parameter is ionized bubble radius around galaxy. As shown in this gif image, in inside-out scenario, neutral IGM, shown in white, is gradually photoionized from the center by galaxies, which leads to expansion of ionized region, shown in black. The typical size of bubble size at different neutral fraction also depends on the sources, but there had been no constraints.</a:t>
            </a:r>
            <a:endPar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4" name="スライド番号プレースホルダー 3"/>
          <p:cNvSpPr>
            <a:spLocks noGrp="1"/>
          </p:cNvSpPr>
          <p:nvPr>
            <p:ph type="sldNum" sz="quarter" idx="5"/>
          </p:nvPr>
        </p:nvSpPr>
        <p:spPr/>
        <p:txBody>
          <a:bodyPr/>
          <a:lstStyle/>
          <a:p>
            <a:fld id="{B69F63F1-CE2C-4F45-9B32-845F9A3BCDD8}" type="slidenum">
              <a:rPr kumimoji="1" lang="ja-JP" altLang="en-US" smtClean="0"/>
              <a:t>3</a:t>
            </a:fld>
            <a:endParaRPr kumimoji="1" lang="ja-JP" altLang="en-US"/>
          </a:p>
        </p:txBody>
      </p:sp>
    </p:spTree>
    <p:extLst>
      <p:ext uri="{BB962C8B-B14F-4D97-AF65-F5344CB8AC3E}">
        <p14:creationId xmlns:p14="http://schemas.microsoft.com/office/powerpoint/2010/main" val="3072467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How are and can we infer these key cosmic reionization parameters? Here’s an example. This is an UV spectra of gamma ray burst at z=6 with clear continuum detection, complete absorption beyond </a:t>
            </a:r>
            <a:r>
              <a:rPr lang="en-US" altLang="ja-JP" sz="1800" kern="100" dirty="0" err="1">
                <a:effectLst/>
                <a:latin typeface="游明朝" panose="02020400000000000000" pitchFamily="18" charset="-128"/>
                <a:ea typeface="游明朝" panose="02020400000000000000" pitchFamily="18" charset="-128"/>
                <a:cs typeface="Times New Roman" panose="02020603050405020304" pitchFamily="18" charset="0"/>
              </a:rPr>
              <a:t>Lya</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 and also </a:t>
            </a:r>
            <a:r>
              <a:rPr lang="en-US" altLang="ja-JP" sz="1800" kern="100" dirty="0" err="1">
                <a:effectLst/>
                <a:latin typeface="游明朝" panose="02020400000000000000" pitchFamily="18" charset="-128"/>
                <a:ea typeface="游明朝" panose="02020400000000000000" pitchFamily="18" charset="-128"/>
                <a:cs typeface="Times New Roman" panose="02020603050405020304" pitchFamily="18" charset="0"/>
              </a:rPr>
              <a:t>redward</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 absorption as known as damping wing absorption by uncertainty principle. While bluer side of </a:t>
            </a:r>
            <a:r>
              <a:rPr lang="en-US" altLang="ja-JP" sz="1800" kern="100" dirty="0" err="1">
                <a:effectLst/>
                <a:latin typeface="游明朝" panose="02020400000000000000" pitchFamily="18" charset="-128"/>
                <a:ea typeface="游明朝" panose="02020400000000000000" pitchFamily="18" charset="-128"/>
                <a:cs typeface="Times New Roman" panose="02020603050405020304" pitchFamily="18" charset="0"/>
              </a:rPr>
              <a:t>Lya</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 is intensely suppressed for neutral universe, the damping wing absorption depends mildly to </a:t>
            </a:r>
            <a:r>
              <a:rPr lang="en-US" altLang="ja-JP" sz="1800" kern="100" dirty="0" err="1">
                <a:effectLst/>
                <a:latin typeface="游明朝" panose="02020400000000000000" pitchFamily="18" charset="-128"/>
                <a:ea typeface="游明朝" panose="02020400000000000000" pitchFamily="18" charset="-128"/>
                <a:cs typeface="Times New Roman" panose="02020603050405020304" pitchFamily="18" charset="0"/>
              </a:rPr>
              <a:t>xHI</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 and thus a good probe to infer </a:t>
            </a:r>
            <a:r>
              <a:rPr lang="en-US" altLang="ja-JP" sz="1800" kern="100" dirty="0" err="1">
                <a:effectLst/>
                <a:latin typeface="游明朝" panose="02020400000000000000" pitchFamily="18" charset="-128"/>
                <a:ea typeface="游明朝" panose="02020400000000000000" pitchFamily="18" charset="-128"/>
                <a:cs typeface="Times New Roman" panose="02020603050405020304" pitchFamily="18" charset="0"/>
              </a:rPr>
              <a:t>xHI</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 at higher redshift. Also, high </a:t>
            </a:r>
            <a:r>
              <a:rPr lang="en-US" altLang="ja-JP" sz="1800" kern="100" dirty="0" err="1">
                <a:effectLst/>
                <a:latin typeface="游明朝" panose="02020400000000000000" pitchFamily="18" charset="-128"/>
                <a:ea typeface="游明朝" panose="02020400000000000000" pitchFamily="18" charset="-128"/>
                <a:cs typeface="Times New Roman" panose="02020603050405020304" pitchFamily="18" charset="0"/>
              </a:rPr>
              <a:t>Lya</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 transmission can traces large ionized bubble because the transmission depends on the size of highly transmissive ionized region that photon redshift before encountering neutral gas. To do damping wing analysis, we need UV continuum detection as well spectroscopic redshift confirmation to measure absorption profile. However, detection of extremely bright sources such as gamma ray burst and quasars are limited at higher redshift, which had inhibited our investigation of cosmic reionization beyond z=8. Are there any other alternatives?</a:t>
            </a:r>
            <a:endPar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p>
            <a:endParaRPr kumimoji="1" lang="ja-JP" altLang="en-US"/>
          </a:p>
        </p:txBody>
      </p:sp>
      <p:sp>
        <p:nvSpPr>
          <p:cNvPr id="4" name="スライド番号プレースホルダー 3"/>
          <p:cNvSpPr>
            <a:spLocks noGrp="1"/>
          </p:cNvSpPr>
          <p:nvPr>
            <p:ph type="sldNum" sz="quarter" idx="5"/>
          </p:nvPr>
        </p:nvSpPr>
        <p:spPr/>
        <p:txBody>
          <a:bodyPr/>
          <a:lstStyle/>
          <a:p>
            <a:fld id="{B69F63F1-CE2C-4F45-9B32-845F9A3BCDD8}" type="slidenum">
              <a:rPr kumimoji="1" lang="ja-JP" altLang="en-US" smtClean="0"/>
              <a:t>4</a:t>
            </a:fld>
            <a:endParaRPr kumimoji="1" lang="ja-JP" altLang="en-US"/>
          </a:p>
        </p:txBody>
      </p:sp>
    </p:spTree>
    <p:extLst>
      <p:ext uri="{BB962C8B-B14F-4D97-AF65-F5344CB8AC3E}">
        <p14:creationId xmlns:p14="http://schemas.microsoft.com/office/powerpoint/2010/main" val="34750868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The start of James Webb observation has changed the situation dramatically. JWST NIRSpec/PRISM observation has very high sensitivity that for 1000 exposure time, we can detect 0.1 micro Jansky continuum at signal-to-noise ratio of 10. For this, we can now detect UV bright galaxy continuum at z&gt;7 with deep JWST observation. The left panel is a spectra of redshift 10 Lyman break galaxy obtained in JADES program. The UV continuum is clearly detected. Curtis-Lake et al. conducted damping wing measurement as shown in the right figure, and suggested the existence of damping wing by neutral IGM at z=11. Their analysis, however, lacks precise information on systemic redshift, which require emission line detection.</a:t>
            </a:r>
            <a:endPar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p>
            <a:endParaRPr kumimoji="1" lang="ja-JP" altLang="en-US"/>
          </a:p>
        </p:txBody>
      </p:sp>
      <p:sp>
        <p:nvSpPr>
          <p:cNvPr id="4" name="スライド番号プレースホルダー 3"/>
          <p:cNvSpPr>
            <a:spLocks noGrp="1"/>
          </p:cNvSpPr>
          <p:nvPr>
            <p:ph type="sldNum" sz="quarter" idx="5"/>
          </p:nvPr>
        </p:nvSpPr>
        <p:spPr/>
        <p:txBody>
          <a:bodyPr/>
          <a:lstStyle/>
          <a:p>
            <a:fld id="{B69F63F1-CE2C-4F45-9B32-845F9A3BCDD8}" type="slidenum">
              <a:rPr kumimoji="1" lang="ja-JP" altLang="en-US" smtClean="0"/>
              <a:t>5</a:t>
            </a:fld>
            <a:endParaRPr kumimoji="1" lang="ja-JP" altLang="en-US"/>
          </a:p>
        </p:txBody>
      </p:sp>
    </p:spTree>
    <p:extLst>
      <p:ext uri="{BB962C8B-B14F-4D97-AF65-F5344CB8AC3E}">
        <p14:creationId xmlns:p14="http://schemas.microsoft.com/office/powerpoint/2010/main" val="24498614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In our work, we decided to gather UV bright prism spectra from open access data of multiple survey. We selected galaxy spectra with systemic redshift confirmation from the emission line. Our final galaxy sample consist of 26 galaxies from redshift 7 to 11.4 with UV magnitude all brighter than -18.5. Here are the spectra of our galaxy sample from low to high redshift from bottom to the top, and we see Lyman break and the rest-frame optical emission line. With UV continuum detection and systemic redshift confirmation, we can directly compare the offset of Lyman break. For example, this galaxy at redshift 8 shows the offset to bluer side of systemic redshift with 4.2 sigma significance, indicating high </a:t>
            </a:r>
            <a:r>
              <a:rPr lang="en-US" altLang="ja-JP" sz="1800" kern="100" dirty="0" err="1">
                <a:effectLst/>
                <a:latin typeface="游明朝" panose="02020400000000000000" pitchFamily="18" charset="-128"/>
                <a:ea typeface="游明朝" panose="02020400000000000000" pitchFamily="18" charset="-128"/>
                <a:cs typeface="Times New Roman" panose="02020603050405020304" pitchFamily="18" charset="0"/>
              </a:rPr>
              <a:t>Lya</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 transmission and the existence of large, ionized bubble. On the other hand, for redshift 11 sources, we see very strong damping wing feature..</a:t>
            </a:r>
            <a:endPar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p>
            <a:endParaRPr kumimoji="1" lang="ja-JP" altLang="en-US"/>
          </a:p>
        </p:txBody>
      </p:sp>
      <p:sp>
        <p:nvSpPr>
          <p:cNvPr id="4" name="スライド番号プレースホルダー 3"/>
          <p:cNvSpPr>
            <a:spLocks noGrp="1"/>
          </p:cNvSpPr>
          <p:nvPr>
            <p:ph type="sldNum" sz="quarter" idx="5"/>
          </p:nvPr>
        </p:nvSpPr>
        <p:spPr/>
        <p:txBody>
          <a:bodyPr/>
          <a:lstStyle/>
          <a:p>
            <a:fld id="{B69F63F1-CE2C-4F45-9B32-845F9A3BCDD8}" type="slidenum">
              <a:rPr kumimoji="1" lang="ja-JP" altLang="en-US" smtClean="0"/>
              <a:t>6</a:t>
            </a:fld>
            <a:endParaRPr kumimoji="1" lang="ja-JP" altLang="en-US"/>
          </a:p>
        </p:txBody>
      </p:sp>
    </p:spTree>
    <p:extLst>
      <p:ext uri="{BB962C8B-B14F-4D97-AF65-F5344CB8AC3E}">
        <p14:creationId xmlns:p14="http://schemas.microsoft.com/office/powerpoint/2010/main" val="40647744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To see the trend of the spectrum shape more clearly, we stacked spectra by four redshift bins as shown in the bottom figure. All stacked spectra are shifted to the rest-frame and bluer to redder color corresponds to the stacked spectra of low to high redshift bins. If we focus on the change at spectrum shape near rest-frame </a:t>
            </a:r>
            <a:r>
              <a:rPr lang="en-US" altLang="ja-JP" sz="1800" kern="100" dirty="0" err="1">
                <a:effectLst/>
                <a:latin typeface="游明朝" panose="02020400000000000000" pitchFamily="18" charset="-128"/>
                <a:ea typeface="游明朝" panose="02020400000000000000" pitchFamily="18" charset="-128"/>
                <a:cs typeface="Times New Roman" panose="02020603050405020304" pitchFamily="18" charset="0"/>
              </a:rPr>
              <a:t>Lya</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 we can see clear trend of softening break feature from low to high redshift, suggesting the increase in neutral fraction of IGM towards higher redshift.</a:t>
            </a:r>
            <a:endPar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p>
            <a:endParaRPr kumimoji="1" lang="ja-JP" altLang="en-US"/>
          </a:p>
        </p:txBody>
      </p:sp>
      <p:sp>
        <p:nvSpPr>
          <p:cNvPr id="4" name="スライド番号プレースホルダー 3"/>
          <p:cNvSpPr>
            <a:spLocks noGrp="1"/>
          </p:cNvSpPr>
          <p:nvPr>
            <p:ph type="sldNum" sz="quarter" idx="5"/>
          </p:nvPr>
        </p:nvSpPr>
        <p:spPr/>
        <p:txBody>
          <a:bodyPr/>
          <a:lstStyle/>
          <a:p>
            <a:fld id="{B69F63F1-CE2C-4F45-9B32-845F9A3BCDD8}" type="slidenum">
              <a:rPr kumimoji="1" lang="ja-JP" altLang="en-US" smtClean="0"/>
              <a:t>7</a:t>
            </a:fld>
            <a:endParaRPr kumimoji="1" lang="ja-JP" altLang="en-US"/>
          </a:p>
        </p:txBody>
      </p:sp>
    </p:spTree>
    <p:extLst>
      <p:ext uri="{BB962C8B-B14F-4D97-AF65-F5344CB8AC3E}">
        <p14:creationId xmlns:p14="http://schemas.microsoft.com/office/powerpoint/2010/main" val="19252180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We extend our analysis to quantitatively evaluate the </a:t>
            </a:r>
            <a:r>
              <a:rPr lang="en-US" altLang="ja-JP" sz="1800" kern="100" dirty="0" err="1">
                <a:effectLst/>
                <a:latin typeface="游明朝" panose="02020400000000000000" pitchFamily="18" charset="-128"/>
                <a:ea typeface="游明朝" panose="02020400000000000000" pitchFamily="18" charset="-128"/>
                <a:cs typeface="Times New Roman" panose="02020603050405020304" pitchFamily="18" charset="0"/>
              </a:rPr>
              <a:t>xHI</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 and bubble size evolution by measuring </a:t>
            </a:r>
            <a:r>
              <a:rPr lang="en-US" altLang="ja-JP" sz="1800" kern="100" dirty="0" err="1">
                <a:effectLst/>
                <a:latin typeface="游明朝" panose="02020400000000000000" pitchFamily="18" charset="-128"/>
                <a:ea typeface="游明朝" panose="02020400000000000000" pitchFamily="18" charset="-128"/>
                <a:cs typeface="Times New Roman" panose="02020603050405020304" pitchFamily="18" charset="0"/>
              </a:rPr>
              <a:t>Lya</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 absorption. We assume analytic damping wing absorption profile given by Miralda-</a:t>
            </a:r>
            <a:r>
              <a:rPr lang="en-US" altLang="ja-JP" sz="1800" kern="100" dirty="0" err="1">
                <a:effectLst/>
                <a:latin typeface="游明朝" panose="02020400000000000000" pitchFamily="18" charset="-128"/>
                <a:ea typeface="游明朝" panose="02020400000000000000" pitchFamily="18" charset="-128"/>
                <a:cs typeface="Times New Roman" panose="02020603050405020304" pitchFamily="18" charset="0"/>
              </a:rPr>
              <a:t>Escude</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 et al. We show the model illustration at the bottom. We assume galaxy resides in center of fully ionized bubble with radius Rb. IGM state is inhomogeneous in reality, but we approximate it with average </a:t>
            </a:r>
            <a:r>
              <a:rPr lang="en-US" altLang="ja-JP" sz="1800" kern="100" dirty="0" err="1">
                <a:effectLst/>
                <a:latin typeface="游明朝" panose="02020400000000000000" pitchFamily="18" charset="-128"/>
                <a:ea typeface="游明朝" panose="02020400000000000000" pitchFamily="18" charset="-128"/>
                <a:cs typeface="Times New Roman" panose="02020603050405020304" pitchFamily="18" charset="0"/>
              </a:rPr>
              <a:t>xHI</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 value between the edge of bubble to z=5. We show example </a:t>
            </a:r>
            <a:r>
              <a:rPr lang="en-US" altLang="ja-JP" sz="1800" kern="100" dirty="0" err="1">
                <a:effectLst/>
                <a:latin typeface="游明朝" panose="02020400000000000000" pitchFamily="18" charset="-128"/>
                <a:ea typeface="游明朝" panose="02020400000000000000" pitchFamily="18" charset="-128"/>
                <a:cs typeface="Times New Roman" panose="02020603050405020304" pitchFamily="18" charset="0"/>
              </a:rPr>
              <a:t>Lya</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 transmission for different parameter values at different wavelength at z=9. As shown in the figure, </a:t>
            </a:r>
            <a:r>
              <a:rPr lang="en-US" altLang="ja-JP" sz="1800" kern="100" dirty="0" err="1">
                <a:effectLst/>
                <a:latin typeface="游明朝" panose="02020400000000000000" pitchFamily="18" charset="-128"/>
                <a:ea typeface="游明朝" panose="02020400000000000000" pitchFamily="18" charset="-128"/>
                <a:cs typeface="Times New Roman" panose="02020603050405020304" pitchFamily="18" charset="0"/>
              </a:rPr>
              <a:t>xHI</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 governs the strength of the absorption, whereas Rb governs velocity offset with large Rb enhancing </a:t>
            </a:r>
            <a:r>
              <a:rPr lang="en-US" altLang="ja-JP" sz="1800" kern="100" dirty="0" err="1">
                <a:effectLst/>
                <a:latin typeface="游明朝" panose="02020400000000000000" pitchFamily="18" charset="-128"/>
                <a:ea typeface="游明朝" panose="02020400000000000000" pitchFamily="18" charset="-128"/>
                <a:cs typeface="Times New Roman" panose="02020603050405020304" pitchFamily="18" charset="0"/>
              </a:rPr>
              <a:t>Lya</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 escape on the blue side of the systemic redshift.</a:t>
            </a:r>
            <a:endPar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p>
            <a:endParaRPr kumimoji="1" lang="ja-JP" altLang="en-US"/>
          </a:p>
        </p:txBody>
      </p:sp>
      <p:sp>
        <p:nvSpPr>
          <p:cNvPr id="4" name="スライド番号プレースホルダー 3"/>
          <p:cNvSpPr>
            <a:spLocks noGrp="1"/>
          </p:cNvSpPr>
          <p:nvPr>
            <p:ph type="sldNum" sz="quarter" idx="5"/>
          </p:nvPr>
        </p:nvSpPr>
        <p:spPr/>
        <p:txBody>
          <a:bodyPr/>
          <a:lstStyle/>
          <a:p>
            <a:fld id="{B69F63F1-CE2C-4F45-9B32-845F9A3BCDD8}" type="slidenum">
              <a:rPr kumimoji="1" lang="ja-JP" altLang="en-US" smtClean="0"/>
              <a:t>8</a:t>
            </a:fld>
            <a:endParaRPr kumimoji="1" lang="ja-JP" altLang="en-US"/>
          </a:p>
        </p:txBody>
      </p:sp>
    </p:spTree>
    <p:extLst>
      <p:ext uri="{BB962C8B-B14F-4D97-AF65-F5344CB8AC3E}">
        <p14:creationId xmlns:p14="http://schemas.microsoft.com/office/powerpoint/2010/main" val="9043427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just"/>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This is an example of the fitted galaxy spectra for one of the galaxies at z=8.6. The black lines is a observed spectra. The red line is the best-fit model after IGM absorption and the blue spectrum is the intrinsic galaxy spectrum without any absorption. The best-fit and observed spectra seems to match well overall and even near rest-frame </a:t>
            </a:r>
            <a:r>
              <a:rPr lang="en-US" altLang="ja-JP" sz="1800" kern="100" dirty="0" err="1">
                <a:effectLst/>
                <a:latin typeface="游明朝" panose="02020400000000000000" pitchFamily="18" charset="-128"/>
                <a:ea typeface="游明朝" panose="02020400000000000000" pitchFamily="18" charset="-128"/>
                <a:cs typeface="Times New Roman" panose="02020603050405020304" pitchFamily="18" charset="0"/>
              </a:rPr>
              <a:t>Lya</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 as shown in the inset panel. Here we shown another example with stronger and weaker absorption feature and they look good as well. With the fitting, we get parameter estimation as shown in this figure for multiple parameter we implemented. Next thing we must consider is that whether the estimated parameters are realistic. Especially, we need to be careful on additional parameter that changes spectrum feature around </a:t>
            </a:r>
            <a:r>
              <a:rPr lang="en-US" altLang="ja-JP" sz="1800" kern="100" dirty="0" err="1">
                <a:effectLst/>
                <a:latin typeface="游明朝" panose="02020400000000000000" pitchFamily="18" charset="-128"/>
                <a:ea typeface="游明朝" panose="02020400000000000000" pitchFamily="18" charset="-128"/>
                <a:cs typeface="Times New Roman" panose="02020603050405020304" pitchFamily="18" charset="0"/>
              </a:rPr>
              <a:t>Lya</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 drastically.</a:t>
            </a:r>
            <a:endPar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p>
            <a:endParaRPr kumimoji="1" lang="ja-JP" altLang="en-US"/>
          </a:p>
        </p:txBody>
      </p:sp>
      <p:sp>
        <p:nvSpPr>
          <p:cNvPr id="4" name="スライド番号プレースホルダー 3"/>
          <p:cNvSpPr>
            <a:spLocks noGrp="1"/>
          </p:cNvSpPr>
          <p:nvPr>
            <p:ph type="sldNum" sz="quarter" idx="5"/>
          </p:nvPr>
        </p:nvSpPr>
        <p:spPr/>
        <p:txBody>
          <a:bodyPr/>
          <a:lstStyle/>
          <a:p>
            <a:fld id="{B69F63F1-CE2C-4F45-9B32-845F9A3BCDD8}" type="slidenum">
              <a:rPr kumimoji="1" lang="ja-JP" altLang="en-US" smtClean="0"/>
              <a:t>9</a:t>
            </a:fld>
            <a:endParaRPr kumimoji="1" lang="ja-JP" altLang="en-US"/>
          </a:p>
        </p:txBody>
      </p:sp>
    </p:spTree>
    <p:extLst>
      <p:ext uri="{BB962C8B-B14F-4D97-AF65-F5344CB8AC3E}">
        <p14:creationId xmlns:p14="http://schemas.microsoft.com/office/powerpoint/2010/main" val="10440596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atin typeface="Meiryo UI" panose="020B0604030504040204" pitchFamily="34" charset="-128"/>
                <a:ea typeface="Meiryo UI" panose="020B0604030504040204" pitchFamily="34" charset="-128"/>
              </a:defRPr>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atin typeface="Meiryo UI" panose="020B0604030504040204" pitchFamily="34" charset="-128"/>
                <a:ea typeface="Meiryo UI" panose="020B0604030504040204" pitchFamily="34" charset="-12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000AF1B0-4642-6241-B71C-999E4216F329}" type="datetimeFigureOut">
              <a:rPr kumimoji="1" lang="ja-JP" altLang="en-US" smtClean="0"/>
              <a:t>2023/12/14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CB799F2-09C5-1E48-9BCC-95A1B9E8FAD8}" type="slidenum">
              <a:rPr kumimoji="1" lang="ja-JP" altLang="en-US" smtClean="0"/>
              <a:t>‹#›</a:t>
            </a:fld>
            <a:endParaRPr kumimoji="1" lang="ja-JP" altLang="en-US"/>
          </a:p>
        </p:txBody>
      </p:sp>
    </p:spTree>
    <p:extLst>
      <p:ext uri="{BB962C8B-B14F-4D97-AF65-F5344CB8AC3E}">
        <p14:creationId xmlns:p14="http://schemas.microsoft.com/office/powerpoint/2010/main" val="26447817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000AF1B0-4642-6241-B71C-999E4216F329}" type="datetimeFigureOut">
              <a:rPr kumimoji="1" lang="ja-JP" altLang="en-US" smtClean="0"/>
              <a:t>2023/12/14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CB799F2-09C5-1E48-9BCC-95A1B9E8FAD8}" type="slidenum">
              <a:rPr kumimoji="1" lang="ja-JP" altLang="en-US" smtClean="0"/>
              <a:t>‹#›</a:t>
            </a:fld>
            <a:endParaRPr kumimoji="1" lang="ja-JP" altLang="en-US"/>
          </a:p>
        </p:txBody>
      </p:sp>
    </p:spTree>
    <p:extLst>
      <p:ext uri="{BB962C8B-B14F-4D97-AF65-F5344CB8AC3E}">
        <p14:creationId xmlns:p14="http://schemas.microsoft.com/office/powerpoint/2010/main" val="29125524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000AF1B0-4642-6241-B71C-999E4216F329}" type="datetimeFigureOut">
              <a:rPr kumimoji="1" lang="ja-JP" altLang="en-US" smtClean="0"/>
              <a:t>2023/12/14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CB799F2-09C5-1E48-9BCC-95A1B9E8FAD8}" type="slidenum">
              <a:rPr kumimoji="1" lang="ja-JP" altLang="en-US" smtClean="0"/>
              <a:t>‹#›</a:t>
            </a:fld>
            <a:endParaRPr kumimoji="1" lang="ja-JP" altLang="en-US"/>
          </a:p>
        </p:txBody>
      </p:sp>
    </p:spTree>
    <p:extLst>
      <p:ext uri="{BB962C8B-B14F-4D97-AF65-F5344CB8AC3E}">
        <p14:creationId xmlns:p14="http://schemas.microsoft.com/office/powerpoint/2010/main" val="14622642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000AF1B0-4642-6241-B71C-999E4216F329}" type="datetimeFigureOut">
              <a:rPr kumimoji="1" lang="ja-JP" altLang="en-US" smtClean="0"/>
              <a:t>2023/12/14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CB799F2-09C5-1E48-9BCC-95A1B9E8FAD8}" type="slidenum">
              <a:rPr kumimoji="1" lang="ja-JP" altLang="en-US" smtClean="0"/>
              <a:t>‹#›</a:t>
            </a:fld>
            <a:endParaRPr kumimoji="1" lang="ja-JP" altLang="en-US"/>
          </a:p>
        </p:txBody>
      </p:sp>
    </p:spTree>
    <p:extLst>
      <p:ext uri="{BB962C8B-B14F-4D97-AF65-F5344CB8AC3E}">
        <p14:creationId xmlns:p14="http://schemas.microsoft.com/office/powerpoint/2010/main" val="40563449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000AF1B0-4642-6241-B71C-999E4216F329}" type="datetimeFigureOut">
              <a:rPr kumimoji="1" lang="ja-JP" altLang="en-US" smtClean="0"/>
              <a:t>2023/12/14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CB799F2-09C5-1E48-9BCC-95A1B9E8FAD8}" type="slidenum">
              <a:rPr kumimoji="1" lang="ja-JP" altLang="en-US" smtClean="0"/>
              <a:t>‹#›</a:t>
            </a:fld>
            <a:endParaRPr kumimoji="1" lang="ja-JP" altLang="en-US"/>
          </a:p>
        </p:txBody>
      </p:sp>
    </p:spTree>
    <p:extLst>
      <p:ext uri="{BB962C8B-B14F-4D97-AF65-F5344CB8AC3E}">
        <p14:creationId xmlns:p14="http://schemas.microsoft.com/office/powerpoint/2010/main" val="417912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000AF1B0-4642-6241-B71C-999E4216F329}" type="datetimeFigureOut">
              <a:rPr kumimoji="1" lang="ja-JP" altLang="en-US" smtClean="0"/>
              <a:t>2023/12/14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DCB799F2-09C5-1E48-9BCC-95A1B9E8FAD8}" type="slidenum">
              <a:rPr kumimoji="1" lang="ja-JP" altLang="en-US" smtClean="0"/>
              <a:t>‹#›</a:t>
            </a:fld>
            <a:endParaRPr kumimoji="1" lang="ja-JP" altLang="en-US"/>
          </a:p>
        </p:txBody>
      </p:sp>
    </p:spTree>
    <p:extLst>
      <p:ext uri="{BB962C8B-B14F-4D97-AF65-F5344CB8AC3E}">
        <p14:creationId xmlns:p14="http://schemas.microsoft.com/office/powerpoint/2010/main" val="33721851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000AF1B0-4642-6241-B71C-999E4216F329}" type="datetimeFigureOut">
              <a:rPr kumimoji="1" lang="ja-JP" altLang="en-US" smtClean="0"/>
              <a:t>2023/12/14</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DCB799F2-09C5-1E48-9BCC-95A1B9E8FAD8}" type="slidenum">
              <a:rPr kumimoji="1" lang="ja-JP" altLang="en-US" smtClean="0"/>
              <a:t>‹#›</a:t>
            </a:fld>
            <a:endParaRPr kumimoji="1" lang="ja-JP" altLang="en-US"/>
          </a:p>
        </p:txBody>
      </p:sp>
    </p:spTree>
    <p:extLst>
      <p:ext uri="{BB962C8B-B14F-4D97-AF65-F5344CB8AC3E}">
        <p14:creationId xmlns:p14="http://schemas.microsoft.com/office/powerpoint/2010/main" val="13380932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000AF1B0-4642-6241-B71C-999E4216F329}" type="datetimeFigureOut">
              <a:rPr kumimoji="1" lang="ja-JP" altLang="en-US" smtClean="0"/>
              <a:t>2023/12/14</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DCB799F2-09C5-1E48-9BCC-95A1B9E8FAD8}" type="slidenum">
              <a:rPr kumimoji="1" lang="ja-JP" altLang="en-US" smtClean="0"/>
              <a:t>‹#›</a:t>
            </a:fld>
            <a:endParaRPr kumimoji="1" lang="ja-JP" altLang="en-US"/>
          </a:p>
        </p:txBody>
      </p:sp>
    </p:spTree>
    <p:extLst>
      <p:ext uri="{BB962C8B-B14F-4D97-AF65-F5344CB8AC3E}">
        <p14:creationId xmlns:p14="http://schemas.microsoft.com/office/powerpoint/2010/main" val="38479735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00AF1B0-4642-6241-B71C-999E4216F329}" type="datetimeFigureOut">
              <a:rPr kumimoji="1" lang="ja-JP" altLang="en-US" smtClean="0"/>
              <a:t>2023/12/14</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DCB799F2-09C5-1E48-9BCC-95A1B9E8FAD8}" type="slidenum">
              <a:rPr kumimoji="1" lang="ja-JP" altLang="en-US" smtClean="0"/>
              <a:t>‹#›</a:t>
            </a:fld>
            <a:endParaRPr kumimoji="1" lang="ja-JP" altLang="en-US"/>
          </a:p>
        </p:txBody>
      </p:sp>
    </p:spTree>
    <p:extLst>
      <p:ext uri="{BB962C8B-B14F-4D97-AF65-F5344CB8AC3E}">
        <p14:creationId xmlns:p14="http://schemas.microsoft.com/office/powerpoint/2010/main" val="6103268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000AF1B0-4642-6241-B71C-999E4216F329}" type="datetimeFigureOut">
              <a:rPr kumimoji="1" lang="ja-JP" altLang="en-US" smtClean="0"/>
              <a:t>2023/12/14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DCB799F2-09C5-1E48-9BCC-95A1B9E8FAD8}" type="slidenum">
              <a:rPr kumimoji="1" lang="ja-JP" altLang="en-US" smtClean="0"/>
              <a:t>‹#›</a:t>
            </a:fld>
            <a:endParaRPr kumimoji="1" lang="ja-JP" altLang="en-US"/>
          </a:p>
        </p:txBody>
      </p:sp>
    </p:spTree>
    <p:extLst>
      <p:ext uri="{BB962C8B-B14F-4D97-AF65-F5344CB8AC3E}">
        <p14:creationId xmlns:p14="http://schemas.microsoft.com/office/powerpoint/2010/main" val="4505486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000AF1B0-4642-6241-B71C-999E4216F329}" type="datetimeFigureOut">
              <a:rPr kumimoji="1" lang="ja-JP" altLang="en-US" smtClean="0"/>
              <a:t>2023/12/14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DCB799F2-09C5-1E48-9BCC-95A1B9E8FAD8}" type="slidenum">
              <a:rPr kumimoji="1" lang="ja-JP" altLang="en-US" smtClean="0"/>
              <a:t>‹#›</a:t>
            </a:fld>
            <a:endParaRPr kumimoji="1" lang="ja-JP" altLang="en-US"/>
          </a:p>
        </p:txBody>
      </p:sp>
    </p:spTree>
    <p:extLst>
      <p:ext uri="{BB962C8B-B14F-4D97-AF65-F5344CB8AC3E}">
        <p14:creationId xmlns:p14="http://schemas.microsoft.com/office/powerpoint/2010/main" val="11253053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dirty="0"/>
              <a:t>2 </a:t>
            </a:r>
            <a:r>
              <a:rPr lang="ja-JP" altLang="en-US"/>
              <a:t>レベル</a:t>
            </a:r>
          </a:p>
          <a:p>
            <a:pPr lvl="2"/>
            <a:r>
              <a:rPr lang="ja-JP" altLang="en-US"/>
              <a:t>第 </a:t>
            </a:r>
            <a:r>
              <a:rPr lang="en-US" altLang="ja-JP" dirty="0"/>
              <a:t>3 </a:t>
            </a:r>
            <a:r>
              <a:rPr lang="ja-JP" altLang="en-US"/>
              <a:t>レベル</a:t>
            </a:r>
          </a:p>
          <a:p>
            <a:pPr lvl="3"/>
            <a:r>
              <a:rPr lang="ja-JP" altLang="en-US"/>
              <a:t>第 </a:t>
            </a:r>
            <a:r>
              <a:rPr lang="en-US" altLang="ja-JP" dirty="0"/>
              <a:t>4 </a:t>
            </a:r>
            <a:r>
              <a:rPr lang="ja-JP" altLang="en-US"/>
              <a:t>レベル</a:t>
            </a:r>
          </a:p>
          <a:p>
            <a:pPr lvl="4"/>
            <a:r>
              <a:rPr lang="ja-JP" altLang="en-US"/>
              <a:t>第 </a:t>
            </a:r>
            <a:r>
              <a:rPr lang="en-US" altLang="ja-JP" dirty="0"/>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0AF1B0-4642-6241-B71C-999E4216F329}" type="datetimeFigureOut">
              <a:rPr kumimoji="1" lang="ja-JP" altLang="en-US" smtClean="0"/>
              <a:t>2023/12/14</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B799F2-09C5-1E48-9BCC-95A1B9E8FAD8}" type="slidenum">
              <a:rPr kumimoji="1" lang="ja-JP" altLang="en-US" smtClean="0"/>
              <a:t>‹#›</a:t>
            </a:fld>
            <a:endParaRPr kumimoji="1" lang="ja-JP" altLang="en-US"/>
          </a:p>
        </p:txBody>
      </p:sp>
    </p:spTree>
    <p:extLst>
      <p:ext uri="{BB962C8B-B14F-4D97-AF65-F5344CB8AC3E}">
        <p14:creationId xmlns:p14="http://schemas.microsoft.com/office/powerpoint/2010/main" val="328766538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kumimoji="1" sz="4400" kern="1200">
          <a:solidFill>
            <a:schemeClr val="tx1"/>
          </a:solidFill>
          <a:latin typeface="Meiryo UI" panose="020B0604030504040204" pitchFamily="34" charset="-128"/>
          <a:ea typeface="Meiryo UI" panose="020B0604030504040204" pitchFamily="34" charset="-128"/>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eiryo UI" panose="020B0604030504040204" pitchFamily="34" charset="-128"/>
          <a:ea typeface="Meiryo UI" panose="020B0604030504040204"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eiryo UI" panose="020B0604030504040204" pitchFamily="34" charset="-128"/>
          <a:ea typeface="Meiryo UI" panose="020B0604030504040204" pitchFamily="34"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eiryo UI" panose="020B0604030504040204" pitchFamily="34" charset="-128"/>
          <a:ea typeface="Meiryo UI" panose="020B0604030504040204" pitchFamily="34"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eiryo UI" panose="020B0604030504040204" pitchFamily="34" charset="-128"/>
          <a:ea typeface="Meiryo UI" panose="020B0604030504040204" pitchFamily="34"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eiryo UI" panose="020B0604030504040204" pitchFamily="34" charset="-128"/>
          <a:ea typeface="Meiryo UI" panose="020B0604030504040204"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image" Target="../media/image1.png"/><Relationship Id="rId7"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jpeg"/><Relationship Id="rId5" Type="http://schemas.openxmlformats.org/officeDocument/2006/relationships/image" Target="../media/image2.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jpe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sv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extLst>
              <a:ext uri="{BEBA8EAE-BF5A-486C-A8C5-ECC9F3942E4B}">
                <a14:imgProps xmlns:a14="http://schemas.microsoft.com/office/drawing/2010/main">
                  <a14:imgLayer r:embed="rId4">
                    <a14:imgEffect>
                      <a14:sharpenSoften amount="42000"/>
                    </a14:imgEffect>
                    <a14:imgEffect>
                      <a14:colorTemperature colorTemp="10289"/>
                    </a14:imgEffect>
                    <a14:imgEffect>
                      <a14:saturation sat="108000"/>
                    </a14:imgEffect>
                    <a14:imgEffect>
                      <a14:brightnessContrast bright="-3000" contrast="30000"/>
                    </a14:imgEffect>
                  </a14:imgLayer>
                </a14:imgProps>
              </a:ext>
            </a:extLst>
          </a:blip>
          <a:srcRect/>
          <a:stretch>
            <a:fillRect l="-8000" r="-8000"/>
          </a:stretch>
        </a:blip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E1F7BB13-4E7E-724F-248A-A4EEA58F0B69}"/>
              </a:ext>
            </a:extLst>
          </p:cNvPr>
          <p:cNvPicPr>
            <a:picLocks noChangeAspect="1" noChangeArrowheads="1"/>
          </p:cNvPicPr>
          <p:nvPr/>
        </p:nvPicPr>
        <p:blipFill>
          <a:blip r:embed="rId5"/>
          <a:srcRect/>
          <a:stretch/>
        </p:blipFill>
        <p:spPr bwMode="auto">
          <a:xfrm>
            <a:off x="3985777" y="-404333"/>
            <a:ext cx="5491525" cy="3240000"/>
          </a:xfrm>
          <a:prstGeom prst="rect">
            <a:avLst/>
          </a:prstGeom>
          <a:noFill/>
          <a:effectLst>
            <a:glow>
              <a:schemeClr val="accent1">
                <a:alpha val="0"/>
              </a:schemeClr>
            </a:glow>
            <a:outerShdw blurRad="1270000" algn="ctr" rotWithShape="0">
              <a:srgbClr val="000000">
                <a:alpha val="0"/>
              </a:srgbClr>
            </a:outerShdw>
            <a:reflection stA="0" endPos="65000" dist="50800" dir="5400000" sy="-100000" algn="bl" rotWithShape="0"/>
            <a:softEdge rad="751776"/>
          </a:effectLst>
          <a:extLst>
            <a:ext uri="{909E8E84-426E-40DD-AFC4-6F175D3DCCD1}">
              <a14:hiddenFill xmlns:a14="http://schemas.microsoft.com/office/drawing/2010/main">
                <a:solidFill>
                  <a:srgbClr val="FFFFFF"/>
                </a:solidFill>
              </a14:hiddenFill>
            </a:ext>
          </a:extLst>
        </p:spPr>
      </p:pic>
      <p:pic>
        <p:nvPicPr>
          <p:cNvPr id="1028" name="Picture 4" descr="Thirty Meter Telescope (TMT), Hawaii - Aerospace Technology">
            <a:extLst>
              <a:ext uri="{FF2B5EF4-FFF2-40B4-BE49-F238E27FC236}">
                <a16:creationId xmlns:a16="http://schemas.microsoft.com/office/drawing/2014/main" id="{EB909E30-6433-CBEB-9FDA-0500384D5DF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2031" y="3754762"/>
            <a:ext cx="4807346" cy="3605510"/>
          </a:xfrm>
          <a:prstGeom prst="rect">
            <a:avLst/>
          </a:prstGeom>
          <a:noFill/>
          <a:effectLst>
            <a:softEdge rad="593641"/>
          </a:effectLst>
          <a:extLst>
            <a:ext uri="{909E8E84-426E-40DD-AFC4-6F175D3DCCD1}">
              <a14:hiddenFill xmlns:a14="http://schemas.microsoft.com/office/drawing/2010/main">
                <a:solidFill>
                  <a:srgbClr val="FFFFFF"/>
                </a:solidFill>
              </a14:hiddenFill>
            </a:ext>
          </a:extLst>
        </p:spPr>
      </p:pic>
      <p:sp>
        <p:nvSpPr>
          <p:cNvPr id="2" name="タイトル 1">
            <a:extLst>
              <a:ext uri="{FF2B5EF4-FFF2-40B4-BE49-F238E27FC236}">
                <a16:creationId xmlns:a16="http://schemas.microsoft.com/office/drawing/2014/main" id="{F07DDE38-7F14-AB21-6C7D-70E3271A4495}"/>
              </a:ext>
            </a:extLst>
          </p:cNvPr>
          <p:cNvSpPr>
            <a:spLocks noGrp="1"/>
          </p:cNvSpPr>
          <p:nvPr>
            <p:ph type="ctrTitle"/>
          </p:nvPr>
        </p:nvSpPr>
        <p:spPr>
          <a:xfrm>
            <a:off x="311425" y="2384184"/>
            <a:ext cx="8521148" cy="2387600"/>
          </a:xfrm>
        </p:spPr>
        <p:txBody>
          <a:bodyPr>
            <a:noAutofit/>
          </a:bodyPr>
          <a:lstStyle/>
          <a:p>
            <a:pPr>
              <a:lnSpc>
                <a:spcPct val="100000"/>
              </a:lnSpc>
            </a:pPr>
            <a:r>
              <a:rPr lang="en" altLang="ja-JP" sz="2800" b="1" i="0" u="none" strike="noStrike" dirty="0">
                <a:ln>
                  <a:solidFill>
                    <a:schemeClr val="tx1"/>
                  </a:solidFill>
                </a:ln>
                <a:solidFill>
                  <a:schemeClr val="bg1"/>
                </a:solidFill>
                <a:effectLst/>
              </a:rPr>
              <a:t>Constraining Cosmic Reionization Parameters with Ly</a:t>
            </a:r>
            <a:r>
              <a:rPr lang="el-GR" altLang="ja-JP" sz="2800" b="1" i="0" u="none" strike="noStrike" dirty="0">
                <a:ln>
                  <a:solidFill>
                    <a:schemeClr val="tx1"/>
                  </a:solidFill>
                </a:ln>
                <a:solidFill>
                  <a:schemeClr val="bg1"/>
                </a:solidFill>
                <a:effectLst/>
              </a:rPr>
              <a:t>α </a:t>
            </a:r>
            <a:r>
              <a:rPr lang="en" altLang="ja-JP" sz="2800" b="1" i="0" u="none" strike="noStrike" dirty="0">
                <a:ln>
                  <a:solidFill>
                    <a:schemeClr val="tx1"/>
                  </a:solidFill>
                </a:ln>
                <a:solidFill>
                  <a:schemeClr val="bg1"/>
                </a:solidFill>
                <a:effectLst/>
              </a:rPr>
              <a:t>Damping Wing Absorptions of Galaxies at z=7-12</a:t>
            </a:r>
            <a:br>
              <a:rPr lang="en" altLang="ja-JP" sz="2800" b="1" i="0" u="none" strike="noStrike" dirty="0">
                <a:ln>
                  <a:solidFill>
                    <a:schemeClr val="tx1"/>
                  </a:solidFill>
                </a:ln>
                <a:solidFill>
                  <a:schemeClr val="bg1"/>
                </a:solidFill>
                <a:effectLst/>
              </a:rPr>
            </a:br>
            <a:r>
              <a:rPr lang="en" altLang="ja-JP" sz="2800" b="1" i="0" u="none" strike="noStrike" dirty="0">
                <a:ln>
                  <a:solidFill>
                    <a:schemeClr val="tx1"/>
                  </a:solidFill>
                </a:ln>
                <a:solidFill>
                  <a:schemeClr val="bg1"/>
                </a:solidFill>
                <a:effectLst/>
              </a:rPr>
              <a:t> </a:t>
            </a:r>
            <a:br>
              <a:rPr lang="en" altLang="ja-JP" sz="2800" b="1" i="0" u="none" strike="noStrike" dirty="0">
                <a:ln>
                  <a:solidFill>
                    <a:schemeClr val="tx1"/>
                  </a:solidFill>
                </a:ln>
                <a:solidFill>
                  <a:schemeClr val="bg1"/>
                </a:solidFill>
                <a:effectLst/>
              </a:rPr>
            </a:br>
            <a:r>
              <a:rPr lang="en" altLang="ja-JP" sz="2800" b="1" i="1" u="none" strike="noStrike" dirty="0">
                <a:ln>
                  <a:solidFill>
                    <a:schemeClr val="tx1"/>
                  </a:solidFill>
                </a:ln>
                <a:solidFill>
                  <a:schemeClr val="bg1"/>
                </a:solidFill>
                <a:effectLst/>
              </a:rPr>
              <a:t>Towards the JWST x ELTs Era</a:t>
            </a:r>
            <a:br>
              <a:rPr lang="en-US" altLang="ja-JP" sz="3600" b="1" dirty="0">
                <a:ln>
                  <a:solidFill>
                    <a:schemeClr val="tx1"/>
                  </a:solidFill>
                </a:ln>
                <a:solidFill>
                  <a:schemeClr val="bg1"/>
                </a:solidFill>
              </a:rPr>
            </a:br>
            <a:br>
              <a:rPr lang="en-US" altLang="ja-JP" sz="2800" i="1" dirty="0">
                <a:ln>
                  <a:solidFill>
                    <a:schemeClr val="tx1"/>
                  </a:solidFill>
                </a:ln>
                <a:solidFill>
                  <a:schemeClr val="bg1"/>
                </a:solidFill>
                <a:effectLst/>
                <a:latin typeface="+mn-lt"/>
              </a:rPr>
            </a:br>
            <a:r>
              <a:rPr lang="en-US" altLang="ja-JP" sz="2800" b="1" dirty="0">
                <a:ln>
                  <a:solidFill>
                    <a:schemeClr val="tx1"/>
                  </a:solidFill>
                </a:ln>
                <a:solidFill>
                  <a:schemeClr val="bg1"/>
                </a:solidFill>
                <a:latin typeface="+mn-lt"/>
              </a:rPr>
              <a:t>[</a:t>
            </a:r>
            <a:r>
              <a:rPr lang="en-US" altLang="ja-JP" sz="2800" b="1" dirty="0">
                <a:ln>
                  <a:solidFill>
                    <a:schemeClr val="tx1"/>
                  </a:solidFill>
                </a:ln>
                <a:solidFill>
                  <a:schemeClr val="bg1"/>
                </a:solidFill>
                <a:effectLst/>
                <a:latin typeface="+mn-lt"/>
              </a:rPr>
              <a:t>Based on Umeda et al. 2023; </a:t>
            </a:r>
            <a:r>
              <a:rPr lang="en" altLang="ja-JP" sz="2800" b="1" i="0" strike="noStrike" dirty="0">
                <a:ln>
                  <a:solidFill>
                    <a:schemeClr val="tx1"/>
                  </a:solidFill>
                </a:ln>
                <a:solidFill>
                  <a:schemeClr val="bg1"/>
                </a:solidFill>
                <a:effectLst/>
                <a:latin typeface="+mn-lt"/>
              </a:rPr>
              <a:t>arXiv:2306.00487</a:t>
            </a:r>
            <a:r>
              <a:rPr lang="en-US" altLang="ja-JP" sz="2800" b="1" dirty="0">
                <a:ln>
                  <a:solidFill>
                    <a:schemeClr val="tx1"/>
                  </a:solidFill>
                </a:ln>
                <a:solidFill>
                  <a:schemeClr val="bg1"/>
                </a:solidFill>
                <a:effectLst/>
                <a:latin typeface="+mn-lt"/>
              </a:rPr>
              <a:t>]</a:t>
            </a:r>
            <a:endParaRPr kumimoji="1" lang="ja-JP" altLang="en-US" sz="2800" b="1">
              <a:ln>
                <a:solidFill>
                  <a:schemeClr val="tx1"/>
                </a:solidFill>
              </a:ln>
              <a:solidFill>
                <a:schemeClr val="bg1"/>
              </a:solidFill>
              <a:latin typeface="+mn-lt"/>
            </a:endParaRPr>
          </a:p>
        </p:txBody>
      </p:sp>
      <p:sp>
        <p:nvSpPr>
          <p:cNvPr id="3" name="字幕 2">
            <a:extLst>
              <a:ext uri="{FF2B5EF4-FFF2-40B4-BE49-F238E27FC236}">
                <a16:creationId xmlns:a16="http://schemas.microsoft.com/office/drawing/2014/main" id="{76EABA06-F083-5B25-BF42-8C2F2E8A4C62}"/>
              </a:ext>
            </a:extLst>
          </p:cNvPr>
          <p:cNvSpPr>
            <a:spLocks noGrp="1"/>
          </p:cNvSpPr>
          <p:nvPr>
            <p:ph type="subTitle" idx="1"/>
          </p:nvPr>
        </p:nvSpPr>
        <p:spPr>
          <a:xfrm>
            <a:off x="690113" y="4314584"/>
            <a:ext cx="7763773" cy="2574290"/>
          </a:xfrm>
        </p:spPr>
        <p:txBody>
          <a:bodyPr>
            <a:normAutofit/>
          </a:bodyPr>
          <a:lstStyle/>
          <a:p>
            <a:endParaRPr kumimoji="1" lang="en-US" altLang="ja-JP" b="1" dirty="0">
              <a:ln>
                <a:solidFill>
                  <a:schemeClr val="tx1"/>
                </a:solidFill>
              </a:ln>
              <a:solidFill>
                <a:schemeClr val="bg1"/>
              </a:solidFill>
            </a:endParaRPr>
          </a:p>
          <a:p>
            <a:r>
              <a:rPr kumimoji="1" lang="en-US" altLang="ja-JP" b="1" dirty="0">
                <a:ln>
                  <a:solidFill>
                    <a:schemeClr val="tx1"/>
                  </a:solidFill>
                </a:ln>
                <a:solidFill>
                  <a:schemeClr val="bg1"/>
                </a:solidFill>
              </a:rPr>
              <a:t>Hiroya Umeda</a:t>
            </a:r>
          </a:p>
          <a:p>
            <a:r>
              <a:rPr kumimoji="1" lang="en-US" altLang="ja-JP" b="1" dirty="0">
                <a:ln>
                  <a:solidFill>
                    <a:schemeClr val="tx1"/>
                  </a:solidFill>
                </a:ln>
                <a:solidFill>
                  <a:schemeClr val="bg1"/>
                </a:solidFill>
              </a:rPr>
              <a:t>(</a:t>
            </a:r>
            <a:r>
              <a:rPr kumimoji="1" lang="en-US" altLang="ja-JP" b="1" dirty="0" err="1">
                <a:ln>
                  <a:solidFill>
                    <a:schemeClr val="tx1"/>
                  </a:solidFill>
                </a:ln>
                <a:solidFill>
                  <a:schemeClr val="bg1"/>
                </a:solidFill>
              </a:rPr>
              <a:t>UT</a:t>
            </a:r>
            <a:r>
              <a:rPr lang="en-US" altLang="ja-JP" b="1" dirty="0" err="1">
                <a:ln>
                  <a:solidFill>
                    <a:schemeClr val="tx1"/>
                  </a:solidFill>
                </a:ln>
                <a:solidFill>
                  <a:schemeClr val="bg1"/>
                </a:solidFill>
              </a:rPr>
              <a:t>okyo</a:t>
            </a:r>
            <a:r>
              <a:rPr lang="en-US" altLang="ja-JP" b="1" dirty="0">
                <a:ln>
                  <a:solidFill>
                    <a:schemeClr val="tx1"/>
                  </a:solidFill>
                </a:ln>
                <a:solidFill>
                  <a:schemeClr val="bg1"/>
                </a:solidFill>
              </a:rPr>
              <a:t>/ICRR</a:t>
            </a:r>
            <a:r>
              <a:rPr kumimoji="1" lang="en-US" altLang="ja-JP" b="1" dirty="0">
                <a:ln>
                  <a:solidFill>
                    <a:schemeClr val="tx1"/>
                  </a:solidFill>
                </a:ln>
                <a:solidFill>
                  <a:schemeClr val="bg1"/>
                </a:solidFill>
              </a:rPr>
              <a:t>; Ph.</a:t>
            </a:r>
            <a:r>
              <a:rPr lang="en-US" altLang="ja-JP" b="1" dirty="0">
                <a:ln>
                  <a:solidFill>
                    <a:schemeClr val="tx1"/>
                  </a:solidFill>
                </a:ln>
                <a:solidFill>
                  <a:schemeClr val="bg1"/>
                </a:solidFill>
              </a:rPr>
              <a:t>D. 1</a:t>
            </a:r>
            <a:r>
              <a:rPr lang="en-US" altLang="ja-JP" b="1" baseline="30000" dirty="0">
                <a:ln>
                  <a:solidFill>
                    <a:schemeClr val="tx1"/>
                  </a:solidFill>
                </a:ln>
                <a:solidFill>
                  <a:schemeClr val="bg1"/>
                </a:solidFill>
              </a:rPr>
              <a:t>st</a:t>
            </a:r>
            <a:r>
              <a:rPr lang="en-US" altLang="ja-JP" b="1" dirty="0">
                <a:ln>
                  <a:solidFill>
                    <a:schemeClr val="tx1"/>
                  </a:solidFill>
                </a:ln>
                <a:solidFill>
                  <a:schemeClr val="bg1"/>
                </a:solidFill>
              </a:rPr>
              <a:t> year</a:t>
            </a:r>
            <a:r>
              <a:rPr kumimoji="1" lang="en-US" altLang="ja-JP" b="1" dirty="0">
                <a:ln>
                  <a:solidFill>
                    <a:schemeClr val="tx1"/>
                  </a:solidFill>
                </a:ln>
                <a:solidFill>
                  <a:schemeClr val="bg1"/>
                </a:solidFill>
              </a:rPr>
              <a:t>)</a:t>
            </a:r>
          </a:p>
          <a:p>
            <a:r>
              <a:rPr lang="en-US" altLang="ja-JP" sz="1700" b="1" dirty="0">
                <a:ln>
                  <a:solidFill>
                    <a:schemeClr val="tx1"/>
                  </a:solidFill>
                </a:ln>
                <a:solidFill>
                  <a:schemeClr val="bg1"/>
                </a:solidFill>
              </a:rPr>
              <a:t>Collaborators: M. </a:t>
            </a:r>
            <a:r>
              <a:rPr lang="en-US" altLang="ja-JP" sz="1700" b="1" dirty="0" err="1">
                <a:ln>
                  <a:solidFill>
                    <a:schemeClr val="tx1"/>
                  </a:solidFill>
                </a:ln>
                <a:solidFill>
                  <a:schemeClr val="bg1"/>
                </a:solidFill>
              </a:rPr>
              <a:t>Ouchi</a:t>
            </a:r>
            <a:r>
              <a:rPr lang="en-US" altLang="ja-JP" sz="1700" b="1" dirty="0">
                <a:ln>
                  <a:solidFill>
                    <a:schemeClr val="tx1"/>
                  </a:solidFill>
                </a:ln>
                <a:solidFill>
                  <a:schemeClr val="bg1"/>
                </a:solidFill>
              </a:rPr>
              <a:t>, K. Nakajima, Y. </a:t>
            </a:r>
            <a:r>
              <a:rPr lang="en-US" altLang="ja-JP" sz="1700" b="1" dirty="0" err="1">
                <a:ln>
                  <a:solidFill>
                    <a:schemeClr val="tx1"/>
                  </a:solidFill>
                </a:ln>
                <a:solidFill>
                  <a:schemeClr val="bg1"/>
                </a:solidFill>
              </a:rPr>
              <a:t>Harikane</a:t>
            </a:r>
            <a:r>
              <a:rPr lang="en-US" altLang="ja-JP" sz="1700" b="1" dirty="0">
                <a:ln>
                  <a:solidFill>
                    <a:schemeClr val="tx1"/>
                  </a:solidFill>
                </a:ln>
                <a:solidFill>
                  <a:schemeClr val="bg1"/>
                </a:solidFill>
              </a:rPr>
              <a:t>, Y. </a:t>
            </a:r>
            <a:r>
              <a:rPr lang="en-US" altLang="ja-JP" sz="1700" b="1" dirty="0" err="1">
                <a:ln>
                  <a:solidFill>
                    <a:schemeClr val="tx1"/>
                  </a:solidFill>
                </a:ln>
                <a:solidFill>
                  <a:schemeClr val="bg1"/>
                </a:solidFill>
              </a:rPr>
              <a:t>Isobe</a:t>
            </a:r>
            <a:r>
              <a:rPr lang="en-US" altLang="ja-JP" sz="1700" b="1" dirty="0">
                <a:ln>
                  <a:solidFill>
                    <a:schemeClr val="tx1"/>
                  </a:solidFill>
                </a:ln>
                <a:solidFill>
                  <a:schemeClr val="bg1"/>
                </a:solidFill>
              </a:rPr>
              <a:t>,</a:t>
            </a:r>
          </a:p>
          <a:p>
            <a:r>
              <a:rPr lang="en-US" altLang="ja-JP" sz="1700" b="1" dirty="0">
                <a:ln>
                  <a:solidFill>
                    <a:schemeClr val="tx1"/>
                  </a:solidFill>
                </a:ln>
                <a:solidFill>
                  <a:schemeClr val="bg1"/>
                </a:solidFill>
              </a:rPr>
              <a:t> Y. Ono, Y. Xu, Y. Zhang</a:t>
            </a:r>
          </a:p>
        </p:txBody>
      </p:sp>
      <p:sp>
        <p:nvSpPr>
          <p:cNvPr id="4" name="テキスト ボックス 3">
            <a:extLst>
              <a:ext uri="{FF2B5EF4-FFF2-40B4-BE49-F238E27FC236}">
                <a16:creationId xmlns:a16="http://schemas.microsoft.com/office/drawing/2014/main" id="{DFDD49FB-7549-4D77-FBD6-4EB578980EBC}"/>
              </a:ext>
            </a:extLst>
          </p:cNvPr>
          <p:cNvSpPr txBox="1"/>
          <p:nvPr/>
        </p:nvSpPr>
        <p:spPr>
          <a:xfrm>
            <a:off x="6472125" y="6611875"/>
            <a:ext cx="2765181" cy="276999"/>
          </a:xfrm>
          <a:prstGeom prst="rect">
            <a:avLst/>
          </a:prstGeom>
          <a:noFill/>
        </p:spPr>
        <p:txBody>
          <a:bodyPr wrap="none" rtlCol="0">
            <a:spAutoFit/>
          </a:bodyPr>
          <a:lstStyle/>
          <a:p>
            <a:r>
              <a:rPr lang="en" altLang="ja-JP" sz="1200" b="0" i="0" u="none" strike="noStrike" dirty="0">
                <a:solidFill>
                  <a:schemeClr val="tx2">
                    <a:lumMod val="40000"/>
                    <a:lumOff val="60000"/>
                  </a:schemeClr>
                </a:solidFill>
                <a:effectLst/>
                <a:latin typeface="times new roman" panose="02020603050405020304" pitchFamily="18" charset="0"/>
              </a:rPr>
              <a:t>credit: </a:t>
            </a:r>
            <a:r>
              <a:rPr lang="en" altLang="ja-JP" sz="1200" b="0" i="0" u="none" strike="noStrike" dirty="0" err="1">
                <a:solidFill>
                  <a:schemeClr val="tx2">
                    <a:lumMod val="40000"/>
                    <a:lumOff val="60000"/>
                  </a:schemeClr>
                </a:solidFill>
                <a:effectLst/>
                <a:latin typeface="times new roman" panose="02020603050405020304" pitchFamily="18" charset="0"/>
              </a:rPr>
              <a:t>Jingchuan</a:t>
            </a:r>
            <a:r>
              <a:rPr lang="en" altLang="ja-JP" sz="1200" b="0" i="0" u="none" strike="noStrike" dirty="0">
                <a:solidFill>
                  <a:schemeClr val="tx2">
                    <a:lumMod val="40000"/>
                    <a:lumOff val="60000"/>
                  </a:schemeClr>
                </a:solidFill>
                <a:effectLst/>
                <a:latin typeface="times new roman" panose="02020603050405020304" pitchFamily="18" charset="0"/>
              </a:rPr>
              <a:t> Yu, Beijing Planetarium</a:t>
            </a:r>
            <a:endParaRPr kumimoji="1" lang="ja-JP" altLang="en-US" sz="1200">
              <a:solidFill>
                <a:schemeClr val="tx2">
                  <a:lumMod val="40000"/>
                  <a:lumOff val="60000"/>
                </a:schemeClr>
              </a:solidFill>
            </a:endParaRPr>
          </a:p>
        </p:txBody>
      </p:sp>
      <p:pic>
        <p:nvPicPr>
          <p:cNvPr id="5" name="Picture 2" descr="DAO UTokyo 2024 Conference | 東京大学情報学環 ブロックチェーン研究イニシアティブ">
            <a:extLst>
              <a:ext uri="{FF2B5EF4-FFF2-40B4-BE49-F238E27FC236}">
                <a16:creationId xmlns:a16="http://schemas.microsoft.com/office/drawing/2014/main" id="{3DF90E85-3AD6-7377-AACC-CF1C04C19F9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81797" y="6402200"/>
            <a:ext cx="1436914" cy="41934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License for ICRR Logo – ICRR | Institute for Cosmic Ray Research University  of Tokyo">
            <a:extLst>
              <a:ext uri="{FF2B5EF4-FFF2-40B4-BE49-F238E27FC236}">
                <a16:creationId xmlns:a16="http://schemas.microsoft.com/office/drawing/2014/main" id="{6E751365-08AF-ACF1-EA17-86B3C75C1E7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45254" y="6402200"/>
            <a:ext cx="792104" cy="4193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93438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2445864-B18D-F1F2-8505-BC5139550779}"/>
              </a:ext>
            </a:extLst>
          </p:cNvPr>
          <p:cNvSpPr>
            <a:spLocks noGrp="1"/>
          </p:cNvSpPr>
          <p:nvPr>
            <p:ph type="title"/>
          </p:nvPr>
        </p:nvSpPr>
        <p:spPr/>
        <p:txBody>
          <a:bodyPr/>
          <a:lstStyle/>
          <a:p>
            <a:r>
              <a:rPr kumimoji="1" lang="en-US" altLang="ja-JP" dirty="0" err="1"/>
              <a:t>x</a:t>
            </a:r>
            <a:r>
              <a:rPr kumimoji="1" lang="en-US" altLang="ja-JP" baseline="-25000" dirty="0" err="1"/>
              <a:t>HI</a:t>
            </a:r>
            <a:r>
              <a:rPr kumimoji="1" lang="en-US" altLang="ja-JP" baseline="-25000" dirty="0"/>
              <a:t> </a:t>
            </a:r>
            <a:r>
              <a:rPr kumimoji="1" lang="en-US" altLang="ja-JP" dirty="0"/>
              <a:t>Evolution</a:t>
            </a:r>
            <a:endParaRPr kumimoji="1" lang="ja-JP" altLang="en-US"/>
          </a:p>
        </p:txBody>
      </p:sp>
      <p:sp>
        <p:nvSpPr>
          <p:cNvPr id="3" name="コンテンツ プレースホルダー 2">
            <a:extLst>
              <a:ext uri="{FF2B5EF4-FFF2-40B4-BE49-F238E27FC236}">
                <a16:creationId xmlns:a16="http://schemas.microsoft.com/office/drawing/2014/main" id="{181F6E7C-0B73-EF1C-660B-BEC9CC120080}"/>
              </a:ext>
            </a:extLst>
          </p:cNvPr>
          <p:cNvSpPr>
            <a:spLocks noGrp="1"/>
          </p:cNvSpPr>
          <p:nvPr>
            <p:ph idx="1"/>
          </p:nvPr>
        </p:nvSpPr>
        <p:spPr/>
        <p:txBody>
          <a:bodyPr>
            <a:normAutofit/>
          </a:bodyPr>
          <a:lstStyle/>
          <a:p>
            <a:pPr marL="0" indent="0">
              <a:buNone/>
            </a:pPr>
            <a:r>
              <a:rPr lang="ja-JP" altLang="en-US" sz="2400"/>
              <a:t>✅</a:t>
            </a:r>
            <a:r>
              <a:rPr lang="en-US" altLang="ja-JP" sz="2400" dirty="0"/>
              <a:t> Smooth Connection between z=6-12</a:t>
            </a:r>
          </a:p>
          <a:p>
            <a:pPr marL="0" indent="0">
              <a:buNone/>
            </a:pPr>
            <a:r>
              <a:rPr lang="ja-JP" altLang="en-US" sz="2400"/>
              <a:t>✅</a:t>
            </a:r>
            <a:r>
              <a:rPr lang="en-US" altLang="ja-JP" sz="2400" dirty="0"/>
              <a:t> </a:t>
            </a:r>
            <a:r>
              <a:rPr lang="en-US" altLang="ja-JP" sz="2400" b="1" dirty="0">
                <a:solidFill>
                  <a:srgbClr val="FF0000"/>
                </a:solidFill>
              </a:rPr>
              <a:t>Consistent w/ CMB, UV LF evolution</a:t>
            </a:r>
          </a:p>
        </p:txBody>
      </p:sp>
      <p:pic>
        <p:nvPicPr>
          <p:cNvPr id="4" name="図 3">
            <a:extLst>
              <a:ext uri="{FF2B5EF4-FFF2-40B4-BE49-F238E27FC236}">
                <a16:creationId xmlns:a16="http://schemas.microsoft.com/office/drawing/2014/main" id="{31C807F4-841A-7492-08C6-4B48482D3B2C}"/>
              </a:ext>
            </a:extLst>
          </p:cNvPr>
          <p:cNvPicPr>
            <a:picLocks noChangeAspect="1"/>
          </p:cNvPicPr>
          <p:nvPr/>
        </p:nvPicPr>
        <p:blipFill>
          <a:blip r:embed="rId3"/>
          <a:srcRect/>
          <a:stretch/>
        </p:blipFill>
        <p:spPr>
          <a:xfrm>
            <a:off x="2019334" y="2951132"/>
            <a:ext cx="5319230" cy="3951428"/>
          </a:xfrm>
          <a:prstGeom prst="rect">
            <a:avLst/>
          </a:prstGeom>
        </p:spPr>
      </p:pic>
      <p:sp>
        <p:nvSpPr>
          <p:cNvPr id="5" name="テキスト ボックス 4">
            <a:extLst>
              <a:ext uri="{FF2B5EF4-FFF2-40B4-BE49-F238E27FC236}">
                <a16:creationId xmlns:a16="http://schemas.microsoft.com/office/drawing/2014/main" id="{D58BD91F-60DD-2561-93B9-2FA5B64B44DB}"/>
              </a:ext>
            </a:extLst>
          </p:cNvPr>
          <p:cNvSpPr txBox="1"/>
          <p:nvPr/>
        </p:nvSpPr>
        <p:spPr>
          <a:xfrm>
            <a:off x="2755068" y="3325718"/>
            <a:ext cx="1909442" cy="830997"/>
          </a:xfrm>
          <a:prstGeom prst="rect">
            <a:avLst/>
          </a:prstGeom>
          <a:noFill/>
        </p:spPr>
        <p:txBody>
          <a:bodyPr wrap="square" rtlCol="0">
            <a:spAutoFit/>
          </a:bodyPr>
          <a:lstStyle/>
          <a:p>
            <a:r>
              <a:rPr kumimoji="1" lang="en-US" altLang="ja-JP" sz="1600" b="1" dirty="0">
                <a:solidFill>
                  <a:schemeClr val="accent3"/>
                </a:solidFill>
              </a:rPr>
              <a:t>Bright Gal. Dominant (Naidu+20)</a:t>
            </a:r>
            <a:endParaRPr kumimoji="1" lang="ja-JP" altLang="en-US" sz="1600" b="1">
              <a:solidFill>
                <a:schemeClr val="accent3"/>
              </a:solidFill>
            </a:endParaRPr>
          </a:p>
        </p:txBody>
      </p:sp>
      <p:sp>
        <p:nvSpPr>
          <p:cNvPr id="6" name="テキスト ボックス 5">
            <a:extLst>
              <a:ext uri="{FF2B5EF4-FFF2-40B4-BE49-F238E27FC236}">
                <a16:creationId xmlns:a16="http://schemas.microsoft.com/office/drawing/2014/main" id="{614479F2-8B64-ED34-948F-9D3E391B19E3}"/>
              </a:ext>
            </a:extLst>
          </p:cNvPr>
          <p:cNvSpPr txBox="1"/>
          <p:nvPr/>
        </p:nvSpPr>
        <p:spPr>
          <a:xfrm>
            <a:off x="5095012" y="4930467"/>
            <a:ext cx="2834385" cy="584775"/>
          </a:xfrm>
          <a:prstGeom prst="rect">
            <a:avLst/>
          </a:prstGeom>
          <a:noFill/>
        </p:spPr>
        <p:txBody>
          <a:bodyPr wrap="square" rtlCol="0">
            <a:spAutoFit/>
          </a:bodyPr>
          <a:lstStyle/>
          <a:p>
            <a:r>
              <a:rPr kumimoji="1" lang="en-US" altLang="ja-JP" sz="1600" b="1" dirty="0">
                <a:solidFill>
                  <a:schemeClr val="accent1"/>
                </a:solidFill>
              </a:rPr>
              <a:t>Faint Gal.</a:t>
            </a:r>
          </a:p>
          <a:p>
            <a:r>
              <a:rPr kumimoji="1" lang="en-US" altLang="ja-JP" sz="1600" b="1" dirty="0">
                <a:solidFill>
                  <a:schemeClr val="accent1"/>
                </a:solidFill>
              </a:rPr>
              <a:t>Dominant (Finkelstein+19)</a:t>
            </a:r>
            <a:endParaRPr kumimoji="1" lang="ja-JP" altLang="en-US" sz="1600" b="1">
              <a:solidFill>
                <a:schemeClr val="accent1"/>
              </a:solidFill>
            </a:endParaRPr>
          </a:p>
        </p:txBody>
      </p:sp>
      <p:sp>
        <p:nvSpPr>
          <p:cNvPr id="7" name="テキスト ボックス 6">
            <a:extLst>
              <a:ext uri="{FF2B5EF4-FFF2-40B4-BE49-F238E27FC236}">
                <a16:creationId xmlns:a16="http://schemas.microsoft.com/office/drawing/2014/main" id="{7C860D68-F119-504D-C928-3752517287C7}"/>
              </a:ext>
            </a:extLst>
          </p:cNvPr>
          <p:cNvSpPr txBox="1"/>
          <p:nvPr/>
        </p:nvSpPr>
        <p:spPr>
          <a:xfrm>
            <a:off x="5095012" y="2574732"/>
            <a:ext cx="4666168" cy="738664"/>
          </a:xfrm>
          <a:prstGeom prst="rect">
            <a:avLst/>
          </a:prstGeom>
          <a:noFill/>
        </p:spPr>
        <p:txBody>
          <a:bodyPr wrap="square" rtlCol="0">
            <a:spAutoFit/>
          </a:bodyPr>
          <a:lstStyle/>
          <a:p>
            <a:r>
              <a:rPr kumimoji="1" lang="en-US" altLang="ja-JP" sz="2400" b="1" dirty="0">
                <a:ln>
                  <a:solidFill>
                    <a:schemeClr val="tx1"/>
                  </a:solidFill>
                </a:ln>
                <a:solidFill>
                  <a:srgbClr val="8471B8"/>
                </a:solidFill>
              </a:rPr>
              <a:t>UV LF Evolution w/ const. </a:t>
            </a:r>
            <a:r>
              <a:rPr kumimoji="1" lang="en-US" altLang="ja-JP" sz="2400" b="1" dirty="0" err="1">
                <a:ln>
                  <a:solidFill>
                    <a:schemeClr val="tx1"/>
                  </a:solidFill>
                </a:ln>
                <a:solidFill>
                  <a:srgbClr val="8471B8"/>
                </a:solidFill>
              </a:rPr>
              <a:t>fesc</a:t>
            </a:r>
            <a:r>
              <a:rPr kumimoji="1" lang="en-US" altLang="ja-JP" sz="2400" b="1" dirty="0">
                <a:ln>
                  <a:solidFill>
                    <a:schemeClr val="tx1"/>
                  </a:solidFill>
                </a:ln>
                <a:solidFill>
                  <a:srgbClr val="8471B8"/>
                </a:solidFill>
              </a:rPr>
              <a:t> </a:t>
            </a:r>
          </a:p>
          <a:p>
            <a:r>
              <a:rPr kumimoji="1" lang="en-US" altLang="ja-JP" b="1" dirty="0">
                <a:ln>
                  <a:solidFill>
                    <a:schemeClr val="tx1"/>
                  </a:solidFill>
                </a:ln>
                <a:solidFill>
                  <a:srgbClr val="8471B8"/>
                </a:solidFill>
              </a:rPr>
              <a:t>(Ishigaki+18)</a:t>
            </a:r>
            <a:endParaRPr kumimoji="1" lang="ja-JP" altLang="en-US" b="1">
              <a:ln>
                <a:solidFill>
                  <a:schemeClr val="tx1"/>
                </a:solidFill>
              </a:ln>
              <a:solidFill>
                <a:srgbClr val="8471B8"/>
              </a:solidFill>
            </a:endParaRPr>
          </a:p>
        </p:txBody>
      </p:sp>
      <p:sp>
        <p:nvSpPr>
          <p:cNvPr id="8" name="テキスト ボックス 7">
            <a:extLst>
              <a:ext uri="{FF2B5EF4-FFF2-40B4-BE49-F238E27FC236}">
                <a16:creationId xmlns:a16="http://schemas.microsoft.com/office/drawing/2014/main" id="{F605F2F7-D12D-8BCA-C6F4-64983743C8F2}"/>
              </a:ext>
            </a:extLst>
          </p:cNvPr>
          <p:cNvSpPr txBox="1"/>
          <p:nvPr/>
        </p:nvSpPr>
        <p:spPr>
          <a:xfrm>
            <a:off x="397431" y="4790916"/>
            <a:ext cx="2760084" cy="1200329"/>
          </a:xfrm>
          <a:prstGeom prst="rect">
            <a:avLst/>
          </a:prstGeom>
          <a:noFill/>
        </p:spPr>
        <p:txBody>
          <a:bodyPr wrap="square" rtlCol="0">
            <a:spAutoFit/>
          </a:bodyPr>
          <a:lstStyle/>
          <a:p>
            <a:r>
              <a:rPr kumimoji="1" lang="en-US" altLang="ja-JP" sz="2400" b="1" dirty="0">
                <a:ln>
                  <a:solidFill>
                    <a:schemeClr val="tx1"/>
                  </a:solidFill>
                </a:ln>
                <a:solidFill>
                  <a:srgbClr val="FF00F0"/>
                </a:solidFill>
              </a:rPr>
              <a:t>Subaru HSC</a:t>
            </a:r>
          </a:p>
          <a:p>
            <a:r>
              <a:rPr kumimoji="1" lang="en-US" altLang="ja-JP" sz="2400" b="1" dirty="0">
                <a:ln>
                  <a:solidFill>
                    <a:schemeClr val="tx1"/>
                  </a:solidFill>
                </a:ln>
                <a:solidFill>
                  <a:srgbClr val="FF00F0"/>
                </a:solidFill>
              </a:rPr>
              <a:t>z~6-7 Lyα Emitters</a:t>
            </a:r>
          </a:p>
          <a:p>
            <a:r>
              <a:rPr kumimoji="1" lang="en-US" altLang="ja-JP" sz="2400" b="1" dirty="0">
                <a:ln>
                  <a:solidFill>
                    <a:schemeClr val="tx1"/>
                  </a:solidFill>
                </a:ln>
                <a:solidFill>
                  <a:srgbClr val="FF00F0"/>
                </a:solidFill>
              </a:rPr>
              <a:t>(Umeda 23)</a:t>
            </a:r>
            <a:endParaRPr kumimoji="1" lang="ja-JP" altLang="en-US" sz="2400" b="1">
              <a:ln>
                <a:solidFill>
                  <a:schemeClr val="tx1"/>
                </a:solidFill>
              </a:ln>
              <a:solidFill>
                <a:srgbClr val="FF00F0"/>
              </a:solidFill>
            </a:endParaRPr>
          </a:p>
        </p:txBody>
      </p:sp>
      <p:cxnSp>
        <p:nvCxnSpPr>
          <p:cNvPr id="9" name="直線矢印コネクタ 8">
            <a:extLst>
              <a:ext uri="{FF2B5EF4-FFF2-40B4-BE49-F238E27FC236}">
                <a16:creationId xmlns:a16="http://schemas.microsoft.com/office/drawing/2014/main" id="{1601E1B6-650B-85B9-2753-BD4686B7E090}"/>
              </a:ext>
            </a:extLst>
          </p:cNvPr>
          <p:cNvCxnSpPr>
            <a:cxnSpLocks/>
          </p:cNvCxnSpPr>
          <p:nvPr/>
        </p:nvCxnSpPr>
        <p:spPr>
          <a:xfrm flipV="1">
            <a:off x="2347415" y="4923454"/>
            <a:ext cx="1110440" cy="366561"/>
          </a:xfrm>
          <a:prstGeom prst="straightConnector1">
            <a:avLst/>
          </a:prstGeom>
          <a:ln w="38100">
            <a:solidFill>
              <a:srgbClr val="FF00F0"/>
            </a:solidFill>
            <a:tailEnd type="triangle"/>
          </a:ln>
        </p:spPr>
        <p:style>
          <a:lnRef idx="1">
            <a:schemeClr val="accent1"/>
          </a:lnRef>
          <a:fillRef idx="0">
            <a:schemeClr val="accent1"/>
          </a:fillRef>
          <a:effectRef idx="0">
            <a:schemeClr val="accent1"/>
          </a:effectRef>
          <a:fontRef idx="minor">
            <a:schemeClr val="tx1"/>
          </a:fontRef>
        </p:style>
      </p:cxnSp>
      <p:sp>
        <p:nvSpPr>
          <p:cNvPr id="10" name="テキスト ボックス 9">
            <a:extLst>
              <a:ext uri="{FF2B5EF4-FFF2-40B4-BE49-F238E27FC236}">
                <a16:creationId xmlns:a16="http://schemas.microsoft.com/office/drawing/2014/main" id="{8631E397-EFB4-6CB8-39FC-15179075AFFF}"/>
              </a:ext>
            </a:extLst>
          </p:cNvPr>
          <p:cNvSpPr txBox="1"/>
          <p:nvPr/>
        </p:nvSpPr>
        <p:spPr>
          <a:xfrm>
            <a:off x="4901256" y="3860327"/>
            <a:ext cx="1443401" cy="830997"/>
          </a:xfrm>
          <a:prstGeom prst="rect">
            <a:avLst/>
          </a:prstGeom>
          <a:noFill/>
        </p:spPr>
        <p:txBody>
          <a:bodyPr wrap="square" rtlCol="0">
            <a:spAutoFit/>
          </a:bodyPr>
          <a:lstStyle/>
          <a:p>
            <a:r>
              <a:rPr kumimoji="1" lang="en-US" altLang="ja-JP" sz="2400" b="1" dirty="0">
                <a:ln>
                  <a:solidFill>
                    <a:schemeClr val="tx1"/>
                  </a:solidFill>
                </a:ln>
                <a:solidFill>
                  <a:srgbClr val="FF0000"/>
                </a:solidFill>
              </a:rPr>
              <a:t>Our Work</a:t>
            </a:r>
          </a:p>
          <a:p>
            <a:r>
              <a:rPr kumimoji="1" lang="en-US" altLang="ja-JP" sz="2400" b="1" dirty="0">
                <a:ln>
                  <a:solidFill>
                    <a:schemeClr val="tx1"/>
                  </a:solidFill>
                </a:ln>
                <a:solidFill>
                  <a:srgbClr val="FF0000"/>
                </a:solidFill>
              </a:rPr>
              <a:t>(Binned)</a:t>
            </a:r>
            <a:endParaRPr kumimoji="1" lang="ja-JP" altLang="en-US" sz="2400" b="1">
              <a:ln>
                <a:solidFill>
                  <a:schemeClr val="tx1"/>
                </a:solidFill>
              </a:ln>
              <a:solidFill>
                <a:srgbClr val="FF0000"/>
              </a:solidFill>
            </a:endParaRPr>
          </a:p>
        </p:txBody>
      </p:sp>
      <p:sp>
        <p:nvSpPr>
          <p:cNvPr id="13" name="テキスト ボックス 12">
            <a:extLst>
              <a:ext uri="{FF2B5EF4-FFF2-40B4-BE49-F238E27FC236}">
                <a16:creationId xmlns:a16="http://schemas.microsoft.com/office/drawing/2014/main" id="{1AAB5D1E-00D2-FF86-DBDB-372548562D14}"/>
              </a:ext>
            </a:extLst>
          </p:cNvPr>
          <p:cNvSpPr txBox="1"/>
          <p:nvPr/>
        </p:nvSpPr>
        <p:spPr>
          <a:xfrm>
            <a:off x="3988756" y="5511705"/>
            <a:ext cx="3255443" cy="830997"/>
          </a:xfrm>
          <a:prstGeom prst="rect">
            <a:avLst/>
          </a:prstGeom>
          <a:noFill/>
        </p:spPr>
        <p:txBody>
          <a:bodyPr wrap="none" rtlCol="0">
            <a:spAutoFit/>
          </a:bodyPr>
          <a:lstStyle/>
          <a:p>
            <a:r>
              <a:rPr kumimoji="1" lang="en-US" altLang="ja-JP" sz="2400" b="1" dirty="0">
                <a:ln>
                  <a:solidFill>
                    <a:schemeClr val="tx1"/>
                  </a:solidFill>
                </a:ln>
                <a:solidFill>
                  <a:schemeClr val="bg1"/>
                </a:solidFill>
              </a:rPr>
              <a:t>Cosmic Microwave</a:t>
            </a:r>
          </a:p>
          <a:p>
            <a:r>
              <a:rPr kumimoji="1" lang="en-US" altLang="ja-JP" sz="2400" b="1" dirty="0">
                <a:ln>
                  <a:solidFill>
                    <a:schemeClr val="tx1"/>
                  </a:solidFill>
                </a:ln>
                <a:solidFill>
                  <a:schemeClr val="bg1"/>
                </a:solidFill>
              </a:rPr>
              <a:t>Background (Planck+20)</a:t>
            </a:r>
            <a:endParaRPr kumimoji="1" lang="ja-JP" altLang="en-US" sz="2400" b="1">
              <a:ln>
                <a:solidFill>
                  <a:schemeClr val="tx1"/>
                </a:solidFill>
              </a:ln>
              <a:solidFill>
                <a:schemeClr val="bg1"/>
              </a:solidFill>
            </a:endParaRPr>
          </a:p>
        </p:txBody>
      </p:sp>
      <p:cxnSp>
        <p:nvCxnSpPr>
          <p:cNvPr id="14" name="直線矢印コネクタ 13">
            <a:extLst>
              <a:ext uri="{FF2B5EF4-FFF2-40B4-BE49-F238E27FC236}">
                <a16:creationId xmlns:a16="http://schemas.microsoft.com/office/drawing/2014/main" id="{5674EF5F-FE46-F6E2-8A6D-E586CA1F086A}"/>
              </a:ext>
            </a:extLst>
          </p:cNvPr>
          <p:cNvCxnSpPr>
            <a:cxnSpLocks/>
          </p:cNvCxnSpPr>
          <p:nvPr/>
        </p:nvCxnSpPr>
        <p:spPr>
          <a:xfrm flipH="1" flipV="1">
            <a:off x="4317603" y="4795219"/>
            <a:ext cx="361346" cy="78157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4761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par>
                                <p:cTn id="8" presetID="9"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dissolv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dissolve">
                                      <p:cBhvr>
                                        <p:cTn id="15" dur="5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dissolve">
                                      <p:cBhvr>
                                        <p:cTn id="20" dur="500"/>
                                        <p:tgtEl>
                                          <p:spTgt spid="13"/>
                                        </p:tgtEl>
                                      </p:cBhvr>
                                    </p:animEffect>
                                  </p:childTnLst>
                                </p:cTn>
                              </p:par>
                              <p:par>
                                <p:cTn id="21" presetID="9"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dissolve">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dissolve">
                                      <p:cBhvr>
                                        <p:cTn id="28" dur="500"/>
                                        <p:tgtEl>
                                          <p:spTgt spid="6"/>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dissolve">
                                      <p:cBhvr>
                                        <p:cTn id="31" dur="500"/>
                                        <p:tgtEl>
                                          <p:spTgt spid="5"/>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dissolve">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3">
                                            <p:txEl>
                                              <p:pRg st="1" end="1"/>
                                            </p:txEl>
                                          </p:spTgt>
                                        </p:tgtEl>
                                        <p:attrNameLst>
                                          <p:attrName>style.visibility</p:attrName>
                                        </p:attrNameLst>
                                      </p:cBhvr>
                                      <p:to>
                                        <p:strVal val="visible"/>
                                      </p:to>
                                    </p:set>
                                    <p:anim calcmode="lin" valueType="num">
                                      <p:cBhvr additive="base">
                                        <p:cTn id="3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AC9313E-A85D-B2F5-98EA-7B367094E9BD}"/>
              </a:ext>
            </a:extLst>
          </p:cNvPr>
          <p:cNvSpPr>
            <a:spLocks noGrp="1"/>
          </p:cNvSpPr>
          <p:nvPr>
            <p:ph type="title"/>
          </p:nvPr>
        </p:nvSpPr>
        <p:spPr/>
        <p:txBody>
          <a:bodyPr/>
          <a:lstStyle/>
          <a:p>
            <a:r>
              <a:rPr lang="en-US" altLang="ja-JP" dirty="0"/>
              <a:t>Bubble Size Relation</a:t>
            </a:r>
            <a:endParaRPr kumimoji="1" lang="ja-JP" altLang="en-US"/>
          </a:p>
        </p:txBody>
      </p:sp>
      <p:pic>
        <p:nvPicPr>
          <p:cNvPr id="4" name="図 3">
            <a:extLst>
              <a:ext uri="{FF2B5EF4-FFF2-40B4-BE49-F238E27FC236}">
                <a16:creationId xmlns:a16="http://schemas.microsoft.com/office/drawing/2014/main" id="{7CDB9BE4-3282-1797-632D-3A8DF78D7A36}"/>
              </a:ext>
            </a:extLst>
          </p:cNvPr>
          <p:cNvPicPr>
            <a:picLocks noChangeAspect="1"/>
          </p:cNvPicPr>
          <p:nvPr/>
        </p:nvPicPr>
        <p:blipFill>
          <a:blip r:embed="rId3"/>
          <a:srcRect/>
          <a:stretch/>
        </p:blipFill>
        <p:spPr>
          <a:xfrm>
            <a:off x="2073595" y="2520969"/>
            <a:ext cx="5597315" cy="4351338"/>
          </a:xfrm>
          <a:prstGeom prst="rect">
            <a:avLst/>
          </a:prstGeom>
        </p:spPr>
      </p:pic>
      <p:sp>
        <p:nvSpPr>
          <p:cNvPr id="5" name="テキスト ボックス 4">
            <a:extLst>
              <a:ext uri="{FF2B5EF4-FFF2-40B4-BE49-F238E27FC236}">
                <a16:creationId xmlns:a16="http://schemas.microsoft.com/office/drawing/2014/main" id="{89A76F0F-E459-2201-1DBE-B35C63C4F8E9}"/>
              </a:ext>
            </a:extLst>
          </p:cNvPr>
          <p:cNvSpPr txBox="1"/>
          <p:nvPr/>
        </p:nvSpPr>
        <p:spPr>
          <a:xfrm>
            <a:off x="4234465" y="2691579"/>
            <a:ext cx="5597315" cy="369332"/>
          </a:xfrm>
          <a:prstGeom prst="rect">
            <a:avLst/>
          </a:prstGeom>
          <a:noFill/>
        </p:spPr>
        <p:txBody>
          <a:bodyPr wrap="square" rtlCol="0">
            <a:spAutoFit/>
          </a:bodyPr>
          <a:lstStyle/>
          <a:p>
            <a:pPr algn="ctr"/>
            <a:r>
              <a:rPr kumimoji="1" lang="en-US" altLang="ja-JP" b="1" dirty="0">
                <a:solidFill>
                  <a:srgbClr val="000000"/>
                </a:solidFill>
              </a:rPr>
              <a:t>Bright Gal. (M</a:t>
            </a:r>
            <a:r>
              <a:rPr kumimoji="1" lang="en-US" altLang="ja-JP" b="1" baseline="-25000" dirty="0">
                <a:solidFill>
                  <a:srgbClr val="000000"/>
                </a:solidFill>
              </a:rPr>
              <a:t>UV</a:t>
            </a:r>
            <a:r>
              <a:rPr kumimoji="1" lang="en-US" altLang="ja-JP" b="1" dirty="0">
                <a:solidFill>
                  <a:srgbClr val="000000"/>
                </a:solidFill>
              </a:rPr>
              <a:t>&lt;-20) (Lu+23)</a:t>
            </a:r>
          </a:p>
        </p:txBody>
      </p:sp>
      <p:sp>
        <p:nvSpPr>
          <p:cNvPr id="6" name="テキスト ボックス 5">
            <a:extLst>
              <a:ext uri="{FF2B5EF4-FFF2-40B4-BE49-F238E27FC236}">
                <a16:creationId xmlns:a16="http://schemas.microsoft.com/office/drawing/2014/main" id="{98FC85F7-510C-E183-5B97-41F9A6110DB3}"/>
              </a:ext>
            </a:extLst>
          </p:cNvPr>
          <p:cNvSpPr txBox="1"/>
          <p:nvPr/>
        </p:nvSpPr>
        <p:spPr>
          <a:xfrm>
            <a:off x="2818441" y="5426620"/>
            <a:ext cx="1770251" cy="923330"/>
          </a:xfrm>
          <a:prstGeom prst="rect">
            <a:avLst/>
          </a:prstGeom>
          <a:noFill/>
          <a:ln>
            <a:solidFill>
              <a:schemeClr val="bg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kumimoji="1" lang="en-US" altLang="ja-JP" b="1" dirty="0">
                <a:solidFill>
                  <a:srgbClr val="000000"/>
                </a:solidFill>
              </a:rPr>
              <a:t>Cosmic Average </a:t>
            </a:r>
          </a:p>
          <a:p>
            <a:pPr algn="ctr"/>
            <a:r>
              <a:rPr kumimoji="1" lang="en-US" altLang="ja-JP" b="1" dirty="0">
                <a:solidFill>
                  <a:srgbClr val="000000"/>
                </a:solidFill>
              </a:rPr>
              <a:t>(Furlanetto&amp;Oh05)</a:t>
            </a:r>
          </a:p>
        </p:txBody>
      </p:sp>
      <p:cxnSp>
        <p:nvCxnSpPr>
          <p:cNvPr id="7" name="直線矢印コネクタ 6">
            <a:extLst>
              <a:ext uri="{FF2B5EF4-FFF2-40B4-BE49-F238E27FC236}">
                <a16:creationId xmlns:a16="http://schemas.microsoft.com/office/drawing/2014/main" id="{94D5C88F-6294-DDEC-8791-6D2A1BEC9ACF}"/>
              </a:ext>
            </a:extLst>
          </p:cNvPr>
          <p:cNvCxnSpPr>
            <a:cxnSpLocks/>
          </p:cNvCxnSpPr>
          <p:nvPr/>
        </p:nvCxnSpPr>
        <p:spPr>
          <a:xfrm flipV="1">
            <a:off x="3814770" y="4642483"/>
            <a:ext cx="458608" cy="77825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直線矢印コネクタ 7">
            <a:extLst>
              <a:ext uri="{FF2B5EF4-FFF2-40B4-BE49-F238E27FC236}">
                <a16:creationId xmlns:a16="http://schemas.microsoft.com/office/drawing/2014/main" id="{FB65760A-5B9E-33F8-E69B-13F0C52EC2A5}"/>
              </a:ext>
            </a:extLst>
          </p:cNvPr>
          <p:cNvCxnSpPr>
            <a:cxnSpLocks/>
          </p:cNvCxnSpPr>
          <p:nvPr/>
        </p:nvCxnSpPr>
        <p:spPr>
          <a:xfrm flipH="1">
            <a:off x="4772395" y="3060911"/>
            <a:ext cx="2260727" cy="111344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直線矢印コネクタ 8">
            <a:extLst>
              <a:ext uri="{FF2B5EF4-FFF2-40B4-BE49-F238E27FC236}">
                <a16:creationId xmlns:a16="http://schemas.microsoft.com/office/drawing/2014/main" id="{F1CDE6BA-4107-AB97-C3B7-2C015C5D66B5}"/>
              </a:ext>
            </a:extLst>
          </p:cNvPr>
          <p:cNvCxnSpPr>
            <a:cxnSpLocks/>
            <a:stCxn id="5" idx="2"/>
          </p:cNvCxnSpPr>
          <p:nvPr/>
        </p:nvCxnSpPr>
        <p:spPr>
          <a:xfrm flipH="1">
            <a:off x="6209731" y="3060911"/>
            <a:ext cx="823392" cy="127788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 name="コンテンツ プレースホルダー 2">
            <a:extLst>
              <a:ext uri="{FF2B5EF4-FFF2-40B4-BE49-F238E27FC236}">
                <a16:creationId xmlns:a16="http://schemas.microsoft.com/office/drawing/2014/main" id="{E1C396AE-1CD9-9CC9-ABFB-B579A39987DD}"/>
              </a:ext>
            </a:extLst>
          </p:cNvPr>
          <p:cNvSpPr>
            <a:spLocks noGrp="1"/>
          </p:cNvSpPr>
          <p:nvPr>
            <p:ph idx="1"/>
          </p:nvPr>
        </p:nvSpPr>
        <p:spPr/>
        <p:txBody>
          <a:bodyPr>
            <a:normAutofit/>
          </a:bodyPr>
          <a:lstStyle/>
          <a:p>
            <a:pPr marL="0" indent="0">
              <a:buNone/>
            </a:pPr>
            <a:r>
              <a:rPr lang="ja-JP" altLang="en-US" sz="2400"/>
              <a:t>⚠️ </a:t>
            </a:r>
            <a:r>
              <a:rPr lang="en-US" altLang="ja-JP" sz="2400" dirty="0"/>
              <a:t>Systematically Larger than Cosmic Average</a:t>
            </a:r>
            <a:endParaRPr kumimoji="1" lang="en-US" altLang="ja-JP" sz="2400" dirty="0"/>
          </a:p>
          <a:p>
            <a:pPr marL="0" indent="0">
              <a:buNone/>
            </a:pPr>
            <a:r>
              <a:rPr kumimoji="1" lang="ja-JP" altLang="en-US" sz="2400"/>
              <a:t>✅</a:t>
            </a:r>
            <a:r>
              <a:rPr kumimoji="1" lang="en-US" altLang="ja-JP" sz="2400" dirty="0"/>
              <a:t> Consistent w/ Around Bright Galaxy (Merged Region; Lu+23)</a:t>
            </a:r>
            <a:endParaRPr kumimoji="1" lang="ja-JP" altLang="en-US" sz="2400"/>
          </a:p>
        </p:txBody>
      </p:sp>
      <p:sp>
        <p:nvSpPr>
          <p:cNvPr id="25" name="テキスト ボックス 24">
            <a:extLst>
              <a:ext uri="{FF2B5EF4-FFF2-40B4-BE49-F238E27FC236}">
                <a16:creationId xmlns:a16="http://schemas.microsoft.com/office/drawing/2014/main" id="{E786F784-A979-485D-29AB-689E396B7BE9}"/>
              </a:ext>
            </a:extLst>
          </p:cNvPr>
          <p:cNvSpPr txBox="1"/>
          <p:nvPr/>
        </p:nvSpPr>
        <p:spPr>
          <a:xfrm rot="16200000">
            <a:off x="1371319" y="4503515"/>
            <a:ext cx="1404552" cy="400110"/>
          </a:xfrm>
          <a:prstGeom prst="rect">
            <a:avLst/>
          </a:prstGeom>
          <a:noFill/>
        </p:spPr>
        <p:txBody>
          <a:bodyPr wrap="none" rtlCol="0">
            <a:spAutoFit/>
          </a:bodyPr>
          <a:lstStyle/>
          <a:p>
            <a:r>
              <a:rPr kumimoji="1" lang="en-US" altLang="ja-JP" sz="2000" b="1" dirty="0"/>
              <a:t>Bubble Size</a:t>
            </a:r>
            <a:endParaRPr kumimoji="1" lang="ja-JP" altLang="en-US" sz="2000" b="1"/>
          </a:p>
        </p:txBody>
      </p:sp>
      <p:sp>
        <p:nvSpPr>
          <p:cNvPr id="26" name="テキスト ボックス 25">
            <a:extLst>
              <a:ext uri="{FF2B5EF4-FFF2-40B4-BE49-F238E27FC236}">
                <a16:creationId xmlns:a16="http://schemas.microsoft.com/office/drawing/2014/main" id="{05B240C3-6E7C-D371-D370-8446EFAEE2C1}"/>
              </a:ext>
            </a:extLst>
          </p:cNvPr>
          <p:cNvSpPr txBox="1"/>
          <p:nvPr/>
        </p:nvSpPr>
        <p:spPr>
          <a:xfrm>
            <a:off x="5130037" y="6549198"/>
            <a:ext cx="1903085" cy="400110"/>
          </a:xfrm>
          <a:prstGeom prst="rect">
            <a:avLst/>
          </a:prstGeom>
          <a:noFill/>
        </p:spPr>
        <p:txBody>
          <a:bodyPr wrap="none" rtlCol="0">
            <a:spAutoFit/>
          </a:bodyPr>
          <a:lstStyle/>
          <a:p>
            <a:r>
              <a:rPr kumimoji="1" lang="en-US" altLang="ja-JP" sz="2000" b="1" dirty="0"/>
              <a:t>Neutral Fraction</a:t>
            </a:r>
            <a:endParaRPr kumimoji="1" lang="ja-JP" altLang="en-US" sz="2000" b="1"/>
          </a:p>
        </p:txBody>
      </p:sp>
      <p:sp>
        <p:nvSpPr>
          <p:cNvPr id="10" name="テキスト ボックス 9">
            <a:extLst>
              <a:ext uri="{FF2B5EF4-FFF2-40B4-BE49-F238E27FC236}">
                <a16:creationId xmlns:a16="http://schemas.microsoft.com/office/drawing/2014/main" id="{FC4E3099-A4A7-0540-029F-F3F390F4744E}"/>
              </a:ext>
            </a:extLst>
          </p:cNvPr>
          <p:cNvSpPr txBox="1"/>
          <p:nvPr/>
        </p:nvSpPr>
        <p:spPr>
          <a:xfrm>
            <a:off x="80421" y="6211669"/>
            <a:ext cx="2193229" cy="646331"/>
          </a:xfrm>
          <a:prstGeom prst="rect">
            <a:avLst/>
          </a:prstGeom>
          <a:noFill/>
        </p:spPr>
        <p:txBody>
          <a:bodyPr wrap="none" rtlCol="0">
            <a:spAutoFit/>
          </a:bodyPr>
          <a:lstStyle/>
          <a:p>
            <a:r>
              <a:rPr kumimoji="1" lang="en-US" altLang="ja-JP" dirty="0"/>
              <a:t>See also </a:t>
            </a:r>
          </a:p>
          <a:p>
            <a:r>
              <a:rPr kumimoji="1" lang="en-US" altLang="ja-JP" dirty="0"/>
              <a:t>Endsley+21, Chen+23</a:t>
            </a:r>
            <a:endParaRPr kumimoji="1" lang="ja-JP" altLang="en-US"/>
          </a:p>
        </p:txBody>
      </p:sp>
      <p:sp>
        <p:nvSpPr>
          <p:cNvPr id="12" name="テキスト ボックス 11">
            <a:extLst>
              <a:ext uri="{FF2B5EF4-FFF2-40B4-BE49-F238E27FC236}">
                <a16:creationId xmlns:a16="http://schemas.microsoft.com/office/drawing/2014/main" id="{675D91FC-6ECF-A8B2-C1EE-79E03A1F8DD4}"/>
              </a:ext>
            </a:extLst>
          </p:cNvPr>
          <p:cNvSpPr txBox="1"/>
          <p:nvPr/>
        </p:nvSpPr>
        <p:spPr>
          <a:xfrm>
            <a:off x="777834" y="3213525"/>
            <a:ext cx="7588332" cy="2677656"/>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kumimoji="1" lang="en-US" altLang="ja-JP" sz="2400" b="1" dirty="0">
                <a:solidFill>
                  <a:srgbClr val="FF0000"/>
                </a:solidFill>
              </a:rPr>
              <a:t>JWST Opening Up New Windows for Reionization Study</a:t>
            </a:r>
          </a:p>
          <a:p>
            <a:pPr lvl="1"/>
            <a:r>
              <a:rPr kumimoji="1" lang="en-US" altLang="ja-JP" sz="2400" i="1" dirty="0"/>
              <a:t>Still, Challenges Remains:</a:t>
            </a:r>
          </a:p>
          <a:p>
            <a:pPr lvl="1"/>
            <a:endParaRPr kumimoji="1" lang="en-US" altLang="ja-JP" sz="2400" dirty="0"/>
          </a:p>
          <a:p>
            <a:r>
              <a:rPr kumimoji="1" lang="en-US" altLang="ja-JP" sz="2400" dirty="0"/>
              <a:t>	PRISM </a:t>
            </a:r>
            <a:r>
              <a:rPr kumimoji="1" lang="en-US" altLang="ja-JP" sz="2400" i="1" dirty="0"/>
              <a:t>(R~30 @ 1-2 um</a:t>
            </a:r>
            <a:r>
              <a:rPr kumimoji="1" lang="en-US" altLang="ja-JP" sz="2400" dirty="0"/>
              <a:t>) for UV cont. detection</a:t>
            </a:r>
          </a:p>
          <a:p>
            <a:r>
              <a:rPr kumimoji="1" lang="en-US" altLang="ja-JP" sz="2400" dirty="0"/>
              <a:t>	</a:t>
            </a:r>
            <a:r>
              <a:rPr kumimoji="1" lang="ja-JP" altLang="en-US" sz="2400"/>
              <a:t>→</a:t>
            </a:r>
            <a:r>
              <a:rPr kumimoji="1" lang="en-US" altLang="ja-JP" sz="2400" dirty="0"/>
              <a:t>Degeneracy Remains due to </a:t>
            </a:r>
            <a:r>
              <a:rPr kumimoji="1" lang="en-US" altLang="ja-JP" sz="2400" dirty="0">
                <a:solidFill>
                  <a:srgbClr val="FF0000"/>
                </a:solidFill>
              </a:rPr>
              <a:t>low spec. resolution</a:t>
            </a:r>
          </a:p>
          <a:p>
            <a:endParaRPr kumimoji="1" lang="en-US" altLang="ja-JP" sz="2400" dirty="0">
              <a:solidFill>
                <a:srgbClr val="FF0000"/>
              </a:solidFill>
            </a:endParaRPr>
          </a:p>
          <a:p>
            <a:pPr algn="ctr"/>
            <a:r>
              <a:rPr kumimoji="1" lang="en-US" altLang="ja-JP" sz="2400" dirty="0">
                <a:solidFill>
                  <a:schemeClr val="tx1"/>
                </a:solidFill>
              </a:rPr>
              <a:t>(Lyα Contribution/</a:t>
            </a:r>
            <a:r>
              <a:rPr kumimoji="1" lang="en-US" altLang="ja-JP" sz="2400" dirty="0" err="1">
                <a:solidFill>
                  <a:schemeClr val="tx1"/>
                </a:solidFill>
              </a:rPr>
              <a:t>Absoprtion</a:t>
            </a:r>
            <a:r>
              <a:rPr kumimoji="1" lang="en-US" altLang="ja-JP" sz="2400" dirty="0">
                <a:solidFill>
                  <a:schemeClr val="tx1"/>
                </a:solidFill>
              </a:rPr>
              <a:t> Velocity Offset, </a:t>
            </a:r>
            <a:r>
              <a:rPr kumimoji="1" lang="en-US" altLang="ja-JP" sz="2400" dirty="0" err="1">
                <a:solidFill>
                  <a:schemeClr val="tx1"/>
                </a:solidFill>
              </a:rPr>
              <a:t>etc</a:t>
            </a:r>
            <a:r>
              <a:rPr kumimoji="1" lang="en-US" altLang="ja-JP" sz="2400" dirty="0">
                <a:solidFill>
                  <a:schemeClr val="tx1"/>
                </a:solidFill>
              </a:rPr>
              <a:t>…)</a:t>
            </a:r>
          </a:p>
        </p:txBody>
      </p:sp>
    </p:spTree>
    <p:extLst>
      <p:ext uri="{BB962C8B-B14F-4D97-AF65-F5344CB8AC3E}">
        <p14:creationId xmlns:p14="http://schemas.microsoft.com/office/powerpoint/2010/main" val="1272992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par>
                                <p:cTn id="8" presetID="5"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heckerboard(across)">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 calcmode="lin" valueType="num">
                                      <p:cBhvr additive="base">
                                        <p:cTn id="15"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 presetClass="entr" presetSubtype="1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checkerboard(across)">
                                      <p:cBhvr>
                                        <p:cTn id="21" dur="500"/>
                                        <p:tgtEl>
                                          <p:spTgt spid="8"/>
                                        </p:tgtEl>
                                      </p:cBhvr>
                                    </p:animEffect>
                                  </p:childTnLst>
                                </p:cTn>
                              </p:par>
                              <p:par>
                                <p:cTn id="22" presetID="5" presetClass="entr" presetSubtype="1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checkerboard(across)">
                                      <p:cBhvr>
                                        <p:cTn id="24" dur="500"/>
                                        <p:tgtEl>
                                          <p:spTgt spid="5"/>
                                        </p:tgtEl>
                                      </p:cBhvr>
                                    </p:animEffect>
                                  </p:childTnLst>
                                </p:cTn>
                              </p:par>
                              <p:par>
                                <p:cTn id="25" presetID="5" presetClass="entr" presetSubtype="1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checkerboard(across)">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1" end="1"/>
                                            </p:txEl>
                                          </p:spTgt>
                                        </p:tgtEl>
                                        <p:attrNameLst>
                                          <p:attrName>style.visibility</p:attrName>
                                        </p:attrNameLst>
                                      </p:cBhvr>
                                      <p:to>
                                        <p:strVal val="visible"/>
                                      </p:to>
                                    </p:set>
                                    <p:anim calcmode="lin" valueType="num">
                                      <p:cBhvr additive="base">
                                        <p:cTn id="32"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dissolve">
                                      <p:cBhvr>
                                        <p:cTn id="38" dur="500"/>
                                        <p:tgtEl>
                                          <p:spTgt spid="12"/>
                                        </p:tgtEl>
                                      </p:cBhvr>
                                    </p:animEffect>
                                  </p:childTnLst>
                                </p:cTn>
                              </p:par>
                              <p:par>
                                <p:cTn id="39" presetID="9" presetClass="entr" presetSubtype="0" fill="hold" nodeType="withEffect">
                                  <p:stCondLst>
                                    <p:cond delay="0"/>
                                  </p:stCondLst>
                                  <p:childTnLst>
                                    <p:set>
                                      <p:cBhvr>
                                        <p:cTn id="40" dur="1" fill="hold">
                                          <p:stCondLst>
                                            <p:cond delay="0"/>
                                          </p:stCondLst>
                                        </p:cTn>
                                        <p:tgtEl>
                                          <p:spTgt spid="12">
                                            <p:txEl>
                                              <p:pRg st="0" end="0"/>
                                            </p:txEl>
                                          </p:spTgt>
                                        </p:tgtEl>
                                        <p:attrNameLst>
                                          <p:attrName>style.visibility</p:attrName>
                                        </p:attrNameLst>
                                      </p:cBhvr>
                                      <p:to>
                                        <p:strVal val="visible"/>
                                      </p:to>
                                    </p:set>
                                    <p:animEffect transition="in" filter="dissolve">
                                      <p:cBhvr>
                                        <p:cTn id="41" dur="500"/>
                                        <p:tgtEl>
                                          <p:spTgt spid="12">
                                            <p:txEl>
                                              <p:pRg st="0" end="0"/>
                                            </p:txEl>
                                          </p:spTgt>
                                        </p:tgtEl>
                                      </p:cBhvr>
                                    </p:animEffect>
                                  </p:childTnLst>
                                </p:cTn>
                              </p:par>
                              <p:par>
                                <p:cTn id="42" presetID="9" presetClass="entr" presetSubtype="0" fill="hold" nodeType="withEffect">
                                  <p:stCondLst>
                                    <p:cond delay="0"/>
                                  </p:stCondLst>
                                  <p:childTnLst>
                                    <p:set>
                                      <p:cBhvr>
                                        <p:cTn id="43" dur="1" fill="hold">
                                          <p:stCondLst>
                                            <p:cond delay="0"/>
                                          </p:stCondLst>
                                        </p:cTn>
                                        <p:tgtEl>
                                          <p:spTgt spid="12">
                                            <p:txEl>
                                              <p:pRg st="1" end="1"/>
                                            </p:txEl>
                                          </p:spTgt>
                                        </p:tgtEl>
                                        <p:attrNameLst>
                                          <p:attrName>style.visibility</p:attrName>
                                        </p:attrNameLst>
                                      </p:cBhvr>
                                      <p:to>
                                        <p:strVal val="visible"/>
                                      </p:to>
                                    </p:set>
                                    <p:animEffect transition="in" filter="dissolve">
                                      <p:cBhvr>
                                        <p:cTn id="44" dur="500"/>
                                        <p:tgtEl>
                                          <p:spTgt spid="12">
                                            <p:txEl>
                                              <p:pRg st="1" end="1"/>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9" presetClass="entr" presetSubtype="0" fill="hold" nodeType="clickEffect">
                                  <p:stCondLst>
                                    <p:cond delay="0"/>
                                  </p:stCondLst>
                                  <p:childTnLst>
                                    <p:set>
                                      <p:cBhvr>
                                        <p:cTn id="48" dur="1" fill="hold">
                                          <p:stCondLst>
                                            <p:cond delay="0"/>
                                          </p:stCondLst>
                                        </p:cTn>
                                        <p:tgtEl>
                                          <p:spTgt spid="12">
                                            <p:txEl>
                                              <p:pRg st="3" end="3"/>
                                            </p:txEl>
                                          </p:spTgt>
                                        </p:tgtEl>
                                        <p:attrNameLst>
                                          <p:attrName>style.visibility</p:attrName>
                                        </p:attrNameLst>
                                      </p:cBhvr>
                                      <p:to>
                                        <p:strVal val="visible"/>
                                      </p:to>
                                    </p:set>
                                    <p:animEffect transition="in" filter="dissolve">
                                      <p:cBhvr>
                                        <p:cTn id="49" dur="500"/>
                                        <p:tgtEl>
                                          <p:spTgt spid="12">
                                            <p:txEl>
                                              <p:pRg st="3" end="3"/>
                                            </p:txEl>
                                          </p:spTgt>
                                        </p:tgtEl>
                                      </p:cBhvr>
                                    </p:animEffect>
                                  </p:childTnLst>
                                </p:cTn>
                              </p:par>
                              <p:par>
                                <p:cTn id="50" presetID="9" presetClass="entr" presetSubtype="0" fill="hold" nodeType="withEffect">
                                  <p:stCondLst>
                                    <p:cond delay="0"/>
                                  </p:stCondLst>
                                  <p:childTnLst>
                                    <p:set>
                                      <p:cBhvr>
                                        <p:cTn id="51" dur="1" fill="hold">
                                          <p:stCondLst>
                                            <p:cond delay="0"/>
                                          </p:stCondLst>
                                        </p:cTn>
                                        <p:tgtEl>
                                          <p:spTgt spid="12">
                                            <p:txEl>
                                              <p:pRg st="4" end="4"/>
                                            </p:txEl>
                                          </p:spTgt>
                                        </p:tgtEl>
                                        <p:attrNameLst>
                                          <p:attrName>style.visibility</p:attrName>
                                        </p:attrNameLst>
                                      </p:cBhvr>
                                      <p:to>
                                        <p:strVal val="visible"/>
                                      </p:to>
                                    </p:set>
                                    <p:animEffect transition="in" filter="dissolve">
                                      <p:cBhvr>
                                        <p:cTn id="52" dur="500"/>
                                        <p:tgtEl>
                                          <p:spTgt spid="12">
                                            <p:txEl>
                                              <p:pRg st="4" end="4"/>
                                            </p:txEl>
                                          </p:spTgt>
                                        </p:tgtEl>
                                      </p:cBhvr>
                                    </p:animEffect>
                                  </p:childTnLst>
                                </p:cTn>
                              </p:par>
                              <p:par>
                                <p:cTn id="53" presetID="9" presetClass="entr" presetSubtype="0" fill="hold" nodeType="withEffect">
                                  <p:stCondLst>
                                    <p:cond delay="0"/>
                                  </p:stCondLst>
                                  <p:childTnLst>
                                    <p:set>
                                      <p:cBhvr>
                                        <p:cTn id="54" dur="1" fill="hold">
                                          <p:stCondLst>
                                            <p:cond delay="0"/>
                                          </p:stCondLst>
                                        </p:cTn>
                                        <p:tgtEl>
                                          <p:spTgt spid="12">
                                            <p:txEl>
                                              <p:pRg st="6" end="6"/>
                                            </p:txEl>
                                          </p:spTgt>
                                        </p:tgtEl>
                                        <p:attrNameLst>
                                          <p:attrName>style.visibility</p:attrName>
                                        </p:attrNameLst>
                                      </p:cBhvr>
                                      <p:to>
                                        <p:strVal val="visible"/>
                                      </p:to>
                                    </p:set>
                                    <p:animEffect transition="in" filter="dissolve">
                                      <p:cBhvr>
                                        <p:cTn id="55" dur="500"/>
                                        <p:tgtEl>
                                          <p:spTgt spid="1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3F8DFC81-FDEE-182B-C5A3-8BCBE4EDE109}"/>
              </a:ext>
            </a:extLst>
          </p:cNvPr>
          <p:cNvPicPr>
            <a:picLocks noChangeAspect="1"/>
          </p:cNvPicPr>
          <p:nvPr/>
        </p:nvPicPr>
        <p:blipFill>
          <a:blip r:embed="rId2"/>
          <a:srcRect/>
          <a:stretch/>
        </p:blipFill>
        <p:spPr>
          <a:xfrm>
            <a:off x="429724" y="4170374"/>
            <a:ext cx="3741889" cy="2460785"/>
          </a:xfrm>
          <a:prstGeom prst="rect">
            <a:avLst/>
          </a:prstGeom>
        </p:spPr>
      </p:pic>
      <p:sp>
        <p:nvSpPr>
          <p:cNvPr id="2" name="タイトル 1">
            <a:extLst>
              <a:ext uri="{FF2B5EF4-FFF2-40B4-BE49-F238E27FC236}">
                <a16:creationId xmlns:a16="http://schemas.microsoft.com/office/drawing/2014/main" id="{5970E641-58CE-3221-1F5A-752CAB0007AC}"/>
              </a:ext>
            </a:extLst>
          </p:cNvPr>
          <p:cNvSpPr>
            <a:spLocks noGrp="1"/>
          </p:cNvSpPr>
          <p:nvPr>
            <p:ph type="title"/>
          </p:nvPr>
        </p:nvSpPr>
        <p:spPr/>
        <p:txBody>
          <a:bodyPr/>
          <a:lstStyle/>
          <a:p>
            <a:r>
              <a:rPr kumimoji="1" lang="en-US" altLang="ja-JP" dirty="0"/>
              <a:t>For the Epoch </a:t>
            </a:r>
            <a:r>
              <a:rPr lang="en-US" altLang="ja-JP" dirty="0"/>
              <a:t>of</a:t>
            </a:r>
            <a:br>
              <a:rPr lang="en-US" altLang="ja-JP" dirty="0"/>
            </a:br>
            <a:r>
              <a:rPr kumimoji="1" lang="en-US" altLang="ja-JP" dirty="0"/>
              <a:t>JWST x ELTs</a:t>
            </a:r>
            <a:endParaRPr kumimoji="1" lang="ja-JP" altLang="en-US"/>
          </a:p>
        </p:txBody>
      </p:sp>
      <p:sp>
        <p:nvSpPr>
          <p:cNvPr id="3" name="コンテンツ プレースホルダー 2">
            <a:extLst>
              <a:ext uri="{FF2B5EF4-FFF2-40B4-BE49-F238E27FC236}">
                <a16:creationId xmlns:a16="http://schemas.microsoft.com/office/drawing/2014/main" id="{4CE9BEAA-0B82-86EA-4671-7DDE6A28857D}"/>
              </a:ext>
            </a:extLst>
          </p:cNvPr>
          <p:cNvSpPr>
            <a:spLocks noGrp="1"/>
          </p:cNvSpPr>
          <p:nvPr>
            <p:ph idx="1"/>
          </p:nvPr>
        </p:nvSpPr>
        <p:spPr/>
        <p:txBody>
          <a:bodyPr>
            <a:normAutofit/>
          </a:bodyPr>
          <a:lstStyle/>
          <a:p>
            <a:pPr marL="0" indent="0">
              <a:buNone/>
            </a:pPr>
            <a:r>
              <a:rPr kumimoji="1" lang="en-US" altLang="ja-JP" sz="2000" dirty="0"/>
              <a:t>High Sensitivity + Spectral Resolution (</a:t>
            </a:r>
            <a:r>
              <a:rPr kumimoji="1" lang="en-US" altLang="ja-JP" sz="2000" i="1" dirty="0"/>
              <a:t>R~</a:t>
            </a:r>
            <a:r>
              <a:rPr kumimoji="1" lang="en-US" altLang="ja-JP" sz="2000" dirty="0"/>
              <a:t>1000)</a:t>
            </a:r>
            <a:r>
              <a:rPr lang="en-US" altLang="ja-JP" sz="2000" dirty="0"/>
              <a:t> @ ~1 um</a:t>
            </a:r>
          </a:p>
          <a:p>
            <a:pPr marL="0" indent="0">
              <a:buNone/>
            </a:pPr>
            <a:r>
              <a:rPr lang="ja-JP" altLang="en-US" sz="2400"/>
              <a:t>　　</a:t>
            </a:r>
            <a:r>
              <a:rPr lang="ja-JP" altLang="en-US" sz="2000"/>
              <a:t>→</a:t>
            </a:r>
            <a:r>
              <a:rPr lang="en-US" altLang="ja-JP" sz="2000" dirty="0"/>
              <a:t>suits DW analysis for z~7-9 (ex. TMT/IRIS)</a:t>
            </a:r>
          </a:p>
          <a:p>
            <a:pPr marL="0" indent="0">
              <a:buNone/>
            </a:pPr>
            <a:r>
              <a:rPr kumimoji="1" lang="en-US" altLang="ja-JP" sz="2000" b="1" dirty="0"/>
              <a:t>     </a:t>
            </a:r>
            <a:r>
              <a:rPr kumimoji="1" lang="ja-JP" altLang="en-US" sz="2000" b="1"/>
              <a:t>→</a:t>
            </a:r>
            <a:r>
              <a:rPr kumimoji="1" lang="en-US" altLang="ja-JP" sz="2000" b="1" dirty="0"/>
              <a:t>Lyα DW Profile Fitting w/ ELTs?</a:t>
            </a:r>
          </a:p>
        </p:txBody>
      </p:sp>
      <p:pic>
        <p:nvPicPr>
          <p:cNvPr id="5" name="図 4">
            <a:extLst>
              <a:ext uri="{FF2B5EF4-FFF2-40B4-BE49-F238E27FC236}">
                <a16:creationId xmlns:a16="http://schemas.microsoft.com/office/drawing/2014/main" id="{0D3D0584-372A-6CB9-D845-234F2DABC15E}"/>
              </a:ext>
            </a:extLst>
          </p:cNvPr>
          <p:cNvPicPr>
            <a:picLocks noChangeAspect="1"/>
          </p:cNvPicPr>
          <p:nvPr/>
        </p:nvPicPr>
        <p:blipFill>
          <a:blip r:embed="rId3"/>
          <a:srcRect/>
          <a:stretch/>
        </p:blipFill>
        <p:spPr>
          <a:xfrm>
            <a:off x="5055918" y="3930732"/>
            <a:ext cx="3952854" cy="2927268"/>
          </a:xfrm>
          <a:prstGeom prst="rect">
            <a:avLst/>
          </a:prstGeom>
        </p:spPr>
      </p:pic>
      <p:pic>
        <p:nvPicPr>
          <p:cNvPr id="7" name="図 6">
            <a:extLst>
              <a:ext uri="{FF2B5EF4-FFF2-40B4-BE49-F238E27FC236}">
                <a16:creationId xmlns:a16="http://schemas.microsoft.com/office/drawing/2014/main" id="{DE51A810-3EDA-A5F8-5D8F-15F8B2FDCA19}"/>
              </a:ext>
            </a:extLst>
          </p:cNvPr>
          <p:cNvPicPr>
            <a:picLocks noChangeAspect="1"/>
          </p:cNvPicPr>
          <p:nvPr/>
        </p:nvPicPr>
        <p:blipFill>
          <a:blip r:embed="rId4"/>
          <a:stretch>
            <a:fillRect/>
          </a:stretch>
        </p:blipFill>
        <p:spPr>
          <a:xfrm>
            <a:off x="0" y="80832"/>
            <a:ext cx="2146476" cy="160985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テキスト ボックス 7">
            <a:extLst>
              <a:ext uri="{FF2B5EF4-FFF2-40B4-BE49-F238E27FC236}">
                <a16:creationId xmlns:a16="http://schemas.microsoft.com/office/drawing/2014/main" id="{166C5FD8-B434-D4AD-B9E8-6B92F554A262}"/>
              </a:ext>
            </a:extLst>
          </p:cNvPr>
          <p:cNvSpPr txBox="1"/>
          <p:nvPr/>
        </p:nvSpPr>
        <p:spPr>
          <a:xfrm>
            <a:off x="70340" y="1388825"/>
            <a:ext cx="1587807" cy="369332"/>
          </a:xfrm>
          <a:prstGeom prst="rect">
            <a:avLst/>
          </a:prstGeom>
          <a:noFill/>
        </p:spPr>
        <p:txBody>
          <a:bodyPr wrap="none" rtlCol="0">
            <a:spAutoFit/>
          </a:bodyPr>
          <a:lstStyle/>
          <a:p>
            <a:r>
              <a:rPr kumimoji="1" lang="en-US" altLang="ja-JP" dirty="0">
                <a:ln>
                  <a:solidFill>
                    <a:sysClr val="windowText" lastClr="000000"/>
                  </a:solidFill>
                </a:ln>
                <a:solidFill>
                  <a:schemeClr val="bg1"/>
                </a:solidFill>
              </a:rPr>
              <a:t>@Getty Center</a:t>
            </a:r>
            <a:endParaRPr kumimoji="1" lang="ja-JP" altLang="en-US">
              <a:ln>
                <a:solidFill>
                  <a:sysClr val="windowText" lastClr="000000"/>
                </a:solidFill>
              </a:ln>
              <a:solidFill>
                <a:schemeClr val="bg1"/>
              </a:solidFill>
            </a:endParaRPr>
          </a:p>
        </p:txBody>
      </p:sp>
      <p:sp>
        <p:nvSpPr>
          <p:cNvPr id="9" name="円/楕円 8">
            <a:extLst>
              <a:ext uri="{FF2B5EF4-FFF2-40B4-BE49-F238E27FC236}">
                <a16:creationId xmlns:a16="http://schemas.microsoft.com/office/drawing/2014/main" id="{AD6728A7-3526-9621-EA96-003528A2B224}"/>
              </a:ext>
            </a:extLst>
          </p:cNvPr>
          <p:cNvSpPr/>
          <p:nvPr/>
        </p:nvSpPr>
        <p:spPr>
          <a:xfrm>
            <a:off x="5511042" y="4366830"/>
            <a:ext cx="1674420" cy="522515"/>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右矢印 9">
            <a:extLst>
              <a:ext uri="{FF2B5EF4-FFF2-40B4-BE49-F238E27FC236}">
                <a16:creationId xmlns:a16="http://schemas.microsoft.com/office/drawing/2014/main" id="{AA844247-CBDF-F384-B9EF-ED0EBE2EBD4F}"/>
              </a:ext>
            </a:extLst>
          </p:cNvPr>
          <p:cNvSpPr/>
          <p:nvPr/>
        </p:nvSpPr>
        <p:spPr>
          <a:xfrm rot="16022435">
            <a:off x="5791787" y="5442587"/>
            <a:ext cx="1318161" cy="144869"/>
          </a:xfrm>
          <a:prstGeom prst="rightArrow">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テキスト ボックス 27">
            <a:extLst>
              <a:ext uri="{FF2B5EF4-FFF2-40B4-BE49-F238E27FC236}">
                <a16:creationId xmlns:a16="http://schemas.microsoft.com/office/drawing/2014/main" id="{49645523-7814-35AC-AC44-8A1B505B6239}"/>
              </a:ext>
            </a:extLst>
          </p:cNvPr>
          <p:cNvSpPr txBox="1"/>
          <p:nvPr/>
        </p:nvSpPr>
        <p:spPr>
          <a:xfrm>
            <a:off x="5205068" y="3561400"/>
            <a:ext cx="946093" cy="369332"/>
          </a:xfrm>
          <a:prstGeom prst="rect">
            <a:avLst/>
          </a:prstGeom>
          <a:noFill/>
        </p:spPr>
        <p:txBody>
          <a:bodyPr wrap="none" rtlCol="0">
            <a:spAutoFit/>
          </a:bodyPr>
          <a:lstStyle/>
          <a:p>
            <a:r>
              <a:rPr lang="en-US" altLang="ja-JP" sz="1800" b="1" dirty="0"/>
              <a:t>ex. TMT</a:t>
            </a:r>
            <a:endParaRPr kumimoji="1" lang="ja-JP" altLang="en-US" b="1"/>
          </a:p>
        </p:txBody>
      </p:sp>
      <p:pic>
        <p:nvPicPr>
          <p:cNvPr id="13" name="図 12">
            <a:extLst>
              <a:ext uri="{FF2B5EF4-FFF2-40B4-BE49-F238E27FC236}">
                <a16:creationId xmlns:a16="http://schemas.microsoft.com/office/drawing/2014/main" id="{BE19D29B-05EC-22BA-6B8B-FEDB98249A3E}"/>
              </a:ext>
            </a:extLst>
          </p:cNvPr>
          <p:cNvPicPr>
            <a:picLocks noChangeAspect="1"/>
          </p:cNvPicPr>
          <p:nvPr/>
        </p:nvPicPr>
        <p:blipFill>
          <a:blip r:embed="rId5"/>
          <a:stretch>
            <a:fillRect/>
          </a:stretch>
        </p:blipFill>
        <p:spPr>
          <a:xfrm>
            <a:off x="429724" y="4170374"/>
            <a:ext cx="3741888" cy="2460785"/>
          </a:xfrm>
          <a:prstGeom prst="rect">
            <a:avLst/>
          </a:prstGeom>
        </p:spPr>
      </p:pic>
      <p:sp>
        <p:nvSpPr>
          <p:cNvPr id="11" name="テキスト ボックス 10">
            <a:extLst>
              <a:ext uri="{FF2B5EF4-FFF2-40B4-BE49-F238E27FC236}">
                <a16:creationId xmlns:a16="http://schemas.microsoft.com/office/drawing/2014/main" id="{211F6D51-EBD9-153F-752D-283687EEE5A7}"/>
              </a:ext>
            </a:extLst>
          </p:cNvPr>
          <p:cNvSpPr txBox="1"/>
          <p:nvPr/>
        </p:nvSpPr>
        <p:spPr>
          <a:xfrm>
            <a:off x="1807056" y="4258755"/>
            <a:ext cx="1361270" cy="369332"/>
          </a:xfrm>
          <a:prstGeom prst="rect">
            <a:avLst/>
          </a:prstGeom>
          <a:noFill/>
        </p:spPr>
        <p:txBody>
          <a:bodyPr wrap="none" rtlCol="0">
            <a:spAutoFit/>
          </a:bodyPr>
          <a:lstStyle/>
          <a:p>
            <a:r>
              <a:rPr kumimoji="1" lang="en-US" altLang="ja-JP" dirty="0"/>
              <a:t>JWST/PRISM</a:t>
            </a:r>
            <a:endParaRPr kumimoji="1" lang="en-US" altLang="ja-JP" i="1" dirty="0"/>
          </a:p>
        </p:txBody>
      </p:sp>
      <p:sp>
        <p:nvSpPr>
          <p:cNvPr id="12" name="テキスト ボックス 11">
            <a:extLst>
              <a:ext uri="{FF2B5EF4-FFF2-40B4-BE49-F238E27FC236}">
                <a16:creationId xmlns:a16="http://schemas.microsoft.com/office/drawing/2014/main" id="{D40B82AD-4A2D-FCF2-DA78-89C8C044F0B9}"/>
              </a:ext>
            </a:extLst>
          </p:cNvPr>
          <p:cNvSpPr txBox="1"/>
          <p:nvPr/>
        </p:nvSpPr>
        <p:spPr>
          <a:xfrm>
            <a:off x="1411209" y="5469175"/>
            <a:ext cx="1781450" cy="646331"/>
          </a:xfrm>
          <a:prstGeom prst="rect">
            <a:avLst/>
          </a:prstGeom>
          <a:noFill/>
        </p:spPr>
        <p:txBody>
          <a:bodyPr wrap="none" rtlCol="0">
            <a:spAutoFit/>
          </a:bodyPr>
          <a:lstStyle/>
          <a:p>
            <a:r>
              <a:rPr kumimoji="1" lang="en-US" altLang="ja-JP" dirty="0">
                <a:solidFill>
                  <a:srgbClr val="FF0000"/>
                </a:solidFill>
              </a:rPr>
              <a:t>Resolved Spectra</a:t>
            </a:r>
          </a:p>
          <a:p>
            <a:r>
              <a:rPr kumimoji="1" lang="en-US" altLang="ja-JP" dirty="0">
                <a:solidFill>
                  <a:srgbClr val="FF0000"/>
                </a:solidFill>
              </a:rPr>
              <a:t>(w/ ELTs)</a:t>
            </a:r>
            <a:endParaRPr kumimoji="1" lang="ja-JP" altLang="en-US">
              <a:solidFill>
                <a:srgbClr val="FF0000"/>
              </a:solidFill>
            </a:endParaRPr>
          </a:p>
        </p:txBody>
      </p:sp>
    </p:spTree>
    <p:extLst>
      <p:ext uri="{BB962C8B-B14F-4D97-AF65-F5344CB8AC3E}">
        <p14:creationId xmlns:p14="http://schemas.microsoft.com/office/powerpoint/2010/main" val="3989890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1"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par>
                                <p:cTn id="8" presetID="9"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dissolv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dissolve">
                                      <p:cBhvr>
                                        <p:cTn id="15" dur="500"/>
                                        <p:tgtEl>
                                          <p:spTgt spid="5"/>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dissolve">
                                      <p:cBhvr>
                                        <p:cTn id="18" dur="500"/>
                                        <p:tgtEl>
                                          <p:spTgt spid="9"/>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dissolve">
                                      <p:cBhvr>
                                        <p:cTn id="21" dur="500"/>
                                        <p:tgtEl>
                                          <p:spTgt spid="10"/>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dissolve">
                                      <p:cBhvr>
                                        <p:cTn id="2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28" grpId="0"/>
      <p:bldP spid="12"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2E3035F-8A91-AA83-324C-B49113158414}"/>
              </a:ext>
            </a:extLst>
          </p:cNvPr>
          <p:cNvSpPr>
            <a:spLocks noGrp="1"/>
          </p:cNvSpPr>
          <p:nvPr>
            <p:ph type="title"/>
          </p:nvPr>
        </p:nvSpPr>
        <p:spPr/>
        <p:txBody>
          <a:bodyPr/>
          <a:lstStyle/>
          <a:p>
            <a:r>
              <a:rPr kumimoji="1" lang="en-US" altLang="ja-JP" dirty="0"/>
              <a:t>Summary</a:t>
            </a:r>
            <a:endParaRPr kumimoji="1" lang="ja-JP" altLang="en-US"/>
          </a:p>
        </p:txBody>
      </p:sp>
      <p:sp>
        <p:nvSpPr>
          <p:cNvPr id="3" name="コンテンツ プレースホルダー 2">
            <a:extLst>
              <a:ext uri="{FF2B5EF4-FFF2-40B4-BE49-F238E27FC236}">
                <a16:creationId xmlns:a16="http://schemas.microsoft.com/office/drawing/2014/main" id="{DAC903CC-0AC0-8CDC-4C43-2D73F3AD5B09}"/>
              </a:ext>
            </a:extLst>
          </p:cNvPr>
          <p:cNvSpPr>
            <a:spLocks noGrp="1"/>
          </p:cNvSpPr>
          <p:nvPr>
            <p:ph idx="1"/>
          </p:nvPr>
        </p:nvSpPr>
        <p:spPr>
          <a:xfrm>
            <a:off x="628650" y="1825624"/>
            <a:ext cx="5540138" cy="4667249"/>
          </a:xfrm>
        </p:spPr>
        <p:txBody>
          <a:bodyPr>
            <a:normAutofit lnSpcReduction="10000"/>
          </a:bodyPr>
          <a:lstStyle/>
          <a:p>
            <a:pPr marL="0" indent="0">
              <a:buNone/>
            </a:pPr>
            <a:r>
              <a:rPr lang="en-US" altLang="ja-JP" b="1" dirty="0"/>
              <a:t>Galaxy Lyα DW to probe </a:t>
            </a:r>
          </a:p>
          <a:p>
            <a:pPr marL="0" indent="0">
              <a:buNone/>
            </a:pPr>
            <a:r>
              <a:rPr lang="en-US" altLang="ja-JP" b="1" dirty="0"/>
              <a:t>Cosmic Reionization @ z&gt;7</a:t>
            </a:r>
          </a:p>
          <a:p>
            <a:pPr marL="0" indent="0">
              <a:buNone/>
            </a:pPr>
            <a:r>
              <a:rPr lang="en-US" altLang="ja-JP" sz="2400" b="1" dirty="0"/>
              <a:t>z=7-12 UV-Bright Galaxy</a:t>
            </a:r>
            <a:endParaRPr kumimoji="1" lang="en-US" altLang="ja-JP" sz="2400" b="1" dirty="0"/>
          </a:p>
          <a:p>
            <a:pPr lvl="1"/>
            <a:r>
              <a:rPr lang="en-US" altLang="ja-JP" sz="2000" dirty="0"/>
              <a:t>26 spectra w/ spec-z confirmation</a:t>
            </a:r>
          </a:p>
          <a:p>
            <a:pPr lvl="1"/>
            <a:r>
              <a:rPr lang="en-US" altLang="ja-JP" sz="2000" b="1" dirty="0">
                <a:solidFill>
                  <a:srgbClr val="FF0000"/>
                </a:solidFill>
              </a:rPr>
              <a:t>stacking suggest </a:t>
            </a:r>
            <a:r>
              <a:rPr lang="en-US" altLang="ja-JP" sz="2000" b="1" dirty="0" err="1">
                <a:solidFill>
                  <a:srgbClr val="FF0000"/>
                </a:solidFill>
              </a:rPr>
              <a:t>x</a:t>
            </a:r>
            <a:r>
              <a:rPr lang="en-US" altLang="ja-JP" sz="2000" b="1" baseline="-25000" dirty="0" err="1">
                <a:solidFill>
                  <a:srgbClr val="FF0000"/>
                </a:solidFill>
              </a:rPr>
              <a:t>HI</a:t>
            </a:r>
            <a:r>
              <a:rPr lang="en-US" altLang="ja-JP" sz="2000" b="1" dirty="0">
                <a:solidFill>
                  <a:srgbClr val="FF0000"/>
                </a:solidFill>
              </a:rPr>
              <a:t> evolution</a:t>
            </a:r>
            <a:endParaRPr lang="en-US" altLang="ja-JP" dirty="0"/>
          </a:p>
          <a:p>
            <a:pPr marL="0" indent="0">
              <a:buNone/>
            </a:pPr>
            <a:r>
              <a:rPr lang="en-US" altLang="ja-JP" sz="2400" b="1" dirty="0"/>
              <a:t>DW Measurement</a:t>
            </a:r>
            <a:endParaRPr lang="en-US" altLang="ja-JP" sz="2000" b="1" dirty="0"/>
          </a:p>
          <a:p>
            <a:pPr lvl="1"/>
            <a:r>
              <a:rPr lang="en-US" altLang="ja-JP" sz="2000" dirty="0"/>
              <a:t>Constrain </a:t>
            </a:r>
            <a:r>
              <a:rPr lang="en-US" altLang="ja-JP" sz="2000" dirty="0" err="1"/>
              <a:t>x</a:t>
            </a:r>
            <a:r>
              <a:rPr lang="en-US" altLang="ja-JP" sz="2000" baseline="-25000" dirty="0" err="1"/>
              <a:t>HI</a:t>
            </a:r>
            <a:r>
              <a:rPr lang="en-US" altLang="ja-JP" sz="2000" dirty="0"/>
              <a:t> &amp; R</a:t>
            </a:r>
            <a:r>
              <a:rPr lang="en-US" altLang="ja-JP" sz="2000" baseline="-25000" dirty="0"/>
              <a:t>b</a:t>
            </a:r>
          </a:p>
          <a:p>
            <a:pPr lvl="1"/>
            <a:r>
              <a:rPr lang="en-US" altLang="ja-JP" sz="2000" b="1" dirty="0" err="1">
                <a:solidFill>
                  <a:srgbClr val="FF0000"/>
                </a:solidFill>
              </a:rPr>
              <a:t>x</a:t>
            </a:r>
            <a:r>
              <a:rPr lang="en-US" altLang="ja-JP" sz="2000" b="1" baseline="-25000" dirty="0" err="1">
                <a:solidFill>
                  <a:srgbClr val="FF0000"/>
                </a:solidFill>
              </a:rPr>
              <a:t>HI</a:t>
            </a:r>
            <a:r>
              <a:rPr lang="en-US" altLang="ja-JP" sz="2000" b="1" dirty="0">
                <a:solidFill>
                  <a:srgbClr val="FF0000"/>
                </a:solidFill>
              </a:rPr>
              <a:t> constraint consistent w/ CMB &amp; UV LF evolution</a:t>
            </a:r>
          </a:p>
          <a:p>
            <a:pPr lvl="1"/>
            <a:r>
              <a:rPr lang="en-US" altLang="ja-JP" sz="2000" b="1" dirty="0">
                <a:solidFill>
                  <a:srgbClr val="FF0000"/>
                </a:solidFill>
              </a:rPr>
              <a:t>Bubble size relation </a:t>
            </a:r>
            <a:r>
              <a:rPr lang="en-US" altLang="ja-JP" sz="2000" dirty="0"/>
              <a:t>consistent w/ that around </a:t>
            </a:r>
            <a:r>
              <a:rPr lang="en-US" altLang="ja-JP" sz="2000" b="1" dirty="0">
                <a:solidFill>
                  <a:srgbClr val="FF0000"/>
                </a:solidFill>
              </a:rPr>
              <a:t>bright galaxy</a:t>
            </a:r>
          </a:p>
          <a:p>
            <a:pPr lvl="1"/>
            <a:endParaRPr lang="en-US" altLang="ja-JP" sz="2000" b="1" dirty="0">
              <a:solidFill>
                <a:srgbClr val="FF0000"/>
              </a:solidFill>
            </a:endParaRPr>
          </a:p>
          <a:p>
            <a:pPr marL="457200" lvl="1" indent="0">
              <a:buNone/>
            </a:pPr>
            <a:r>
              <a:rPr lang="en-US" altLang="ja-JP" sz="2000" b="1" dirty="0"/>
              <a:t>ELTs for High Sensitivity/Spec. Resolution!</a:t>
            </a:r>
          </a:p>
          <a:p>
            <a:pPr marL="0" indent="0">
              <a:buNone/>
            </a:pPr>
            <a:endParaRPr lang="en-US" altLang="ja-JP" sz="2400" baseline="-25000" dirty="0"/>
          </a:p>
          <a:p>
            <a:pPr lvl="1"/>
            <a:endParaRPr lang="en-US" altLang="ja-JP" sz="2000" dirty="0"/>
          </a:p>
        </p:txBody>
      </p:sp>
      <p:pic>
        <p:nvPicPr>
          <p:cNvPr id="4" name="図 3">
            <a:extLst>
              <a:ext uri="{FF2B5EF4-FFF2-40B4-BE49-F238E27FC236}">
                <a16:creationId xmlns:a16="http://schemas.microsoft.com/office/drawing/2014/main" id="{92C99C50-E51E-8E1D-8F0D-B21A09C4FE84}"/>
              </a:ext>
            </a:extLst>
          </p:cNvPr>
          <p:cNvPicPr>
            <a:picLocks noChangeAspect="1"/>
          </p:cNvPicPr>
          <p:nvPr/>
        </p:nvPicPr>
        <p:blipFill>
          <a:blip r:embed="rId3"/>
          <a:srcRect/>
          <a:stretch/>
        </p:blipFill>
        <p:spPr>
          <a:xfrm>
            <a:off x="6197850" y="2892102"/>
            <a:ext cx="2622165" cy="1944326"/>
          </a:xfrm>
          <a:prstGeom prst="rect">
            <a:avLst/>
          </a:prstGeom>
        </p:spPr>
      </p:pic>
      <p:pic>
        <p:nvPicPr>
          <p:cNvPr id="5" name="図 4">
            <a:extLst>
              <a:ext uri="{FF2B5EF4-FFF2-40B4-BE49-F238E27FC236}">
                <a16:creationId xmlns:a16="http://schemas.microsoft.com/office/drawing/2014/main" id="{FFA775B2-D90E-93B2-0BE7-1928B36140DA}"/>
              </a:ext>
            </a:extLst>
          </p:cNvPr>
          <p:cNvPicPr>
            <a:picLocks noChangeAspect="1"/>
          </p:cNvPicPr>
          <p:nvPr/>
        </p:nvPicPr>
        <p:blipFill>
          <a:blip r:embed="rId4"/>
          <a:stretch>
            <a:fillRect/>
          </a:stretch>
        </p:blipFill>
        <p:spPr>
          <a:xfrm>
            <a:off x="5841241" y="1315253"/>
            <a:ext cx="3308350" cy="1523300"/>
          </a:xfrm>
          <a:prstGeom prst="rect">
            <a:avLst/>
          </a:prstGeom>
        </p:spPr>
      </p:pic>
      <p:pic>
        <p:nvPicPr>
          <p:cNvPr id="6" name="図 5">
            <a:extLst>
              <a:ext uri="{FF2B5EF4-FFF2-40B4-BE49-F238E27FC236}">
                <a16:creationId xmlns:a16="http://schemas.microsoft.com/office/drawing/2014/main" id="{B72DD2BC-0388-A742-2BED-351C72D68C09}"/>
              </a:ext>
            </a:extLst>
          </p:cNvPr>
          <p:cNvPicPr>
            <a:picLocks noChangeAspect="1"/>
          </p:cNvPicPr>
          <p:nvPr/>
        </p:nvPicPr>
        <p:blipFill rotWithShape="1">
          <a:blip r:embed="rId5"/>
          <a:srcRect t="10336" r="9535"/>
          <a:stretch/>
        </p:blipFill>
        <p:spPr>
          <a:xfrm>
            <a:off x="6197850" y="4836428"/>
            <a:ext cx="2623676" cy="2021572"/>
          </a:xfrm>
          <a:prstGeom prst="rect">
            <a:avLst/>
          </a:prstGeom>
        </p:spPr>
      </p:pic>
    </p:spTree>
    <p:extLst>
      <p:ext uri="{BB962C8B-B14F-4D97-AF65-F5344CB8AC3E}">
        <p14:creationId xmlns:p14="http://schemas.microsoft.com/office/powerpoint/2010/main" val="2691408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dissolve">
                                      <p:cBhvr>
                                        <p:cTn id="7" dur="500"/>
                                        <p:tgtEl>
                                          <p:spTgt spid="3">
                                            <p:txEl>
                                              <p:pRg st="2" end="2"/>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dissolve">
                                      <p:cBhvr>
                                        <p:cTn id="10" dur="500"/>
                                        <p:tgtEl>
                                          <p:spTgt spid="3">
                                            <p:txEl>
                                              <p:pRg st="3" end="3"/>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Effect transition="in" filter="dissolve">
                                      <p:cBhvr>
                                        <p:cTn id="13" dur="500"/>
                                        <p:tgtEl>
                                          <p:spTgt spid="3">
                                            <p:txEl>
                                              <p:pRg st="4" end="4"/>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dissolv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dissolve">
                                      <p:cBhvr>
                                        <p:cTn id="23" dur="500"/>
                                        <p:tgtEl>
                                          <p:spTgt spid="3">
                                            <p:txEl>
                                              <p:pRg st="5" end="5"/>
                                            </p:txEl>
                                          </p:spTgt>
                                        </p:tgtEl>
                                      </p:cBhvr>
                                    </p:animEffect>
                                  </p:childTnLst>
                                </p:cTn>
                              </p:par>
                              <p:par>
                                <p:cTn id="24" presetID="9" presetClass="entr" presetSubtype="0" fill="hold" nodeType="with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animEffect transition="in" filter="dissolve">
                                      <p:cBhvr>
                                        <p:cTn id="26" dur="500"/>
                                        <p:tgtEl>
                                          <p:spTgt spid="3">
                                            <p:txEl>
                                              <p:pRg st="6" end="6"/>
                                            </p:txEl>
                                          </p:spTgt>
                                        </p:tgtEl>
                                      </p:cBhvr>
                                    </p:animEffect>
                                  </p:childTnLst>
                                </p:cTn>
                              </p:par>
                              <p:par>
                                <p:cTn id="27" presetID="9" presetClass="entr" presetSubtype="0" fill="hold"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animEffect transition="in" filter="dissolve">
                                      <p:cBhvr>
                                        <p:cTn id="29" dur="500"/>
                                        <p:tgtEl>
                                          <p:spTgt spid="3">
                                            <p:txEl>
                                              <p:pRg st="7" end="7"/>
                                            </p:txEl>
                                          </p:spTgt>
                                        </p:tgtEl>
                                      </p:cBhvr>
                                    </p:animEffect>
                                  </p:childTnLst>
                                </p:cTn>
                              </p:par>
                              <p:par>
                                <p:cTn id="30" presetID="9" presetClass="entr" presetSubtype="0" fill="hold" nodeType="withEffect">
                                  <p:stCondLst>
                                    <p:cond delay="0"/>
                                  </p:stCondLst>
                                  <p:childTnLst>
                                    <p:set>
                                      <p:cBhvr>
                                        <p:cTn id="31" dur="1" fill="hold">
                                          <p:stCondLst>
                                            <p:cond delay="0"/>
                                          </p:stCondLst>
                                        </p:cTn>
                                        <p:tgtEl>
                                          <p:spTgt spid="3">
                                            <p:txEl>
                                              <p:pRg st="8" end="8"/>
                                            </p:txEl>
                                          </p:spTgt>
                                        </p:tgtEl>
                                        <p:attrNameLst>
                                          <p:attrName>style.visibility</p:attrName>
                                        </p:attrNameLst>
                                      </p:cBhvr>
                                      <p:to>
                                        <p:strVal val="visible"/>
                                      </p:to>
                                    </p:set>
                                    <p:animEffect transition="in" filter="dissolve">
                                      <p:cBhvr>
                                        <p:cTn id="32" dur="500"/>
                                        <p:tgtEl>
                                          <p:spTgt spid="3">
                                            <p:txEl>
                                              <p:pRg st="8" end="8"/>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dissolve">
                                      <p:cBhvr>
                                        <p:cTn id="37" dur="500"/>
                                        <p:tgtEl>
                                          <p:spTgt spid="4"/>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dissolve">
                                      <p:cBhvr>
                                        <p:cTn id="42" dur="500"/>
                                        <p:tgtEl>
                                          <p:spTgt spid="6"/>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animEffect transition="in" filter="dissolve">
                                      <p:cBhvr>
                                        <p:cTn id="47"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7DA4ED5-3086-032C-6867-09194A8108E5}"/>
              </a:ext>
            </a:extLst>
          </p:cNvPr>
          <p:cNvSpPr>
            <a:spLocks noGrp="1"/>
          </p:cNvSpPr>
          <p:nvPr>
            <p:ph type="title"/>
          </p:nvPr>
        </p:nvSpPr>
        <p:spPr/>
        <p:txBody>
          <a:bodyPr/>
          <a:lstStyle/>
          <a:p>
            <a:r>
              <a:rPr kumimoji="1" lang="en-US" altLang="ja-JP" dirty="0"/>
              <a:t>What is </a:t>
            </a:r>
            <a:br>
              <a:rPr kumimoji="1" lang="en-US" altLang="ja-JP" dirty="0"/>
            </a:br>
            <a:r>
              <a:rPr kumimoji="1" lang="en-US" altLang="ja-JP" dirty="0"/>
              <a:t>Cosmic Reionization?</a:t>
            </a:r>
            <a:endParaRPr kumimoji="1" lang="ja-JP" altLang="en-US"/>
          </a:p>
        </p:txBody>
      </p:sp>
      <p:sp>
        <p:nvSpPr>
          <p:cNvPr id="3" name="コンテンツ プレースホルダー 2">
            <a:extLst>
              <a:ext uri="{FF2B5EF4-FFF2-40B4-BE49-F238E27FC236}">
                <a16:creationId xmlns:a16="http://schemas.microsoft.com/office/drawing/2014/main" id="{8326C11F-D20C-59CA-1985-5D19E9BCBD7E}"/>
              </a:ext>
            </a:extLst>
          </p:cNvPr>
          <p:cNvSpPr>
            <a:spLocks noGrp="1"/>
          </p:cNvSpPr>
          <p:nvPr>
            <p:ph idx="1"/>
          </p:nvPr>
        </p:nvSpPr>
        <p:spPr/>
        <p:txBody>
          <a:bodyPr/>
          <a:lstStyle/>
          <a:p>
            <a:pPr marL="0" indent="0">
              <a:buNone/>
            </a:pPr>
            <a:r>
              <a:rPr lang="en-US" altLang="ja-JP" sz="2600" dirty="0"/>
              <a:t>Cosmic-Scale Phase Change of IGM</a:t>
            </a:r>
          </a:p>
          <a:p>
            <a:pPr marL="0" indent="0">
              <a:buNone/>
            </a:pPr>
            <a:r>
              <a:rPr kumimoji="1" lang="en-US" altLang="ja-JP" sz="2600" dirty="0"/>
              <a:t>	</a:t>
            </a:r>
            <a:r>
              <a:rPr kumimoji="1" lang="en-US" altLang="ja-JP" sz="2000" dirty="0"/>
              <a:t>Fully Ionized by z~5-6 (for Hydrogen)</a:t>
            </a:r>
            <a:endParaRPr kumimoji="1" lang="en-US" altLang="ja-JP" dirty="0"/>
          </a:p>
          <a:p>
            <a:pPr marL="457200" lvl="1" indent="0">
              <a:buNone/>
            </a:pPr>
            <a:r>
              <a:rPr lang="en-US" altLang="ja-JP" b="1" u="sng" dirty="0"/>
              <a:t>~Big Questions~</a:t>
            </a:r>
          </a:p>
          <a:p>
            <a:pPr marL="1371600" lvl="2" indent="-457200">
              <a:buFont typeface="+mj-lt"/>
              <a:buAutoNum type="arabicPeriod"/>
            </a:pPr>
            <a:r>
              <a:rPr lang="en-US" altLang="ja-JP" dirty="0"/>
              <a:t> Ionizing </a:t>
            </a:r>
            <a:r>
              <a:rPr lang="en-US" altLang="ja-JP" b="1" dirty="0"/>
              <a:t>Sources </a:t>
            </a:r>
            <a:r>
              <a:rPr lang="en-US" altLang="ja-JP" dirty="0"/>
              <a:t>(Dwarf/Massive/AGN/GCs?)</a:t>
            </a:r>
            <a:endParaRPr lang="en-US" altLang="ja-JP" b="1" dirty="0"/>
          </a:p>
          <a:p>
            <a:pPr marL="1371600" lvl="2" indent="-457200">
              <a:buFont typeface="+mj-lt"/>
              <a:buAutoNum type="arabicPeriod"/>
            </a:pPr>
            <a:r>
              <a:rPr lang="en-US" altLang="ja-JP" dirty="0"/>
              <a:t> </a:t>
            </a:r>
            <a:r>
              <a:rPr lang="en-US" altLang="ja-JP" b="1" dirty="0"/>
              <a:t>Time</a:t>
            </a:r>
            <a:r>
              <a:rPr lang="en-US" altLang="ja-JP" dirty="0"/>
              <a:t>-Evolution (History)</a:t>
            </a:r>
          </a:p>
          <a:p>
            <a:pPr marL="1371600" lvl="2" indent="-457200">
              <a:buFont typeface="+mj-lt"/>
              <a:buAutoNum type="arabicPeriod"/>
            </a:pPr>
            <a:r>
              <a:rPr lang="en-US" altLang="ja-JP" dirty="0"/>
              <a:t> </a:t>
            </a:r>
            <a:r>
              <a:rPr lang="en-US" altLang="ja-JP" b="1" dirty="0"/>
              <a:t>Spatial</a:t>
            </a:r>
            <a:r>
              <a:rPr lang="en-US" altLang="ja-JP" dirty="0"/>
              <a:t> Distribution (Ionized Bubble Topology)</a:t>
            </a:r>
          </a:p>
        </p:txBody>
      </p:sp>
      <p:pic>
        <p:nvPicPr>
          <p:cNvPr id="6" name="図 5">
            <a:extLst>
              <a:ext uri="{FF2B5EF4-FFF2-40B4-BE49-F238E27FC236}">
                <a16:creationId xmlns:a16="http://schemas.microsoft.com/office/drawing/2014/main" id="{FD9C0171-8884-C33A-6BC5-7D3EED9F888E}"/>
              </a:ext>
            </a:extLst>
          </p:cNvPr>
          <p:cNvPicPr>
            <a:picLocks noChangeAspect="1"/>
          </p:cNvPicPr>
          <p:nvPr/>
        </p:nvPicPr>
        <p:blipFill rotWithShape="1">
          <a:blip r:embed="rId3">
            <a:alphaModFix/>
          </a:blip>
          <a:srcRect t="23491" b="32258"/>
          <a:stretch/>
        </p:blipFill>
        <p:spPr>
          <a:xfrm>
            <a:off x="-65997" y="4839309"/>
            <a:ext cx="9275993" cy="2052359"/>
          </a:xfrm>
          <a:prstGeom prst="rect">
            <a:avLst/>
          </a:prstGeom>
        </p:spPr>
      </p:pic>
      <p:sp>
        <p:nvSpPr>
          <p:cNvPr id="7" name="テキスト ボックス 6">
            <a:extLst>
              <a:ext uri="{FF2B5EF4-FFF2-40B4-BE49-F238E27FC236}">
                <a16:creationId xmlns:a16="http://schemas.microsoft.com/office/drawing/2014/main" id="{B1A4CB28-89BA-0E66-FDBB-7E5BBA0A4878}"/>
              </a:ext>
            </a:extLst>
          </p:cNvPr>
          <p:cNvSpPr txBox="1"/>
          <p:nvPr/>
        </p:nvSpPr>
        <p:spPr>
          <a:xfrm>
            <a:off x="628650" y="4890444"/>
            <a:ext cx="800797" cy="307777"/>
          </a:xfrm>
          <a:prstGeom prst="rect">
            <a:avLst/>
          </a:prstGeom>
          <a:solidFill>
            <a:schemeClr val="tx1"/>
          </a:solidFill>
        </p:spPr>
        <p:txBody>
          <a:bodyPr wrap="none" rtlCol="0">
            <a:spAutoFit/>
          </a:bodyPr>
          <a:lstStyle/>
          <a:p>
            <a:r>
              <a:rPr kumimoji="1" lang="en-US" altLang="ja-JP" sz="1400" b="1" dirty="0">
                <a:ln>
                  <a:solidFill>
                    <a:schemeClr val="tx1"/>
                  </a:solidFill>
                </a:ln>
                <a:solidFill>
                  <a:schemeClr val="bg1"/>
                </a:solidFill>
              </a:rPr>
              <a:t>Redshift</a:t>
            </a:r>
            <a:endParaRPr kumimoji="1" lang="ja-JP" altLang="en-US" sz="1400" b="1">
              <a:ln>
                <a:solidFill>
                  <a:schemeClr val="tx1"/>
                </a:solidFill>
              </a:ln>
              <a:solidFill>
                <a:schemeClr val="bg1"/>
              </a:solidFill>
            </a:endParaRPr>
          </a:p>
        </p:txBody>
      </p:sp>
      <p:sp>
        <p:nvSpPr>
          <p:cNvPr id="8" name="テキスト ボックス 7">
            <a:extLst>
              <a:ext uri="{FF2B5EF4-FFF2-40B4-BE49-F238E27FC236}">
                <a16:creationId xmlns:a16="http://schemas.microsoft.com/office/drawing/2014/main" id="{1FFCB812-5B40-2D63-24BA-5C310884C9CB}"/>
              </a:ext>
            </a:extLst>
          </p:cNvPr>
          <p:cNvSpPr txBox="1"/>
          <p:nvPr/>
        </p:nvSpPr>
        <p:spPr>
          <a:xfrm>
            <a:off x="614795" y="6565962"/>
            <a:ext cx="1410451" cy="307777"/>
          </a:xfrm>
          <a:prstGeom prst="rect">
            <a:avLst/>
          </a:prstGeom>
          <a:solidFill>
            <a:schemeClr val="tx1"/>
          </a:solidFill>
        </p:spPr>
        <p:txBody>
          <a:bodyPr wrap="none" rtlCol="0">
            <a:spAutoFit/>
          </a:bodyPr>
          <a:lstStyle/>
          <a:p>
            <a:r>
              <a:rPr kumimoji="1" lang="en-US" altLang="ja-JP" sz="1400" b="1" dirty="0">
                <a:ln>
                  <a:solidFill>
                    <a:schemeClr val="tx1"/>
                  </a:solidFill>
                </a:ln>
                <a:solidFill>
                  <a:schemeClr val="bg1"/>
                </a:solidFill>
              </a:rPr>
              <a:t>Current Galaxies</a:t>
            </a:r>
            <a:endParaRPr kumimoji="1" lang="ja-JP" altLang="en-US" sz="1400" b="1">
              <a:ln>
                <a:solidFill>
                  <a:schemeClr val="tx1"/>
                </a:solidFill>
              </a:ln>
              <a:solidFill>
                <a:schemeClr val="bg1"/>
              </a:solidFill>
            </a:endParaRPr>
          </a:p>
        </p:txBody>
      </p:sp>
      <p:sp>
        <p:nvSpPr>
          <p:cNvPr id="9" name="テキスト ボックス 8">
            <a:extLst>
              <a:ext uri="{FF2B5EF4-FFF2-40B4-BE49-F238E27FC236}">
                <a16:creationId xmlns:a16="http://schemas.microsoft.com/office/drawing/2014/main" id="{7C1104B8-56D9-F92A-56B7-57F7E7F81DAD}"/>
              </a:ext>
            </a:extLst>
          </p:cNvPr>
          <p:cNvSpPr txBox="1"/>
          <p:nvPr/>
        </p:nvSpPr>
        <p:spPr>
          <a:xfrm>
            <a:off x="6289222" y="5364575"/>
            <a:ext cx="966602" cy="523220"/>
          </a:xfrm>
          <a:prstGeom prst="rect">
            <a:avLst/>
          </a:prstGeom>
          <a:solidFill>
            <a:srgbClr val="290085"/>
          </a:solidFill>
        </p:spPr>
        <p:txBody>
          <a:bodyPr wrap="square" rtlCol="0">
            <a:spAutoFit/>
          </a:bodyPr>
          <a:lstStyle/>
          <a:p>
            <a:r>
              <a:rPr kumimoji="1" lang="en-US" altLang="ja-JP" sz="1400" b="1" dirty="0">
                <a:ln>
                  <a:solidFill>
                    <a:schemeClr val="tx1"/>
                  </a:solidFill>
                </a:ln>
                <a:solidFill>
                  <a:schemeClr val="bg1"/>
                </a:solidFill>
              </a:rPr>
              <a:t>The Dark Age</a:t>
            </a:r>
            <a:endParaRPr kumimoji="1" lang="ja-JP" altLang="en-US" sz="1400" b="1">
              <a:ln>
                <a:solidFill>
                  <a:schemeClr val="tx1"/>
                </a:solidFill>
              </a:ln>
              <a:solidFill>
                <a:schemeClr val="bg1"/>
              </a:solidFill>
            </a:endParaRPr>
          </a:p>
        </p:txBody>
      </p:sp>
      <p:sp>
        <p:nvSpPr>
          <p:cNvPr id="10" name="テキスト ボックス 9">
            <a:extLst>
              <a:ext uri="{FF2B5EF4-FFF2-40B4-BE49-F238E27FC236}">
                <a16:creationId xmlns:a16="http://schemas.microsoft.com/office/drawing/2014/main" id="{57779FF5-F40A-C715-ECB6-00128258ADEC}"/>
              </a:ext>
            </a:extLst>
          </p:cNvPr>
          <p:cNvSpPr txBox="1"/>
          <p:nvPr/>
        </p:nvSpPr>
        <p:spPr>
          <a:xfrm>
            <a:off x="6248247" y="6279276"/>
            <a:ext cx="966602" cy="523220"/>
          </a:xfrm>
          <a:prstGeom prst="rect">
            <a:avLst/>
          </a:prstGeom>
          <a:solidFill>
            <a:srgbClr val="290085"/>
          </a:solidFill>
        </p:spPr>
        <p:txBody>
          <a:bodyPr wrap="square" rtlCol="0">
            <a:spAutoFit/>
          </a:bodyPr>
          <a:lstStyle/>
          <a:p>
            <a:r>
              <a:rPr kumimoji="1" lang="en-US" altLang="ja-JP" sz="1400" b="1" dirty="0">
                <a:ln>
                  <a:solidFill>
                    <a:schemeClr val="tx1"/>
                  </a:solidFill>
                </a:ln>
                <a:solidFill>
                  <a:schemeClr val="bg1"/>
                </a:solidFill>
              </a:rPr>
              <a:t>First Stars?</a:t>
            </a:r>
            <a:endParaRPr kumimoji="1" lang="ja-JP" altLang="en-US" sz="1400" b="1">
              <a:ln>
                <a:solidFill>
                  <a:schemeClr val="tx1"/>
                </a:solidFill>
              </a:ln>
              <a:solidFill>
                <a:schemeClr val="bg1"/>
              </a:solidFill>
            </a:endParaRPr>
          </a:p>
        </p:txBody>
      </p:sp>
      <p:sp>
        <p:nvSpPr>
          <p:cNvPr id="12" name="テキスト ボックス 11">
            <a:extLst>
              <a:ext uri="{FF2B5EF4-FFF2-40B4-BE49-F238E27FC236}">
                <a16:creationId xmlns:a16="http://schemas.microsoft.com/office/drawing/2014/main" id="{2474C70F-CBBA-4387-F9A1-246BE302CC27}"/>
              </a:ext>
            </a:extLst>
          </p:cNvPr>
          <p:cNvSpPr txBox="1"/>
          <p:nvPr/>
        </p:nvSpPr>
        <p:spPr>
          <a:xfrm>
            <a:off x="8413052" y="5767850"/>
            <a:ext cx="554960" cy="523220"/>
          </a:xfrm>
          <a:prstGeom prst="rect">
            <a:avLst/>
          </a:prstGeom>
          <a:solidFill>
            <a:schemeClr val="tx1"/>
          </a:solidFill>
        </p:spPr>
        <p:txBody>
          <a:bodyPr wrap="none" rtlCol="0">
            <a:spAutoFit/>
          </a:bodyPr>
          <a:lstStyle/>
          <a:p>
            <a:r>
              <a:rPr kumimoji="1" lang="en-US" altLang="ja-JP" sz="1400" b="1" dirty="0">
                <a:ln>
                  <a:solidFill>
                    <a:schemeClr val="tx1"/>
                  </a:solidFill>
                </a:ln>
                <a:solidFill>
                  <a:schemeClr val="bg1"/>
                </a:solidFill>
              </a:rPr>
              <a:t>Big </a:t>
            </a:r>
          </a:p>
          <a:p>
            <a:r>
              <a:rPr kumimoji="1" lang="en-US" altLang="ja-JP" sz="1400" b="1" dirty="0">
                <a:ln>
                  <a:solidFill>
                    <a:schemeClr val="tx1"/>
                  </a:solidFill>
                </a:ln>
                <a:solidFill>
                  <a:schemeClr val="bg1"/>
                </a:solidFill>
              </a:rPr>
              <a:t>Bang</a:t>
            </a:r>
            <a:endParaRPr kumimoji="1" lang="ja-JP" altLang="en-US" sz="1400" b="1">
              <a:ln>
                <a:solidFill>
                  <a:schemeClr val="tx1"/>
                </a:solidFill>
              </a:ln>
              <a:solidFill>
                <a:schemeClr val="bg1"/>
              </a:solidFill>
            </a:endParaRPr>
          </a:p>
        </p:txBody>
      </p:sp>
      <p:sp>
        <p:nvSpPr>
          <p:cNvPr id="14" name="テキスト ボックス 13">
            <a:extLst>
              <a:ext uri="{FF2B5EF4-FFF2-40B4-BE49-F238E27FC236}">
                <a16:creationId xmlns:a16="http://schemas.microsoft.com/office/drawing/2014/main" id="{05AC9EC1-CD40-9C54-DA58-BA302BFAF0F0}"/>
              </a:ext>
            </a:extLst>
          </p:cNvPr>
          <p:cNvSpPr txBox="1"/>
          <p:nvPr/>
        </p:nvSpPr>
        <p:spPr>
          <a:xfrm>
            <a:off x="51435" y="5902275"/>
            <a:ext cx="619529" cy="307777"/>
          </a:xfrm>
          <a:prstGeom prst="rect">
            <a:avLst/>
          </a:prstGeom>
          <a:solidFill>
            <a:schemeClr val="tx1"/>
          </a:solidFill>
        </p:spPr>
        <p:txBody>
          <a:bodyPr wrap="none" rtlCol="0">
            <a:spAutoFit/>
          </a:bodyPr>
          <a:lstStyle/>
          <a:p>
            <a:r>
              <a:rPr kumimoji="1" lang="en-US" altLang="ja-JP" sz="1400" b="1" dirty="0">
                <a:ln>
                  <a:solidFill>
                    <a:schemeClr val="tx1"/>
                  </a:solidFill>
                </a:ln>
                <a:solidFill>
                  <a:schemeClr val="bg1"/>
                </a:solidFill>
              </a:rPr>
              <a:t>Today</a:t>
            </a:r>
            <a:endParaRPr kumimoji="1" lang="ja-JP" altLang="en-US" sz="1400" b="1">
              <a:ln>
                <a:solidFill>
                  <a:schemeClr val="tx1"/>
                </a:solidFill>
              </a:ln>
              <a:solidFill>
                <a:schemeClr val="bg1"/>
              </a:solidFill>
            </a:endParaRPr>
          </a:p>
        </p:txBody>
      </p:sp>
      <p:sp>
        <p:nvSpPr>
          <p:cNvPr id="16" name="テキスト ボックス 15">
            <a:extLst>
              <a:ext uri="{FF2B5EF4-FFF2-40B4-BE49-F238E27FC236}">
                <a16:creationId xmlns:a16="http://schemas.microsoft.com/office/drawing/2014/main" id="{9320324F-48EF-60B2-DE2F-9C8C6C9B5710}"/>
              </a:ext>
            </a:extLst>
          </p:cNvPr>
          <p:cNvSpPr txBox="1"/>
          <p:nvPr/>
        </p:nvSpPr>
        <p:spPr>
          <a:xfrm>
            <a:off x="3815626" y="6202185"/>
            <a:ext cx="1410451" cy="646331"/>
          </a:xfrm>
          <a:prstGeom prst="rect">
            <a:avLst/>
          </a:prstGeom>
          <a:gradFill flip="none" rotWithShape="1">
            <a:gsLst>
              <a:gs pos="44000">
                <a:srgbClr val="290085">
                  <a:tint val="44500"/>
                  <a:satMod val="160000"/>
                  <a:lumMod val="6000"/>
                  <a:lumOff val="94000"/>
                </a:srgbClr>
              </a:gs>
              <a:gs pos="100000">
                <a:srgbClr val="290085">
                  <a:tint val="23500"/>
                  <a:satMod val="160000"/>
                  <a:alpha val="38000"/>
                </a:srgbClr>
              </a:gs>
            </a:gsLst>
            <a:path path="circle">
              <a:fillToRect l="50000" t="50000" r="50000" b="50000"/>
            </a:path>
            <a:tileRect/>
          </a:gradFill>
        </p:spPr>
        <p:txBody>
          <a:bodyPr wrap="square" rtlCol="0">
            <a:spAutoFit/>
          </a:bodyPr>
          <a:lstStyle/>
          <a:p>
            <a:pPr algn="ctr"/>
            <a:r>
              <a:rPr kumimoji="1" lang="en-US" altLang="ja-JP" b="1" dirty="0">
                <a:ln>
                  <a:solidFill>
                    <a:schemeClr val="tx1"/>
                  </a:solidFill>
                </a:ln>
                <a:solidFill>
                  <a:srgbClr val="FF0000"/>
                </a:solidFill>
              </a:rPr>
              <a:t>Cosmic Reionization</a:t>
            </a:r>
            <a:endParaRPr kumimoji="1" lang="ja-JP" altLang="en-US" b="1">
              <a:ln>
                <a:solidFill>
                  <a:schemeClr val="tx1"/>
                </a:solidFill>
              </a:ln>
              <a:solidFill>
                <a:srgbClr val="FF0000"/>
              </a:solidFill>
            </a:endParaRPr>
          </a:p>
        </p:txBody>
      </p:sp>
    </p:spTree>
    <p:extLst>
      <p:ext uri="{BB962C8B-B14F-4D97-AF65-F5344CB8AC3E}">
        <p14:creationId xmlns:p14="http://schemas.microsoft.com/office/powerpoint/2010/main" val="18537239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グループ化 25">
            <a:extLst>
              <a:ext uri="{FF2B5EF4-FFF2-40B4-BE49-F238E27FC236}">
                <a16:creationId xmlns:a16="http://schemas.microsoft.com/office/drawing/2014/main" id="{2E2152F4-EF84-290F-7D99-2F3DBEDA9736}"/>
              </a:ext>
            </a:extLst>
          </p:cNvPr>
          <p:cNvGrpSpPr/>
          <p:nvPr/>
        </p:nvGrpSpPr>
        <p:grpSpPr>
          <a:xfrm>
            <a:off x="4843565" y="2863635"/>
            <a:ext cx="3152633" cy="3359017"/>
            <a:chOff x="0" y="1266902"/>
            <a:chExt cx="3998794" cy="4149648"/>
          </a:xfrm>
        </p:grpSpPr>
        <p:pic>
          <p:nvPicPr>
            <p:cNvPr id="27" name="Picture 2" descr="Sambit Giri">
              <a:extLst>
                <a:ext uri="{FF2B5EF4-FFF2-40B4-BE49-F238E27FC236}">
                  <a16:creationId xmlns:a16="http://schemas.microsoft.com/office/drawing/2014/main" id="{BEF697D5-204C-61C3-56EA-6D07FBCCAF0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6268"/>
            <a:stretch/>
          </p:blipFill>
          <p:spPr bwMode="auto">
            <a:xfrm>
              <a:off x="0" y="1441450"/>
              <a:ext cx="3998794" cy="3975100"/>
            </a:xfrm>
            <a:prstGeom prst="rect">
              <a:avLst/>
            </a:prstGeom>
            <a:noFill/>
            <a:extLst>
              <a:ext uri="{909E8E84-426E-40DD-AFC4-6F175D3DCCD1}">
                <a14:hiddenFill xmlns:a14="http://schemas.microsoft.com/office/drawing/2010/main">
                  <a:solidFill>
                    <a:srgbClr val="FFFFFF"/>
                  </a:solidFill>
                </a14:hiddenFill>
              </a:ext>
            </a:extLst>
          </p:spPr>
        </p:pic>
        <p:sp>
          <p:nvSpPr>
            <p:cNvPr id="28" name="テキスト ボックス 27">
              <a:extLst>
                <a:ext uri="{FF2B5EF4-FFF2-40B4-BE49-F238E27FC236}">
                  <a16:creationId xmlns:a16="http://schemas.microsoft.com/office/drawing/2014/main" id="{724B81D7-2603-A973-9819-525D770BBDC8}"/>
                </a:ext>
              </a:extLst>
            </p:cNvPr>
            <p:cNvSpPr txBox="1"/>
            <p:nvPr/>
          </p:nvSpPr>
          <p:spPr>
            <a:xfrm>
              <a:off x="1962858" y="1266902"/>
              <a:ext cx="1084997" cy="369332"/>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kumimoji="1" lang="en-US" altLang="ja-JP" b="1" dirty="0"/>
                <a:t>1-x</a:t>
              </a:r>
              <a:r>
                <a:rPr kumimoji="1" lang="en-US" altLang="ja-JP" b="1" baseline="-25000" dirty="0"/>
                <a:t>HI</a:t>
              </a:r>
              <a:endParaRPr kumimoji="1" lang="ja-JP" altLang="en-US" b="1"/>
            </a:p>
          </p:txBody>
        </p:sp>
        <p:sp>
          <p:nvSpPr>
            <p:cNvPr id="29" name="テキスト ボックス 28">
              <a:extLst>
                <a:ext uri="{FF2B5EF4-FFF2-40B4-BE49-F238E27FC236}">
                  <a16:creationId xmlns:a16="http://schemas.microsoft.com/office/drawing/2014/main" id="{93CBF03F-7618-C8D0-1415-98081151A12B}"/>
                </a:ext>
              </a:extLst>
            </p:cNvPr>
            <p:cNvSpPr txBox="1"/>
            <p:nvPr/>
          </p:nvSpPr>
          <p:spPr>
            <a:xfrm>
              <a:off x="415459" y="4538531"/>
              <a:ext cx="813609" cy="342198"/>
            </a:xfrm>
            <a:prstGeom prst="rect">
              <a:avLst/>
            </a:prstGeom>
            <a:solidFill>
              <a:srgbClr val="F7E2BA">
                <a:alpha val="83922"/>
              </a:srgbClr>
            </a:solidFill>
            <a:ln>
              <a:solidFill>
                <a:schemeClr val="tx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r"/>
              <a:r>
                <a:rPr kumimoji="1" lang="en-US" altLang="ja-JP" sz="1200" b="1" dirty="0"/>
                <a:t>1-&lt;</a:t>
              </a:r>
              <a:r>
                <a:rPr kumimoji="1" lang="en-US" altLang="ja-JP" sz="1200" b="1" dirty="0" err="1"/>
                <a:t>x</a:t>
              </a:r>
              <a:r>
                <a:rPr kumimoji="1" lang="en-US" altLang="ja-JP" sz="1200" b="1" baseline="-25000" dirty="0" err="1"/>
                <a:t>HI</a:t>
              </a:r>
              <a:r>
                <a:rPr kumimoji="1" lang="en-US" altLang="ja-JP" sz="1200" b="1" dirty="0"/>
                <a:t>&gt;</a:t>
              </a:r>
              <a:endParaRPr kumimoji="1" lang="ja-JP" altLang="en-US" sz="1200" b="1"/>
            </a:p>
          </p:txBody>
        </p:sp>
      </p:grpSp>
      <p:cxnSp>
        <p:nvCxnSpPr>
          <p:cNvPr id="9" name="直線矢印コネクタ 8">
            <a:extLst>
              <a:ext uri="{FF2B5EF4-FFF2-40B4-BE49-F238E27FC236}">
                <a16:creationId xmlns:a16="http://schemas.microsoft.com/office/drawing/2014/main" id="{E13F30F6-E13B-063F-EA2B-08BA95E88239}"/>
              </a:ext>
            </a:extLst>
          </p:cNvPr>
          <p:cNvCxnSpPr>
            <a:cxnSpLocks/>
          </p:cNvCxnSpPr>
          <p:nvPr/>
        </p:nvCxnSpPr>
        <p:spPr>
          <a:xfrm flipH="1">
            <a:off x="6128985" y="3191080"/>
            <a:ext cx="2250740" cy="453792"/>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 name="タイトル 1">
            <a:extLst>
              <a:ext uri="{FF2B5EF4-FFF2-40B4-BE49-F238E27FC236}">
                <a16:creationId xmlns:a16="http://schemas.microsoft.com/office/drawing/2014/main" id="{C88769C2-47F2-0806-CEEA-4CD623FC4C02}"/>
              </a:ext>
            </a:extLst>
          </p:cNvPr>
          <p:cNvSpPr>
            <a:spLocks noGrp="1"/>
          </p:cNvSpPr>
          <p:nvPr>
            <p:ph type="title"/>
          </p:nvPr>
        </p:nvSpPr>
        <p:spPr/>
        <p:txBody>
          <a:bodyPr>
            <a:normAutofit fontScale="90000"/>
          </a:bodyPr>
          <a:lstStyle/>
          <a:p>
            <a:r>
              <a:rPr lang="en-US" altLang="ja-JP" dirty="0"/>
              <a:t>Conquest for Key Parameters</a:t>
            </a:r>
            <a:br>
              <a:rPr lang="en-US" altLang="ja-JP" dirty="0"/>
            </a:br>
            <a:r>
              <a:rPr lang="en-US" altLang="ja-JP" dirty="0"/>
              <a:t>of Cosmic Reionization </a:t>
            </a:r>
            <a:endParaRPr kumimoji="1" lang="ja-JP" altLang="en-US"/>
          </a:p>
        </p:txBody>
      </p:sp>
      <p:sp>
        <p:nvSpPr>
          <p:cNvPr id="18" name="コンテンツ プレースホルダー 17">
            <a:extLst>
              <a:ext uri="{FF2B5EF4-FFF2-40B4-BE49-F238E27FC236}">
                <a16:creationId xmlns:a16="http://schemas.microsoft.com/office/drawing/2014/main" id="{74A842D4-AA72-A59A-ECA0-97C51D6B26B6}"/>
              </a:ext>
            </a:extLst>
          </p:cNvPr>
          <p:cNvSpPr>
            <a:spLocks noGrp="1"/>
          </p:cNvSpPr>
          <p:nvPr>
            <p:ph idx="1"/>
          </p:nvPr>
        </p:nvSpPr>
        <p:spPr/>
        <p:txBody>
          <a:bodyPr/>
          <a:lstStyle/>
          <a:p>
            <a:pPr marL="0" indent="0" algn="ctr">
              <a:buNone/>
            </a:pPr>
            <a:r>
              <a:rPr lang="en-US" altLang="ja-JP" b="1" dirty="0"/>
              <a:t> </a:t>
            </a:r>
            <a:endParaRPr lang="ja-JP" altLang="en-US" b="1"/>
          </a:p>
        </p:txBody>
      </p:sp>
      <p:pic>
        <p:nvPicPr>
          <p:cNvPr id="5" name="図 4">
            <a:extLst>
              <a:ext uri="{FF2B5EF4-FFF2-40B4-BE49-F238E27FC236}">
                <a16:creationId xmlns:a16="http://schemas.microsoft.com/office/drawing/2014/main" id="{0A5F32F9-228D-43B0-09BD-C6287E860584}"/>
              </a:ext>
            </a:extLst>
          </p:cNvPr>
          <p:cNvPicPr>
            <a:picLocks noChangeAspect="1"/>
          </p:cNvPicPr>
          <p:nvPr/>
        </p:nvPicPr>
        <p:blipFill>
          <a:blip r:embed="rId4"/>
          <a:srcRect/>
          <a:stretch/>
        </p:blipFill>
        <p:spPr>
          <a:xfrm>
            <a:off x="121760" y="3018992"/>
            <a:ext cx="4811181" cy="3583064"/>
          </a:xfrm>
          <a:prstGeom prst="rect">
            <a:avLst/>
          </a:prstGeom>
        </p:spPr>
      </p:pic>
      <p:sp>
        <p:nvSpPr>
          <p:cNvPr id="34" name="テキスト ボックス 33">
            <a:extLst>
              <a:ext uri="{FF2B5EF4-FFF2-40B4-BE49-F238E27FC236}">
                <a16:creationId xmlns:a16="http://schemas.microsoft.com/office/drawing/2014/main" id="{12092417-D333-F032-6A80-FE413C0C2AD0}"/>
              </a:ext>
            </a:extLst>
          </p:cNvPr>
          <p:cNvSpPr txBox="1"/>
          <p:nvPr/>
        </p:nvSpPr>
        <p:spPr>
          <a:xfrm>
            <a:off x="5114799" y="5916625"/>
            <a:ext cx="1422184" cy="309600"/>
          </a:xfrm>
          <a:prstGeom prst="rect">
            <a:avLst/>
          </a:prstGeom>
          <a:noFill/>
        </p:spPr>
        <p:txBody>
          <a:bodyPr wrap="none" rtlCol="0">
            <a:spAutoFit/>
          </a:bodyPr>
          <a:lstStyle/>
          <a:p>
            <a:r>
              <a:rPr kumimoji="1" lang="en-US" altLang="ja-JP" sz="1400" dirty="0"/>
              <a:t>Credit: S. Gambit</a:t>
            </a:r>
            <a:endParaRPr kumimoji="1" lang="ja-JP" altLang="en-US" sz="1400"/>
          </a:p>
        </p:txBody>
      </p:sp>
      <p:sp>
        <p:nvSpPr>
          <p:cNvPr id="7" name="テキスト ボックス 6">
            <a:extLst>
              <a:ext uri="{FF2B5EF4-FFF2-40B4-BE49-F238E27FC236}">
                <a16:creationId xmlns:a16="http://schemas.microsoft.com/office/drawing/2014/main" id="{7656BF52-DCEA-395D-0467-B471BA2EB9AC}"/>
              </a:ext>
            </a:extLst>
          </p:cNvPr>
          <p:cNvSpPr txBox="1"/>
          <p:nvPr/>
        </p:nvSpPr>
        <p:spPr>
          <a:xfrm>
            <a:off x="8308818" y="2744189"/>
            <a:ext cx="902555" cy="646331"/>
          </a:xfrm>
          <a:prstGeom prst="rect">
            <a:avLst/>
          </a:prstGeom>
          <a:noFill/>
        </p:spPr>
        <p:txBody>
          <a:bodyPr wrap="square" rtlCol="0">
            <a:spAutoFit/>
          </a:bodyPr>
          <a:lstStyle/>
          <a:p>
            <a:r>
              <a:rPr kumimoji="1" lang="en-US" altLang="ja-JP" b="1" dirty="0">
                <a:ln>
                  <a:solidFill>
                    <a:schemeClr val="tx1"/>
                  </a:solidFill>
                </a:ln>
              </a:rPr>
              <a:t>Black:</a:t>
            </a:r>
          </a:p>
          <a:p>
            <a:r>
              <a:rPr kumimoji="1" lang="en-US" altLang="ja-JP" b="1" dirty="0">
                <a:ln>
                  <a:solidFill>
                    <a:schemeClr val="tx1"/>
                  </a:solidFill>
                </a:ln>
              </a:rPr>
              <a:t>Ionized</a:t>
            </a:r>
          </a:p>
        </p:txBody>
      </p:sp>
      <p:pic>
        <p:nvPicPr>
          <p:cNvPr id="11" name="図 10">
            <a:extLst>
              <a:ext uri="{FF2B5EF4-FFF2-40B4-BE49-F238E27FC236}">
                <a16:creationId xmlns:a16="http://schemas.microsoft.com/office/drawing/2014/main" id="{CA4E3DE5-012A-CDCB-6916-BEF5702AFBC9}"/>
              </a:ext>
            </a:extLst>
          </p:cNvPr>
          <p:cNvPicPr>
            <a:picLocks noChangeAspect="1"/>
          </p:cNvPicPr>
          <p:nvPr/>
        </p:nvPicPr>
        <p:blipFill>
          <a:blip r:embed="rId5"/>
          <a:stretch>
            <a:fillRect/>
          </a:stretch>
        </p:blipFill>
        <p:spPr>
          <a:xfrm>
            <a:off x="5953125" y="3938807"/>
            <a:ext cx="3120441" cy="2936248"/>
          </a:xfrm>
          <a:prstGeom prst="rect">
            <a:avLst/>
          </a:prstGeom>
        </p:spPr>
      </p:pic>
      <p:sp>
        <p:nvSpPr>
          <p:cNvPr id="8" name="テキスト ボックス 7">
            <a:extLst>
              <a:ext uri="{FF2B5EF4-FFF2-40B4-BE49-F238E27FC236}">
                <a16:creationId xmlns:a16="http://schemas.microsoft.com/office/drawing/2014/main" id="{D2264A8A-B6D4-BC7D-A46E-A5937E27ECEA}"/>
              </a:ext>
            </a:extLst>
          </p:cNvPr>
          <p:cNvSpPr txBox="1"/>
          <p:nvPr/>
        </p:nvSpPr>
        <p:spPr>
          <a:xfrm>
            <a:off x="7996198" y="3278598"/>
            <a:ext cx="1057835" cy="646331"/>
          </a:xfrm>
          <a:prstGeom prst="rect">
            <a:avLst/>
          </a:prstGeom>
          <a:noFill/>
        </p:spPr>
        <p:txBody>
          <a:bodyPr wrap="square" rtlCol="0">
            <a:spAutoFit/>
          </a:bodyPr>
          <a:lstStyle/>
          <a:p>
            <a:r>
              <a:rPr kumimoji="1" lang="en-US" altLang="ja-JP" b="1" dirty="0">
                <a:ln>
                  <a:solidFill>
                    <a:schemeClr val="tx1"/>
                  </a:solidFill>
                </a:ln>
                <a:solidFill>
                  <a:schemeClr val="bg1"/>
                </a:solidFill>
              </a:rPr>
              <a:t>White:</a:t>
            </a:r>
          </a:p>
          <a:p>
            <a:r>
              <a:rPr kumimoji="1" lang="en-US" altLang="ja-JP" b="1" dirty="0">
                <a:ln>
                  <a:solidFill>
                    <a:schemeClr val="tx1"/>
                  </a:solidFill>
                </a:ln>
                <a:solidFill>
                  <a:schemeClr val="bg1"/>
                </a:solidFill>
              </a:rPr>
              <a:t>Neutral</a:t>
            </a:r>
          </a:p>
        </p:txBody>
      </p:sp>
      <p:cxnSp>
        <p:nvCxnSpPr>
          <p:cNvPr id="10" name="直線矢印コネクタ 9">
            <a:extLst>
              <a:ext uri="{FF2B5EF4-FFF2-40B4-BE49-F238E27FC236}">
                <a16:creationId xmlns:a16="http://schemas.microsoft.com/office/drawing/2014/main" id="{1020E1C0-5352-9F39-AB75-DA0EA644B9CB}"/>
              </a:ext>
            </a:extLst>
          </p:cNvPr>
          <p:cNvCxnSpPr>
            <a:cxnSpLocks/>
          </p:cNvCxnSpPr>
          <p:nvPr/>
        </p:nvCxnSpPr>
        <p:spPr>
          <a:xfrm flipH="1">
            <a:off x="7702040" y="3601764"/>
            <a:ext cx="427916" cy="43108"/>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3" name="テキスト ボックス 12">
            <a:extLst>
              <a:ext uri="{FF2B5EF4-FFF2-40B4-BE49-F238E27FC236}">
                <a16:creationId xmlns:a16="http://schemas.microsoft.com/office/drawing/2014/main" id="{C5DB2EF7-8132-0DD2-0040-A13ECCB4C8D7}"/>
              </a:ext>
            </a:extLst>
          </p:cNvPr>
          <p:cNvSpPr txBox="1"/>
          <p:nvPr/>
        </p:nvSpPr>
        <p:spPr>
          <a:xfrm>
            <a:off x="3015612" y="4808621"/>
            <a:ext cx="1700658" cy="646331"/>
          </a:xfrm>
          <a:prstGeom prst="rect">
            <a:avLst/>
          </a:prstGeom>
          <a:noFill/>
        </p:spPr>
        <p:txBody>
          <a:bodyPr wrap="none" rtlCol="0">
            <a:spAutoFit/>
          </a:bodyPr>
          <a:lstStyle/>
          <a:p>
            <a:r>
              <a:rPr kumimoji="1" lang="en-US" altLang="ja-JP" b="1" dirty="0">
                <a:ln w="3175">
                  <a:noFill/>
                </a:ln>
                <a:solidFill>
                  <a:srgbClr val="00B0F0"/>
                </a:solidFill>
              </a:rPr>
              <a:t>Faint Gal.</a:t>
            </a:r>
          </a:p>
          <a:p>
            <a:r>
              <a:rPr kumimoji="1" lang="en-US" altLang="ja-JP" b="1" dirty="0">
                <a:ln w="3175">
                  <a:noFill/>
                </a:ln>
                <a:solidFill>
                  <a:srgbClr val="00B0F0"/>
                </a:solidFill>
              </a:rPr>
              <a:t>(Finkelstein+19)</a:t>
            </a:r>
            <a:endParaRPr kumimoji="1" lang="ja-JP" altLang="en-US" b="1">
              <a:ln w="3175">
                <a:noFill/>
              </a:ln>
              <a:solidFill>
                <a:srgbClr val="00B0F0"/>
              </a:solidFill>
            </a:endParaRPr>
          </a:p>
        </p:txBody>
      </p:sp>
      <p:sp>
        <p:nvSpPr>
          <p:cNvPr id="14" name="テキスト ボックス 13">
            <a:extLst>
              <a:ext uri="{FF2B5EF4-FFF2-40B4-BE49-F238E27FC236}">
                <a16:creationId xmlns:a16="http://schemas.microsoft.com/office/drawing/2014/main" id="{AC705922-CA07-89E2-5F6E-63AA252BAFE1}"/>
              </a:ext>
            </a:extLst>
          </p:cNvPr>
          <p:cNvSpPr txBox="1"/>
          <p:nvPr/>
        </p:nvSpPr>
        <p:spPr>
          <a:xfrm>
            <a:off x="2023266" y="2955433"/>
            <a:ext cx="2858475" cy="646331"/>
          </a:xfrm>
          <a:prstGeom prst="rect">
            <a:avLst/>
          </a:prstGeom>
          <a:noFill/>
        </p:spPr>
        <p:txBody>
          <a:bodyPr wrap="none" rtlCol="0">
            <a:spAutoFit/>
          </a:bodyPr>
          <a:lstStyle/>
          <a:p>
            <a:r>
              <a:rPr kumimoji="1" lang="en-US" altLang="ja-JP" b="1" dirty="0">
                <a:ln w="3175">
                  <a:solidFill>
                    <a:sysClr val="windowText" lastClr="000000"/>
                  </a:solidFill>
                </a:ln>
                <a:solidFill>
                  <a:srgbClr val="7030A0"/>
                </a:solidFill>
              </a:rPr>
              <a:t>UV Luminosity Function (LF)</a:t>
            </a:r>
            <a:endParaRPr kumimoji="1" lang="en-US" altLang="ja-JP" b="1" baseline="-25000" dirty="0">
              <a:ln w="3175">
                <a:solidFill>
                  <a:sysClr val="windowText" lastClr="000000"/>
                </a:solidFill>
              </a:ln>
              <a:solidFill>
                <a:srgbClr val="7030A0"/>
              </a:solidFill>
            </a:endParaRPr>
          </a:p>
          <a:p>
            <a:r>
              <a:rPr kumimoji="1" lang="en-US" altLang="ja-JP" b="1" dirty="0">
                <a:ln w="3175">
                  <a:solidFill>
                    <a:sysClr val="windowText" lastClr="000000"/>
                  </a:solidFill>
                </a:ln>
                <a:solidFill>
                  <a:srgbClr val="7030A0"/>
                </a:solidFill>
              </a:rPr>
              <a:t>w/ const. </a:t>
            </a:r>
            <a:r>
              <a:rPr kumimoji="1" lang="en-US" altLang="ja-JP" b="1" dirty="0" err="1">
                <a:ln w="3175">
                  <a:solidFill>
                    <a:sysClr val="windowText" lastClr="000000"/>
                  </a:solidFill>
                </a:ln>
                <a:solidFill>
                  <a:srgbClr val="7030A0"/>
                </a:solidFill>
              </a:rPr>
              <a:t>fesc</a:t>
            </a:r>
            <a:r>
              <a:rPr kumimoji="1" lang="en-US" altLang="ja-JP" b="1" dirty="0">
                <a:ln w="3175">
                  <a:solidFill>
                    <a:sysClr val="windowText" lastClr="000000"/>
                  </a:solidFill>
                </a:ln>
                <a:solidFill>
                  <a:srgbClr val="7030A0"/>
                </a:solidFill>
              </a:rPr>
              <a:t> (Ishigaki+18)</a:t>
            </a:r>
            <a:endParaRPr kumimoji="1" lang="ja-JP" altLang="en-US" b="1">
              <a:ln w="3175">
                <a:solidFill>
                  <a:sysClr val="windowText" lastClr="000000"/>
                </a:solidFill>
              </a:ln>
              <a:solidFill>
                <a:srgbClr val="7030A0"/>
              </a:solidFill>
            </a:endParaRPr>
          </a:p>
        </p:txBody>
      </p:sp>
      <p:sp>
        <p:nvSpPr>
          <p:cNvPr id="15" name="テキスト ボックス 14">
            <a:extLst>
              <a:ext uri="{FF2B5EF4-FFF2-40B4-BE49-F238E27FC236}">
                <a16:creationId xmlns:a16="http://schemas.microsoft.com/office/drawing/2014/main" id="{8E1C4FD7-52B9-A51D-6D50-B309FF2E1748}"/>
              </a:ext>
            </a:extLst>
          </p:cNvPr>
          <p:cNvSpPr txBox="1"/>
          <p:nvPr/>
        </p:nvSpPr>
        <p:spPr>
          <a:xfrm>
            <a:off x="628650" y="3042492"/>
            <a:ext cx="1247457" cy="646331"/>
          </a:xfrm>
          <a:prstGeom prst="rect">
            <a:avLst/>
          </a:prstGeom>
          <a:noFill/>
        </p:spPr>
        <p:txBody>
          <a:bodyPr wrap="none" rtlCol="0">
            <a:spAutoFit/>
          </a:bodyPr>
          <a:lstStyle/>
          <a:p>
            <a:r>
              <a:rPr kumimoji="1" lang="en-US" altLang="ja-JP" b="1" dirty="0">
                <a:ln w="3175">
                  <a:noFill/>
                </a:ln>
                <a:solidFill>
                  <a:schemeClr val="accent3"/>
                </a:solidFill>
              </a:rPr>
              <a:t>Bright Gal.</a:t>
            </a:r>
          </a:p>
          <a:p>
            <a:r>
              <a:rPr kumimoji="1" lang="en-US" altLang="ja-JP" b="1" dirty="0">
                <a:ln w="3175">
                  <a:noFill/>
                </a:ln>
                <a:solidFill>
                  <a:schemeClr val="accent3"/>
                </a:solidFill>
              </a:rPr>
              <a:t>(Naidu+20)</a:t>
            </a:r>
          </a:p>
        </p:txBody>
      </p:sp>
      <p:sp>
        <p:nvSpPr>
          <p:cNvPr id="16" name="右矢印 15">
            <a:extLst>
              <a:ext uri="{FF2B5EF4-FFF2-40B4-BE49-F238E27FC236}">
                <a16:creationId xmlns:a16="http://schemas.microsoft.com/office/drawing/2014/main" id="{F5DF5671-3956-25DD-2CB2-E509DB63D869}"/>
              </a:ext>
            </a:extLst>
          </p:cNvPr>
          <p:cNvSpPr/>
          <p:nvPr/>
        </p:nvSpPr>
        <p:spPr>
          <a:xfrm rot="13203218">
            <a:off x="1895346" y="5332424"/>
            <a:ext cx="590843" cy="182880"/>
          </a:xfrm>
          <a:prstGeom prst="rightArrow">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n>
                <a:solidFill>
                  <a:schemeClr val="tx2"/>
                </a:solidFill>
              </a:ln>
              <a:solidFill>
                <a:schemeClr val="tx2"/>
              </a:solidFill>
            </a:endParaRPr>
          </a:p>
        </p:txBody>
      </p:sp>
      <p:sp>
        <p:nvSpPr>
          <p:cNvPr id="17" name="テキスト ボックス 16">
            <a:extLst>
              <a:ext uri="{FF2B5EF4-FFF2-40B4-BE49-F238E27FC236}">
                <a16:creationId xmlns:a16="http://schemas.microsoft.com/office/drawing/2014/main" id="{1FCDB344-3BB7-5A10-27E5-56AB26FFBF4E}"/>
              </a:ext>
            </a:extLst>
          </p:cNvPr>
          <p:cNvSpPr txBox="1"/>
          <p:nvPr/>
        </p:nvSpPr>
        <p:spPr>
          <a:xfrm>
            <a:off x="2023266" y="5579915"/>
            <a:ext cx="1444819" cy="369332"/>
          </a:xfrm>
          <a:prstGeom prst="rect">
            <a:avLst/>
          </a:prstGeom>
          <a:noFill/>
        </p:spPr>
        <p:txBody>
          <a:bodyPr wrap="none" rtlCol="0">
            <a:spAutoFit/>
          </a:bodyPr>
          <a:lstStyle/>
          <a:p>
            <a:r>
              <a:rPr kumimoji="1" lang="en-US" altLang="ja-JP" b="1" dirty="0"/>
              <a:t>Observations</a:t>
            </a:r>
          </a:p>
        </p:txBody>
      </p:sp>
      <p:sp>
        <p:nvSpPr>
          <p:cNvPr id="19" name="テキスト ボックス 18">
            <a:extLst>
              <a:ext uri="{FF2B5EF4-FFF2-40B4-BE49-F238E27FC236}">
                <a16:creationId xmlns:a16="http://schemas.microsoft.com/office/drawing/2014/main" id="{DE45E00C-9659-FE7E-62B9-B3C6F61337B1}"/>
              </a:ext>
            </a:extLst>
          </p:cNvPr>
          <p:cNvSpPr txBox="1"/>
          <p:nvPr/>
        </p:nvSpPr>
        <p:spPr>
          <a:xfrm>
            <a:off x="494892" y="2187995"/>
            <a:ext cx="4501566" cy="830997"/>
          </a:xfrm>
          <a:prstGeom prst="rect">
            <a:avLst/>
          </a:prstGeom>
          <a:noFill/>
        </p:spPr>
        <p:txBody>
          <a:bodyPr wrap="square" rtlCol="0">
            <a:spAutoFit/>
          </a:bodyPr>
          <a:lstStyle/>
          <a:p>
            <a:pPr algn="ctr"/>
            <a:r>
              <a:rPr kumimoji="1" lang="en-US" altLang="ja-JP" sz="2400" u="sng" dirty="0">
                <a:latin typeface="Meiryo UI" panose="020B0604030504040204" pitchFamily="34" charset="-128"/>
                <a:ea typeface="Meiryo UI" panose="020B0604030504040204" pitchFamily="34" charset="-128"/>
              </a:rPr>
              <a:t>1. Neutral Fraction</a:t>
            </a:r>
          </a:p>
          <a:p>
            <a:pPr algn="ctr"/>
            <a:r>
              <a:rPr kumimoji="1" lang="en-US" altLang="ja-JP" sz="2400" dirty="0" err="1">
                <a:latin typeface="Meiryo UI" panose="020B0604030504040204" pitchFamily="34" charset="-128"/>
                <a:ea typeface="Meiryo UI" panose="020B0604030504040204" pitchFamily="34" charset="-128"/>
              </a:rPr>
              <a:t>x</a:t>
            </a:r>
            <a:r>
              <a:rPr kumimoji="1" lang="en-US" altLang="ja-JP" sz="2400" baseline="-25000" dirty="0" err="1">
                <a:latin typeface="Meiryo UI" panose="020B0604030504040204" pitchFamily="34" charset="-128"/>
                <a:ea typeface="Meiryo UI" panose="020B0604030504040204" pitchFamily="34" charset="-128"/>
              </a:rPr>
              <a:t>HI</a:t>
            </a:r>
            <a:r>
              <a:rPr kumimoji="1" lang="en-US" altLang="ja-JP" sz="2400" dirty="0">
                <a:latin typeface="Meiryo UI" panose="020B0604030504040204" pitchFamily="34" charset="-128"/>
                <a:ea typeface="Meiryo UI" panose="020B0604030504040204" pitchFamily="34" charset="-128"/>
              </a:rPr>
              <a:t>=</a:t>
            </a:r>
            <a:r>
              <a:rPr kumimoji="1" lang="en-US" altLang="ja-JP" sz="2400" dirty="0" err="1">
                <a:latin typeface="Meiryo UI" panose="020B0604030504040204" pitchFamily="34" charset="-128"/>
                <a:ea typeface="Meiryo UI" panose="020B0604030504040204" pitchFamily="34" charset="-128"/>
              </a:rPr>
              <a:t>n</a:t>
            </a:r>
            <a:r>
              <a:rPr kumimoji="1" lang="en-US" altLang="ja-JP" sz="2400" baseline="-25000" dirty="0" err="1">
                <a:latin typeface="Meiryo UI" panose="020B0604030504040204" pitchFamily="34" charset="-128"/>
                <a:ea typeface="Meiryo UI" panose="020B0604030504040204" pitchFamily="34" charset="-128"/>
              </a:rPr>
              <a:t>HI</a:t>
            </a:r>
            <a:r>
              <a:rPr kumimoji="1" lang="en-US" altLang="ja-JP" sz="2400" dirty="0">
                <a:latin typeface="Meiryo UI" panose="020B0604030504040204" pitchFamily="34" charset="-128"/>
                <a:ea typeface="Meiryo UI" panose="020B0604030504040204" pitchFamily="34" charset="-128"/>
              </a:rPr>
              <a:t>/</a:t>
            </a:r>
            <a:r>
              <a:rPr kumimoji="1" lang="en-US" altLang="ja-JP" sz="2400" dirty="0" err="1">
                <a:latin typeface="Meiryo UI" panose="020B0604030504040204" pitchFamily="34" charset="-128"/>
                <a:ea typeface="Meiryo UI" panose="020B0604030504040204" pitchFamily="34" charset="-128"/>
              </a:rPr>
              <a:t>n</a:t>
            </a:r>
            <a:r>
              <a:rPr kumimoji="1" lang="en-US" altLang="ja-JP" sz="2400" baseline="-25000" dirty="0" err="1">
                <a:latin typeface="Meiryo UI" panose="020B0604030504040204" pitchFamily="34" charset="-128"/>
                <a:ea typeface="Meiryo UI" panose="020B0604030504040204" pitchFamily="34" charset="-128"/>
              </a:rPr>
              <a:t>H</a:t>
            </a:r>
            <a:endParaRPr kumimoji="1" lang="ja-JP" altLang="en-US" sz="2400">
              <a:latin typeface="Meiryo UI" panose="020B0604030504040204" pitchFamily="34" charset="-128"/>
              <a:ea typeface="Meiryo UI" panose="020B0604030504040204" pitchFamily="34" charset="-128"/>
            </a:endParaRPr>
          </a:p>
        </p:txBody>
      </p:sp>
      <p:sp>
        <p:nvSpPr>
          <p:cNvPr id="20" name="テキスト ボックス 19">
            <a:extLst>
              <a:ext uri="{FF2B5EF4-FFF2-40B4-BE49-F238E27FC236}">
                <a16:creationId xmlns:a16="http://schemas.microsoft.com/office/drawing/2014/main" id="{EE56E289-0693-4EA8-4801-36FBF367D56E}"/>
              </a:ext>
            </a:extLst>
          </p:cNvPr>
          <p:cNvSpPr txBox="1"/>
          <p:nvPr/>
        </p:nvSpPr>
        <p:spPr>
          <a:xfrm>
            <a:off x="4575404" y="2176244"/>
            <a:ext cx="4087105" cy="830997"/>
          </a:xfrm>
          <a:prstGeom prst="rect">
            <a:avLst/>
          </a:prstGeom>
          <a:noFill/>
        </p:spPr>
        <p:txBody>
          <a:bodyPr wrap="square" rtlCol="0">
            <a:spAutoFit/>
          </a:bodyPr>
          <a:lstStyle/>
          <a:p>
            <a:pPr algn="ctr"/>
            <a:r>
              <a:rPr kumimoji="1" lang="en-US" altLang="ja-JP" sz="2400" u="sng" dirty="0">
                <a:latin typeface="Meiryo UI" panose="020B0604030504040204" pitchFamily="34" charset="-128"/>
                <a:ea typeface="Meiryo UI" panose="020B0604030504040204" pitchFamily="34" charset="-128"/>
              </a:rPr>
              <a:t>2. Ionized Bubble Radius</a:t>
            </a:r>
          </a:p>
          <a:p>
            <a:pPr algn="ctr"/>
            <a:r>
              <a:rPr kumimoji="1" lang="en-US" altLang="ja-JP" sz="2400" dirty="0">
                <a:latin typeface="Meiryo UI" panose="020B0604030504040204" pitchFamily="34" charset="-128"/>
                <a:ea typeface="Meiryo UI" panose="020B0604030504040204" pitchFamily="34" charset="-128"/>
              </a:rPr>
              <a:t>R</a:t>
            </a:r>
            <a:r>
              <a:rPr kumimoji="1" lang="en-US" altLang="ja-JP" sz="2400" baseline="-25000" dirty="0">
                <a:latin typeface="Meiryo UI" panose="020B0604030504040204" pitchFamily="34" charset="-128"/>
                <a:ea typeface="Meiryo UI" panose="020B0604030504040204" pitchFamily="34" charset="-128"/>
              </a:rPr>
              <a:t>b</a:t>
            </a:r>
            <a:endParaRPr kumimoji="1" lang="ja-JP" altLang="en-US" sz="2400">
              <a:latin typeface="Meiryo UI" panose="020B0604030504040204" pitchFamily="34" charset="-128"/>
              <a:ea typeface="Meiryo UI" panose="020B0604030504040204" pitchFamily="34" charset="-128"/>
            </a:endParaRPr>
          </a:p>
        </p:txBody>
      </p:sp>
      <p:sp>
        <p:nvSpPr>
          <p:cNvPr id="21" name="テキスト ボックス 20">
            <a:extLst>
              <a:ext uri="{FF2B5EF4-FFF2-40B4-BE49-F238E27FC236}">
                <a16:creationId xmlns:a16="http://schemas.microsoft.com/office/drawing/2014/main" id="{AEA8DC73-1BB2-97FA-CAF2-3E11928BF648}"/>
              </a:ext>
            </a:extLst>
          </p:cNvPr>
          <p:cNvSpPr txBox="1"/>
          <p:nvPr/>
        </p:nvSpPr>
        <p:spPr>
          <a:xfrm>
            <a:off x="2338818" y="3644872"/>
            <a:ext cx="1627279" cy="707886"/>
          </a:xfrm>
          <a:prstGeom prst="rect">
            <a:avLst/>
          </a:prstGeom>
          <a:noFill/>
        </p:spPr>
        <p:txBody>
          <a:bodyPr wrap="square" rtlCol="0">
            <a:spAutoFit/>
          </a:bodyPr>
          <a:lstStyle/>
          <a:p>
            <a:pPr algn="ctr"/>
            <a:r>
              <a:rPr kumimoji="1" lang="en-US" altLang="ja-JP" sz="4000" b="1" dirty="0">
                <a:ln>
                  <a:solidFill>
                    <a:schemeClr val="tx1"/>
                  </a:solidFill>
                </a:ln>
                <a:solidFill>
                  <a:srgbClr val="FF0000"/>
                </a:solidFill>
              </a:rPr>
              <a:t>z&gt;8 ?</a:t>
            </a:r>
            <a:endParaRPr kumimoji="1" lang="ja-JP" altLang="en-US" sz="4000" b="1">
              <a:ln>
                <a:solidFill>
                  <a:schemeClr val="tx1"/>
                </a:solidFill>
              </a:ln>
              <a:solidFill>
                <a:srgbClr val="FF0000"/>
              </a:solidFill>
            </a:endParaRPr>
          </a:p>
        </p:txBody>
      </p:sp>
      <p:sp>
        <p:nvSpPr>
          <p:cNvPr id="22" name="テキスト ボックス 21">
            <a:extLst>
              <a:ext uri="{FF2B5EF4-FFF2-40B4-BE49-F238E27FC236}">
                <a16:creationId xmlns:a16="http://schemas.microsoft.com/office/drawing/2014/main" id="{D4EFA659-9276-7AD6-58C6-6768A7B30892}"/>
              </a:ext>
            </a:extLst>
          </p:cNvPr>
          <p:cNvSpPr txBox="1"/>
          <p:nvPr/>
        </p:nvSpPr>
        <p:spPr>
          <a:xfrm>
            <a:off x="6419882" y="4498591"/>
            <a:ext cx="2607193" cy="1323439"/>
          </a:xfrm>
          <a:prstGeom prst="rect">
            <a:avLst/>
          </a:prstGeom>
          <a:noFill/>
        </p:spPr>
        <p:txBody>
          <a:bodyPr wrap="square" rtlCol="0">
            <a:spAutoFit/>
          </a:bodyPr>
          <a:lstStyle/>
          <a:p>
            <a:pPr algn="ctr"/>
            <a:r>
              <a:rPr kumimoji="1" lang="en-US" altLang="ja-JP" sz="4000" b="1" dirty="0">
                <a:ln>
                  <a:solidFill>
                    <a:schemeClr val="tx1"/>
                  </a:solidFill>
                </a:ln>
                <a:solidFill>
                  <a:srgbClr val="FF0000"/>
                </a:solidFill>
              </a:rPr>
              <a:t>Bubble Size</a:t>
            </a:r>
          </a:p>
          <a:p>
            <a:pPr algn="ctr"/>
            <a:r>
              <a:rPr kumimoji="1" lang="en-US" altLang="ja-JP" sz="4000" b="1" dirty="0">
                <a:ln>
                  <a:solidFill>
                    <a:schemeClr val="tx1"/>
                  </a:solidFill>
                </a:ln>
                <a:solidFill>
                  <a:srgbClr val="FF0000"/>
                </a:solidFill>
              </a:rPr>
              <a:t>Evolution?</a:t>
            </a:r>
            <a:endParaRPr kumimoji="1" lang="ja-JP" altLang="en-US" sz="4000" b="1">
              <a:ln>
                <a:solidFill>
                  <a:schemeClr val="tx1"/>
                </a:solidFill>
              </a:ln>
              <a:solidFill>
                <a:srgbClr val="FF0000"/>
              </a:solidFill>
            </a:endParaRPr>
          </a:p>
        </p:txBody>
      </p:sp>
      <p:sp>
        <p:nvSpPr>
          <p:cNvPr id="24" name="テキスト ボックス 23">
            <a:extLst>
              <a:ext uri="{FF2B5EF4-FFF2-40B4-BE49-F238E27FC236}">
                <a16:creationId xmlns:a16="http://schemas.microsoft.com/office/drawing/2014/main" id="{B95C16DA-7B1C-A9DC-71F8-ED94099C5949}"/>
              </a:ext>
            </a:extLst>
          </p:cNvPr>
          <p:cNvSpPr txBox="1"/>
          <p:nvPr/>
        </p:nvSpPr>
        <p:spPr>
          <a:xfrm>
            <a:off x="6857952" y="6492874"/>
            <a:ext cx="1731051" cy="369332"/>
          </a:xfrm>
          <a:prstGeom prst="rect">
            <a:avLst/>
          </a:prstGeom>
          <a:ln>
            <a:noFill/>
          </a:ln>
        </p:spPr>
        <p:style>
          <a:lnRef idx="2">
            <a:schemeClr val="dk1"/>
          </a:lnRef>
          <a:fillRef idx="1">
            <a:schemeClr val="lt1"/>
          </a:fillRef>
          <a:effectRef idx="0">
            <a:schemeClr val="dk1"/>
          </a:effectRef>
          <a:fontRef idx="minor">
            <a:schemeClr val="dk1"/>
          </a:fontRef>
        </p:style>
        <p:txBody>
          <a:bodyPr wrap="none" rtlCol="0">
            <a:spAutoFit/>
          </a:bodyPr>
          <a:lstStyle/>
          <a:p>
            <a:r>
              <a:rPr kumimoji="1" lang="en-US" altLang="ja-JP" b="1" dirty="0"/>
              <a:t>Neutral Fraction</a:t>
            </a:r>
            <a:endParaRPr kumimoji="1" lang="ja-JP" altLang="en-US" b="1"/>
          </a:p>
        </p:txBody>
      </p:sp>
      <p:sp>
        <p:nvSpPr>
          <p:cNvPr id="25" name="テキスト ボックス 24">
            <a:extLst>
              <a:ext uri="{FF2B5EF4-FFF2-40B4-BE49-F238E27FC236}">
                <a16:creationId xmlns:a16="http://schemas.microsoft.com/office/drawing/2014/main" id="{331F4E4C-84B9-B60D-CD53-156DBFF6AD92}"/>
              </a:ext>
            </a:extLst>
          </p:cNvPr>
          <p:cNvSpPr txBox="1"/>
          <p:nvPr/>
        </p:nvSpPr>
        <p:spPr>
          <a:xfrm rot="16200000">
            <a:off x="5305907" y="4992796"/>
            <a:ext cx="1276824" cy="369332"/>
          </a:xfrm>
          <a:prstGeom prst="rect">
            <a:avLst/>
          </a:prstGeom>
          <a:ln>
            <a:noFill/>
          </a:ln>
        </p:spPr>
        <p:style>
          <a:lnRef idx="2">
            <a:schemeClr val="dk1"/>
          </a:lnRef>
          <a:fillRef idx="1">
            <a:schemeClr val="lt1"/>
          </a:fillRef>
          <a:effectRef idx="0">
            <a:schemeClr val="dk1"/>
          </a:effectRef>
          <a:fontRef idx="minor">
            <a:schemeClr val="dk1"/>
          </a:fontRef>
        </p:style>
        <p:txBody>
          <a:bodyPr wrap="none" rtlCol="0">
            <a:spAutoFit/>
          </a:bodyPr>
          <a:lstStyle/>
          <a:p>
            <a:r>
              <a:rPr kumimoji="1" lang="en-US" altLang="ja-JP" b="1" dirty="0"/>
              <a:t>Bubble Size</a:t>
            </a:r>
            <a:endParaRPr kumimoji="1" lang="ja-JP" altLang="en-US" b="1"/>
          </a:p>
        </p:txBody>
      </p:sp>
    </p:spTree>
    <p:extLst>
      <p:ext uri="{BB962C8B-B14F-4D97-AF65-F5344CB8AC3E}">
        <p14:creationId xmlns:p14="http://schemas.microsoft.com/office/powerpoint/2010/main" val="2940504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dissolv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dissolve">
                                      <p:cBhvr>
                                        <p:cTn id="15" dur="500"/>
                                        <p:tgtEl>
                                          <p:spTgt spid="15"/>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dissolve">
                                      <p:cBhvr>
                                        <p:cTn id="18" dur="500"/>
                                        <p:tgtEl>
                                          <p:spTgt spid="14"/>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dissolve">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dissolve">
                                      <p:cBhvr>
                                        <p:cTn id="26" dur="500"/>
                                        <p:tgtEl>
                                          <p:spTgt spid="16"/>
                                        </p:tgtEl>
                                      </p:cBhvr>
                                    </p:animEffect>
                                  </p:childTnLst>
                                </p:cTn>
                              </p:par>
                              <p:par>
                                <p:cTn id="27" presetID="9"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dissolve">
                                      <p:cBhvr>
                                        <p:cTn id="29" dur="500"/>
                                        <p:tgtEl>
                                          <p:spTgt spid="17"/>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dissolve">
                                      <p:cBhvr>
                                        <p:cTn id="34" dur="500"/>
                                        <p:tgtEl>
                                          <p:spTgt spid="21"/>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dissolve">
                                      <p:cBhvr>
                                        <p:cTn id="39" dur="500"/>
                                        <p:tgtEl>
                                          <p:spTgt spid="20"/>
                                        </p:tgtEl>
                                      </p:cBhvr>
                                    </p:animEffect>
                                  </p:childTnLst>
                                </p:cTn>
                              </p:par>
                            </p:childTnLst>
                          </p:cTn>
                        </p:par>
                      </p:childTnLst>
                    </p:cTn>
                  </p:par>
                  <p:par>
                    <p:cTn id="40" fill="hold">
                      <p:stCondLst>
                        <p:cond delay="indefinite"/>
                      </p:stCondLst>
                      <p:childTnLst>
                        <p:par>
                          <p:cTn id="41" fill="hold">
                            <p:stCondLst>
                              <p:cond delay="0"/>
                            </p:stCondLst>
                            <p:childTnLst>
                              <p:par>
                                <p:cTn id="42" presetID="9" presetClass="entr" presetSubtype="0" fill="hold" nodeType="click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dissolve">
                                      <p:cBhvr>
                                        <p:cTn id="44" dur="500"/>
                                        <p:tgtEl>
                                          <p:spTgt spid="26"/>
                                        </p:tgtEl>
                                      </p:cBhvr>
                                    </p:animEffect>
                                  </p:childTnLst>
                                </p:cTn>
                              </p:par>
                              <p:par>
                                <p:cTn id="45" presetID="9" presetClass="entr" presetSubtype="0" fill="hold" grpId="0" nodeType="withEffect">
                                  <p:stCondLst>
                                    <p:cond delay="0"/>
                                  </p:stCondLst>
                                  <p:childTnLst>
                                    <p:set>
                                      <p:cBhvr>
                                        <p:cTn id="46" dur="1" fill="hold">
                                          <p:stCondLst>
                                            <p:cond delay="0"/>
                                          </p:stCondLst>
                                        </p:cTn>
                                        <p:tgtEl>
                                          <p:spTgt spid="34"/>
                                        </p:tgtEl>
                                        <p:attrNameLst>
                                          <p:attrName>style.visibility</p:attrName>
                                        </p:attrNameLst>
                                      </p:cBhvr>
                                      <p:to>
                                        <p:strVal val="visible"/>
                                      </p:to>
                                    </p:set>
                                    <p:animEffect transition="in" filter="dissolve">
                                      <p:cBhvr>
                                        <p:cTn id="47" dur="500"/>
                                        <p:tgtEl>
                                          <p:spTgt spid="34"/>
                                        </p:tgtEl>
                                      </p:cBhvr>
                                    </p:animEffect>
                                  </p:childTnLst>
                                </p:cTn>
                              </p:par>
                              <p:par>
                                <p:cTn id="48" presetID="9" presetClass="entr" presetSubtype="0" fill="hold" nodeType="with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dissolve">
                                      <p:cBhvr>
                                        <p:cTn id="50" dur="500"/>
                                        <p:tgtEl>
                                          <p:spTgt spid="10"/>
                                        </p:tgtEl>
                                      </p:cBhvr>
                                    </p:animEffect>
                                  </p:childTnLst>
                                </p:cTn>
                              </p:par>
                              <p:par>
                                <p:cTn id="51" presetID="9" presetClass="entr" presetSubtype="0" fill="hold" nodeType="withEffect">
                                  <p:stCondLst>
                                    <p:cond delay="0"/>
                                  </p:stCondLst>
                                  <p:childTnLst>
                                    <p:set>
                                      <p:cBhvr>
                                        <p:cTn id="52" dur="1" fill="hold">
                                          <p:stCondLst>
                                            <p:cond delay="0"/>
                                          </p:stCondLst>
                                        </p:cTn>
                                        <p:tgtEl>
                                          <p:spTgt spid="9"/>
                                        </p:tgtEl>
                                        <p:attrNameLst>
                                          <p:attrName>style.visibility</p:attrName>
                                        </p:attrNameLst>
                                      </p:cBhvr>
                                      <p:to>
                                        <p:strVal val="visible"/>
                                      </p:to>
                                    </p:set>
                                    <p:animEffect transition="in" filter="dissolve">
                                      <p:cBhvr>
                                        <p:cTn id="53" dur="500"/>
                                        <p:tgtEl>
                                          <p:spTgt spid="9"/>
                                        </p:tgtEl>
                                      </p:cBhvr>
                                    </p:animEffect>
                                  </p:childTnLst>
                                </p:cTn>
                              </p:par>
                              <p:par>
                                <p:cTn id="54" presetID="9" presetClass="entr" presetSubtype="0" fill="hold" grpId="0" nodeType="withEffect">
                                  <p:stCondLst>
                                    <p:cond delay="0"/>
                                  </p:stCondLst>
                                  <p:childTnLst>
                                    <p:set>
                                      <p:cBhvr>
                                        <p:cTn id="55" dur="1" fill="hold">
                                          <p:stCondLst>
                                            <p:cond delay="0"/>
                                          </p:stCondLst>
                                        </p:cTn>
                                        <p:tgtEl>
                                          <p:spTgt spid="7"/>
                                        </p:tgtEl>
                                        <p:attrNameLst>
                                          <p:attrName>style.visibility</p:attrName>
                                        </p:attrNameLst>
                                      </p:cBhvr>
                                      <p:to>
                                        <p:strVal val="visible"/>
                                      </p:to>
                                    </p:set>
                                    <p:animEffect transition="in" filter="dissolve">
                                      <p:cBhvr>
                                        <p:cTn id="56" dur="500"/>
                                        <p:tgtEl>
                                          <p:spTgt spid="7"/>
                                        </p:tgtEl>
                                      </p:cBhvr>
                                    </p:animEffect>
                                  </p:childTnLst>
                                </p:cTn>
                              </p:par>
                              <p:par>
                                <p:cTn id="57" presetID="9" presetClass="entr" presetSubtype="0" fill="hold" grpId="0" nodeType="withEffect">
                                  <p:stCondLst>
                                    <p:cond delay="0"/>
                                  </p:stCondLst>
                                  <p:childTnLst>
                                    <p:set>
                                      <p:cBhvr>
                                        <p:cTn id="58" dur="1" fill="hold">
                                          <p:stCondLst>
                                            <p:cond delay="0"/>
                                          </p:stCondLst>
                                        </p:cTn>
                                        <p:tgtEl>
                                          <p:spTgt spid="8"/>
                                        </p:tgtEl>
                                        <p:attrNameLst>
                                          <p:attrName>style.visibility</p:attrName>
                                        </p:attrNameLst>
                                      </p:cBhvr>
                                      <p:to>
                                        <p:strVal val="visible"/>
                                      </p:to>
                                    </p:set>
                                    <p:animEffect transition="in" filter="dissolve">
                                      <p:cBhvr>
                                        <p:cTn id="59" dur="500"/>
                                        <p:tgtEl>
                                          <p:spTgt spid="8"/>
                                        </p:tgtEl>
                                      </p:cBhvr>
                                    </p:animEffect>
                                  </p:childTnLst>
                                </p:cTn>
                              </p:par>
                            </p:childTnLst>
                          </p:cTn>
                        </p:par>
                      </p:childTnLst>
                    </p:cTn>
                  </p:par>
                  <p:par>
                    <p:cTn id="60" fill="hold">
                      <p:stCondLst>
                        <p:cond delay="indefinite"/>
                      </p:stCondLst>
                      <p:childTnLst>
                        <p:par>
                          <p:cTn id="61" fill="hold">
                            <p:stCondLst>
                              <p:cond delay="0"/>
                            </p:stCondLst>
                            <p:childTnLst>
                              <p:par>
                                <p:cTn id="62" presetID="9" presetClass="entr" presetSubtype="0" fill="hold" nodeType="clickEffect">
                                  <p:stCondLst>
                                    <p:cond delay="0"/>
                                  </p:stCondLst>
                                  <p:childTnLst>
                                    <p:set>
                                      <p:cBhvr>
                                        <p:cTn id="63" dur="1" fill="hold">
                                          <p:stCondLst>
                                            <p:cond delay="0"/>
                                          </p:stCondLst>
                                        </p:cTn>
                                        <p:tgtEl>
                                          <p:spTgt spid="11"/>
                                        </p:tgtEl>
                                        <p:attrNameLst>
                                          <p:attrName>style.visibility</p:attrName>
                                        </p:attrNameLst>
                                      </p:cBhvr>
                                      <p:to>
                                        <p:strVal val="visible"/>
                                      </p:to>
                                    </p:set>
                                    <p:animEffect transition="in" filter="dissolve">
                                      <p:cBhvr>
                                        <p:cTn id="64" dur="500"/>
                                        <p:tgtEl>
                                          <p:spTgt spid="11"/>
                                        </p:tgtEl>
                                      </p:cBhvr>
                                    </p:animEffect>
                                  </p:childTnLst>
                                </p:cTn>
                              </p:par>
                              <p:par>
                                <p:cTn id="65" presetID="9" presetClass="entr" presetSubtype="0" fill="hold" grpId="0" nodeType="withEffect">
                                  <p:stCondLst>
                                    <p:cond delay="0"/>
                                  </p:stCondLst>
                                  <p:childTnLst>
                                    <p:set>
                                      <p:cBhvr>
                                        <p:cTn id="66" dur="1" fill="hold">
                                          <p:stCondLst>
                                            <p:cond delay="0"/>
                                          </p:stCondLst>
                                        </p:cTn>
                                        <p:tgtEl>
                                          <p:spTgt spid="25"/>
                                        </p:tgtEl>
                                        <p:attrNameLst>
                                          <p:attrName>style.visibility</p:attrName>
                                        </p:attrNameLst>
                                      </p:cBhvr>
                                      <p:to>
                                        <p:strVal val="visible"/>
                                      </p:to>
                                    </p:set>
                                    <p:animEffect transition="in" filter="dissolve">
                                      <p:cBhvr>
                                        <p:cTn id="67" dur="500"/>
                                        <p:tgtEl>
                                          <p:spTgt spid="25"/>
                                        </p:tgtEl>
                                      </p:cBhvr>
                                    </p:animEffect>
                                  </p:childTnLst>
                                </p:cTn>
                              </p:par>
                              <p:par>
                                <p:cTn id="68" presetID="9" presetClass="entr" presetSubtype="0" fill="hold" grpId="0" nodeType="withEffect">
                                  <p:stCondLst>
                                    <p:cond delay="0"/>
                                  </p:stCondLst>
                                  <p:childTnLst>
                                    <p:set>
                                      <p:cBhvr>
                                        <p:cTn id="69" dur="1" fill="hold">
                                          <p:stCondLst>
                                            <p:cond delay="0"/>
                                          </p:stCondLst>
                                        </p:cTn>
                                        <p:tgtEl>
                                          <p:spTgt spid="24"/>
                                        </p:tgtEl>
                                        <p:attrNameLst>
                                          <p:attrName>style.visibility</p:attrName>
                                        </p:attrNameLst>
                                      </p:cBhvr>
                                      <p:to>
                                        <p:strVal val="visible"/>
                                      </p:to>
                                    </p:set>
                                    <p:animEffect transition="in" filter="dissolve">
                                      <p:cBhvr>
                                        <p:cTn id="70" dur="500"/>
                                        <p:tgtEl>
                                          <p:spTgt spid="24"/>
                                        </p:tgtEl>
                                      </p:cBhvr>
                                    </p:animEffect>
                                  </p:childTnLst>
                                </p:cTn>
                              </p:par>
                            </p:childTnLst>
                          </p:cTn>
                        </p:par>
                      </p:childTnLst>
                    </p:cTn>
                  </p:par>
                  <p:par>
                    <p:cTn id="71" fill="hold">
                      <p:stCondLst>
                        <p:cond delay="indefinite"/>
                      </p:stCondLst>
                      <p:childTnLst>
                        <p:par>
                          <p:cTn id="72" fill="hold">
                            <p:stCondLst>
                              <p:cond delay="0"/>
                            </p:stCondLst>
                            <p:childTnLst>
                              <p:par>
                                <p:cTn id="73" presetID="9" presetClass="entr" presetSubtype="0" fill="hold" grpId="0" nodeType="clickEffect">
                                  <p:stCondLst>
                                    <p:cond delay="0"/>
                                  </p:stCondLst>
                                  <p:childTnLst>
                                    <p:set>
                                      <p:cBhvr>
                                        <p:cTn id="74" dur="1" fill="hold">
                                          <p:stCondLst>
                                            <p:cond delay="0"/>
                                          </p:stCondLst>
                                        </p:cTn>
                                        <p:tgtEl>
                                          <p:spTgt spid="22"/>
                                        </p:tgtEl>
                                        <p:attrNameLst>
                                          <p:attrName>style.visibility</p:attrName>
                                        </p:attrNameLst>
                                      </p:cBhvr>
                                      <p:to>
                                        <p:strVal val="visible"/>
                                      </p:to>
                                    </p:set>
                                    <p:animEffect transition="in" filter="dissolve">
                                      <p:cBhvr>
                                        <p:cTn id="7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7" grpId="0"/>
      <p:bldP spid="8" grpId="0"/>
      <p:bldP spid="13" grpId="0"/>
      <p:bldP spid="14" grpId="0"/>
      <p:bldP spid="15" grpId="0"/>
      <p:bldP spid="16" grpId="0" animBg="1"/>
      <p:bldP spid="17" grpId="0"/>
      <p:bldP spid="19" grpId="0"/>
      <p:bldP spid="20" grpId="0"/>
      <p:bldP spid="21" grpId="0"/>
      <p:bldP spid="22" grpId="0"/>
      <p:bldP spid="24" grpId="0" animBg="1"/>
      <p:bldP spid="2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E53BF4B-FAF3-216F-A6FC-52E789B261E2}"/>
              </a:ext>
            </a:extLst>
          </p:cNvPr>
          <p:cNvSpPr>
            <a:spLocks noGrp="1"/>
          </p:cNvSpPr>
          <p:nvPr>
            <p:ph type="title"/>
          </p:nvPr>
        </p:nvSpPr>
        <p:spPr/>
        <p:txBody>
          <a:bodyPr/>
          <a:lstStyle/>
          <a:p>
            <a:r>
              <a:rPr kumimoji="1" lang="en-US" altLang="ja-JP" dirty="0"/>
              <a:t>Lyα Damping Wing (DW) Absorption</a:t>
            </a:r>
            <a:endParaRPr kumimoji="1" lang="ja-JP" altLang="en-US"/>
          </a:p>
        </p:txBody>
      </p:sp>
      <p:sp>
        <p:nvSpPr>
          <p:cNvPr id="3" name="コンテンツ プレースホルダー 2">
            <a:extLst>
              <a:ext uri="{FF2B5EF4-FFF2-40B4-BE49-F238E27FC236}">
                <a16:creationId xmlns:a16="http://schemas.microsoft.com/office/drawing/2014/main" id="{9FA36E5F-AA71-294E-597F-73DAA52EE654}"/>
              </a:ext>
            </a:extLst>
          </p:cNvPr>
          <p:cNvSpPr>
            <a:spLocks noGrp="1"/>
          </p:cNvSpPr>
          <p:nvPr>
            <p:ph idx="1"/>
          </p:nvPr>
        </p:nvSpPr>
        <p:spPr>
          <a:xfrm>
            <a:off x="628650" y="1668420"/>
            <a:ext cx="7886700" cy="5189579"/>
          </a:xfrm>
        </p:spPr>
        <p:txBody>
          <a:bodyPr>
            <a:normAutofit fontScale="92500" lnSpcReduction="10000"/>
          </a:bodyPr>
          <a:lstStyle/>
          <a:p>
            <a:pPr marL="0" indent="0">
              <a:buNone/>
            </a:pPr>
            <a:endParaRPr kumimoji="1" lang="en-US" altLang="ja-JP" sz="2400" b="1" dirty="0"/>
          </a:p>
          <a:p>
            <a:pPr marL="0" indent="0">
              <a:buNone/>
            </a:pPr>
            <a:endParaRPr lang="en-US" altLang="ja-JP" sz="2400" b="1" dirty="0"/>
          </a:p>
          <a:p>
            <a:pPr marL="0" indent="0">
              <a:buNone/>
            </a:pPr>
            <a:endParaRPr kumimoji="1" lang="en-US" altLang="ja-JP" sz="2400" b="1" dirty="0"/>
          </a:p>
          <a:p>
            <a:pPr marL="0" indent="0">
              <a:buNone/>
            </a:pPr>
            <a:endParaRPr lang="en-US" altLang="ja-JP" sz="2400" b="1" dirty="0"/>
          </a:p>
          <a:p>
            <a:pPr marL="0" indent="0">
              <a:buNone/>
            </a:pPr>
            <a:endParaRPr kumimoji="1" lang="en-US" altLang="ja-JP" sz="2400" b="1" dirty="0"/>
          </a:p>
          <a:p>
            <a:pPr marL="0" indent="0">
              <a:buNone/>
            </a:pPr>
            <a:endParaRPr kumimoji="1" lang="en-US" altLang="ja-JP" sz="2400" b="1" dirty="0"/>
          </a:p>
          <a:p>
            <a:pPr marL="0" indent="0">
              <a:buNone/>
            </a:pPr>
            <a:endParaRPr kumimoji="1" lang="en-US" altLang="ja-JP" sz="2400" b="1" dirty="0"/>
          </a:p>
          <a:p>
            <a:pPr marL="0" indent="0">
              <a:buNone/>
            </a:pPr>
            <a:endParaRPr kumimoji="1" lang="en-US" altLang="ja-JP" sz="2400" b="1" dirty="0"/>
          </a:p>
          <a:p>
            <a:pPr marL="0" indent="0">
              <a:buNone/>
            </a:pPr>
            <a:r>
              <a:rPr kumimoji="1" lang="en-US" altLang="ja-JP" sz="2200" b="1" dirty="0"/>
              <a:t>DW Absorption</a:t>
            </a:r>
            <a:r>
              <a:rPr kumimoji="1" lang="en-US" altLang="ja-JP" sz="2200" dirty="0"/>
              <a:t>: </a:t>
            </a:r>
            <a:r>
              <a:rPr kumimoji="1" lang="en-US" altLang="ja-JP" sz="2200" dirty="0" err="1"/>
              <a:t>Redward</a:t>
            </a:r>
            <a:r>
              <a:rPr kumimoji="1" lang="en-US" altLang="ja-JP" sz="2200" dirty="0"/>
              <a:t> Absorption </a:t>
            </a:r>
            <a:r>
              <a:rPr kumimoji="1" lang="en-US" altLang="ja-JP" sz="2000" dirty="0"/>
              <a:t>(Uncertainty Princi</a:t>
            </a:r>
            <a:r>
              <a:rPr lang="en-US" altLang="ja-JP" sz="2000" dirty="0"/>
              <a:t>ple)</a:t>
            </a:r>
          </a:p>
          <a:p>
            <a:pPr marL="457200" lvl="1" indent="0">
              <a:buNone/>
            </a:pPr>
            <a:r>
              <a:rPr lang="en-US" altLang="ja-JP" sz="2000" dirty="0"/>
              <a:t>Benefit: Less Sensitive to </a:t>
            </a:r>
            <a:r>
              <a:rPr lang="en-US" altLang="ja-JP" sz="2000" dirty="0" err="1"/>
              <a:t>x</a:t>
            </a:r>
            <a:r>
              <a:rPr lang="en-US" altLang="ja-JP" sz="2000" baseline="-25000" dirty="0" err="1"/>
              <a:t>HI</a:t>
            </a:r>
            <a:r>
              <a:rPr lang="ja-JP" altLang="en-US" sz="2000"/>
              <a:t>→</a:t>
            </a:r>
            <a:r>
              <a:rPr lang="en-US" altLang="ja-JP" sz="2000" dirty="0"/>
              <a:t>Probe Neutral Universe</a:t>
            </a:r>
          </a:p>
          <a:p>
            <a:pPr marL="457200" lvl="1" indent="0">
              <a:buNone/>
            </a:pPr>
            <a:r>
              <a:rPr lang="en-US" altLang="ja-JP" sz="2000" dirty="0"/>
              <a:t>	       High Lyα Transmission</a:t>
            </a:r>
            <a:r>
              <a:rPr lang="ja-JP" altLang="en-US" sz="2000"/>
              <a:t>→</a:t>
            </a:r>
            <a:r>
              <a:rPr lang="en-US" altLang="ja-JP" sz="2000" dirty="0"/>
              <a:t>Large Bubble</a:t>
            </a:r>
          </a:p>
          <a:p>
            <a:pPr marL="0" indent="0">
              <a:buNone/>
            </a:pPr>
            <a:r>
              <a:rPr lang="en-US" altLang="ja-JP" sz="2000" u="sng" dirty="0"/>
              <a:t>Requirement for Measurement</a:t>
            </a:r>
            <a:r>
              <a:rPr lang="en-US" altLang="ja-JP" sz="2000" dirty="0"/>
              <a:t>: </a:t>
            </a:r>
          </a:p>
          <a:p>
            <a:pPr marL="0" indent="0">
              <a:buNone/>
            </a:pPr>
            <a:r>
              <a:rPr lang="en-US" altLang="ja-JP" sz="2000" dirty="0"/>
              <a:t>	1. UV Continuum Detection			   	          	2. Spectroscopic Redshift</a:t>
            </a:r>
          </a:p>
        </p:txBody>
      </p:sp>
      <p:grpSp>
        <p:nvGrpSpPr>
          <p:cNvPr id="6" name="グループ化 5">
            <a:extLst>
              <a:ext uri="{FF2B5EF4-FFF2-40B4-BE49-F238E27FC236}">
                <a16:creationId xmlns:a16="http://schemas.microsoft.com/office/drawing/2014/main" id="{0B45547B-5E9B-114F-4940-3C9D3D0B2E56}"/>
              </a:ext>
            </a:extLst>
          </p:cNvPr>
          <p:cNvGrpSpPr/>
          <p:nvPr/>
        </p:nvGrpSpPr>
        <p:grpSpPr>
          <a:xfrm>
            <a:off x="1903862" y="1690689"/>
            <a:ext cx="5336275" cy="2987160"/>
            <a:chOff x="4525390" y="4001294"/>
            <a:chExt cx="4618610" cy="2482348"/>
          </a:xfrm>
        </p:grpSpPr>
        <p:pic>
          <p:nvPicPr>
            <p:cNvPr id="7" name="図 6">
              <a:extLst>
                <a:ext uri="{FF2B5EF4-FFF2-40B4-BE49-F238E27FC236}">
                  <a16:creationId xmlns:a16="http://schemas.microsoft.com/office/drawing/2014/main" id="{03FA2BDF-1291-8763-A638-B61F6A990208}"/>
                </a:ext>
              </a:extLst>
            </p:cNvPr>
            <p:cNvPicPr>
              <a:picLocks noChangeAspect="1"/>
            </p:cNvPicPr>
            <p:nvPr/>
          </p:nvPicPr>
          <p:blipFill rotWithShape="1">
            <a:blip r:embed="rId3"/>
            <a:srcRect l="8403" t="14581"/>
            <a:stretch/>
          </p:blipFill>
          <p:spPr>
            <a:xfrm>
              <a:off x="4525390" y="4001294"/>
              <a:ext cx="4618610" cy="2482348"/>
            </a:xfrm>
            <a:prstGeom prst="rect">
              <a:avLst/>
            </a:prstGeom>
          </p:spPr>
        </p:pic>
        <p:sp>
          <p:nvSpPr>
            <p:cNvPr id="8" name="正方形/長方形 7">
              <a:extLst>
                <a:ext uri="{FF2B5EF4-FFF2-40B4-BE49-F238E27FC236}">
                  <a16:creationId xmlns:a16="http://schemas.microsoft.com/office/drawing/2014/main" id="{0661F1BF-07D6-29A0-83CD-1E4E3639C2BA}"/>
                </a:ext>
              </a:extLst>
            </p:cNvPr>
            <p:cNvSpPr/>
            <p:nvPr/>
          </p:nvSpPr>
          <p:spPr>
            <a:xfrm>
              <a:off x="5495866" y="4109186"/>
              <a:ext cx="3343333" cy="4571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grpSp>
      <p:sp>
        <p:nvSpPr>
          <p:cNvPr id="10" name="正方形/長方形 9">
            <a:extLst>
              <a:ext uri="{FF2B5EF4-FFF2-40B4-BE49-F238E27FC236}">
                <a16:creationId xmlns:a16="http://schemas.microsoft.com/office/drawing/2014/main" id="{A5F54868-0B1F-03A4-C173-68E3D75A75A7}"/>
              </a:ext>
            </a:extLst>
          </p:cNvPr>
          <p:cNvSpPr/>
          <p:nvPr/>
        </p:nvSpPr>
        <p:spPr>
          <a:xfrm>
            <a:off x="4411540" y="3092403"/>
            <a:ext cx="2129765" cy="54016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ja-JP" b="1" dirty="0"/>
              <a:t>GRB UV Continuum (M</a:t>
            </a:r>
            <a:r>
              <a:rPr kumimoji="1" lang="en-US" altLang="ja-JP" b="1" baseline="-25000" dirty="0"/>
              <a:t>UV</a:t>
            </a:r>
            <a:r>
              <a:rPr kumimoji="1" lang="en-US" altLang="ja-JP" b="1" dirty="0"/>
              <a:t>=-27)</a:t>
            </a:r>
            <a:endParaRPr kumimoji="1" lang="ja-JP" altLang="en-US" b="1"/>
          </a:p>
        </p:txBody>
      </p:sp>
      <p:cxnSp>
        <p:nvCxnSpPr>
          <p:cNvPr id="11" name="直線矢印コネクタ 10">
            <a:extLst>
              <a:ext uri="{FF2B5EF4-FFF2-40B4-BE49-F238E27FC236}">
                <a16:creationId xmlns:a16="http://schemas.microsoft.com/office/drawing/2014/main" id="{D56A5360-27AC-3838-8B5E-94FC64C61FC3}"/>
              </a:ext>
            </a:extLst>
          </p:cNvPr>
          <p:cNvCxnSpPr>
            <a:cxnSpLocks/>
          </p:cNvCxnSpPr>
          <p:nvPr/>
        </p:nvCxnSpPr>
        <p:spPr>
          <a:xfrm>
            <a:off x="3506106" y="2010474"/>
            <a:ext cx="294797" cy="41025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テキスト ボックス 11">
            <a:extLst>
              <a:ext uri="{FF2B5EF4-FFF2-40B4-BE49-F238E27FC236}">
                <a16:creationId xmlns:a16="http://schemas.microsoft.com/office/drawing/2014/main" id="{B7A8822C-8CDC-96FA-1D78-E4CE2E68B55D}"/>
              </a:ext>
            </a:extLst>
          </p:cNvPr>
          <p:cNvSpPr txBox="1"/>
          <p:nvPr/>
        </p:nvSpPr>
        <p:spPr>
          <a:xfrm>
            <a:off x="2235042" y="1648959"/>
            <a:ext cx="4737992" cy="369332"/>
          </a:xfrm>
          <a:prstGeom prst="rect">
            <a:avLst/>
          </a:prstGeom>
          <a:noFill/>
        </p:spPr>
        <p:txBody>
          <a:bodyPr wrap="square" rtlCol="0">
            <a:spAutoFit/>
          </a:bodyPr>
          <a:lstStyle/>
          <a:p>
            <a:r>
              <a:rPr kumimoji="1" lang="en-US" altLang="ja-JP" b="1" dirty="0">
                <a:ln>
                  <a:solidFill>
                    <a:schemeClr val="tx1"/>
                  </a:solidFill>
                </a:ln>
                <a:solidFill>
                  <a:srgbClr val="C00000"/>
                </a:solidFill>
              </a:rPr>
              <a:t>IGM Absorption (Damping Wing Absorption)</a:t>
            </a:r>
            <a:endParaRPr kumimoji="1" lang="ja-JP" altLang="en-US" b="1">
              <a:ln>
                <a:solidFill>
                  <a:schemeClr val="tx1"/>
                </a:solidFill>
              </a:ln>
              <a:solidFill>
                <a:srgbClr val="C00000"/>
              </a:solidFill>
            </a:endParaRPr>
          </a:p>
        </p:txBody>
      </p:sp>
      <p:cxnSp>
        <p:nvCxnSpPr>
          <p:cNvPr id="21" name="直線矢印コネクタ 20">
            <a:extLst>
              <a:ext uri="{FF2B5EF4-FFF2-40B4-BE49-F238E27FC236}">
                <a16:creationId xmlns:a16="http://schemas.microsoft.com/office/drawing/2014/main" id="{5C81EA77-3A86-C515-DE75-F65D66C21A09}"/>
              </a:ext>
            </a:extLst>
          </p:cNvPr>
          <p:cNvCxnSpPr>
            <a:cxnSpLocks/>
          </p:cNvCxnSpPr>
          <p:nvPr/>
        </p:nvCxnSpPr>
        <p:spPr>
          <a:xfrm flipV="1">
            <a:off x="5463192" y="2232177"/>
            <a:ext cx="13230" cy="73991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 name="テキスト ボックス 4">
            <a:extLst>
              <a:ext uri="{FF2B5EF4-FFF2-40B4-BE49-F238E27FC236}">
                <a16:creationId xmlns:a16="http://schemas.microsoft.com/office/drawing/2014/main" id="{5C709CED-D15E-87EB-26C3-9CB6A66979BD}"/>
              </a:ext>
            </a:extLst>
          </p:cNvPr>
          <p:cNvSpPr txBox="1"/>
          <p:nvPr/>
        </p:nvSpPr>
        <p:spPr>
          <a:xfrm>
            <a:off x="250810" y="2165727"/>
            <a:ext cx="1953861" cy="1200329"/>
          </a:xfrm>
          <a:prstGeom prst="rect">
            <a:avLst/>
          </a:prstGeom>
          <a:noFill/>
        </p:spPr>
        <p:txBody>
          <a:bodyPr wrap="square" rtlCol="0">
            <a:spAutoFit/>
          </a:bodyPr>
          <a:lstStyle/>
          <a:p>
            <a:r>
              <a:rPr kumimoji="1" lang="en-US" altLang="ja-JP" dirty="0">
                <a:latin typeface="Meiryo UI" panose="020B0604030504040204" pitchFamily="34" charset="-128"/>
                <a:ea typeface="Meiryo UI" panose="020B0604030504040204" pitchFamily="34" charset="-128"/>
              </a:rPr>
              <a:t>Gamma Ray Burst (GRB)</a:t>
            </a:r>
          </a:p>
          <a:p>
            <a:r>
              <a:rPr kumimoji="1" lang="en-US" altLang="ja-JP" dirty="0">
                <a:latin typeface="Meiryo UI" panose="020B0604030504040204" pitchFamily="34" charset="-128"/>
                <a:ea typeface="Meiryo UI" panose="020B0604030504040204" pitchFamily="34" charset="-128"/>
              </a:rPr>
              <a:t>@ z~5.9</a:t>
            </a:r>
          </a:p>
          <a:p>
            <a:r>
              <a:rPr kumimoji="1" lang="en-US" altLang="ja-JP" dirty="0">
                <a:latin typeface="Meiryo UI" panose="020B0604030504040204" pitchFamily="34" charset="-128"/>
                <a:ea typeface="Meiryo UI" panose="020B0604030504040204" pitchFamily="34" charset="-128"/>
              </a:rPr>
              <a:t>(Totani+14)</a:t>
            </a:r>
            <a:endParaRPr kumimoji="1" lang="ja-JP" altLang="en-US">
              <a:latin typeface="Meiryo UI" panose="020B0604030504040204" pitchFamily="34" charset="-128"/>
              <a:ea typeface="Meiryo UI" panose="020B0604030504040204" pitchFamily="34" charset="-128"/>
            </a:endParaRPr>
          </a:p>
        </p:txBody>
      </p:sp>
      <p:sp>
        <p:nvSpPr>
          <p:cNvPr id="25" name="テキスト ボックス 24">
            <a:extLst>
              <a:ext uri="{FF2B5EF4-FFF2-40B4-BE49-F238E27FC236}">
                <a16:creationId xmlns:a16="http://schemas.microsoft.com/office/drawing/2014/main" id="{D13FD3FF-D1C1-2ED9-BC6D-2261650E0344}"/>
              </a:ext>
            </a:extLst>
          </p:cNvPr>
          <p:cNvSpPr txBox="1"/>
          <p:nvPr/>
        </p:nvSpPr>
        <p:spPr>
          <a:xfrm>
            <a:off x="2974111" y="3620898"/>
            <a:ext cx="518347" cy="369332"/>
          </a:xfrm>
          <a:prstGeom prst="rect">
            <a:avLst/>
          </a:prstGeom>
          <a:ln>
            <a:noFill/>
          </a:ln>
        </p:spPr>
        <p:style>
          <a:lnRef idx="2">
            <a:schemeClr val="dk1"/>
          </a:lnRef>
          <a:fillRef idx="1">
            <a:schemeClr val="lt1"/>
          </a:fillRef>
          <a:effectRef idx="0">
            <a:schemeClr val="dk1"/>
          </a:effectRef>
          <a:fontRef idx="minor">
            <a:schemeClr val="dk1"/>
          </a:fontRef>
        </p:style>
        <p:txBody>
          <a:bodyPr wrap="none" rtlCol="0">
            <a:spAutoFit/>
          </a:bodyPr>
          <a:lstStyle/>
          <a:p>
            <a:r>
              <a:rPr kumimoji="1" lang="en-US" altLang="ja-JP" b="1" dirty="0"/>
              <a:t>Lyα</a:t>
            </a:r>
            <a:endParaRPr kumimoji="1" lang="ja-JP" altLang="en-US" b="1"/>
          </a:p>
        </p:txBody>
      </p:sp>
      <p:sp>
        <p:nvSpPr>
          <p:cNvPr id="26" name="正方形/長方形 25">
            <a:extLst>
              <a:ext uri="{FF2B5EF4-FFF2-40B4-BE49-F238E27FC236}">
                <a16:creationId xmlns:a16="http://schemas.microsoft.com/office/drawing/2014/main" id="{B915BBC1-4C44-6B26-F879-FC351F0FA292}"/>
              </a:ext>
            </a:extLst>
          </p:cNvPr>
          <p:cNvSpPr/>
          <p:nvPr/>
        </p:nvSpPr>
        <p:spPr>
          <a:xfrm>
            <a:off x="3506106" y="3235156"/>
            <a:ext cx="1065893" cy="54016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27" name="正方形/長方形 26">
            <a:extLst>
              <a:ext uri="{FF2B5EF4-FFF2-40B4-BE49-F238E27FC236}">
                <a16:creationId xmlns:a16="http://schemas.microsoft.com/office/drawing/2014/main" id="{FFE5F284-4A41-0A60-1B19-BD020EFD26FF}"/>
              </a:ext>
            </a:extLst>
          </p:cNvPr>
          <p:cNvSpPr/>
          <p:nvPr/>
        </p:nvSpPr>
        <p:spPr>
          <a:xfrm>
            <a:off x="4323031" y="2789244"/>
            <a:ext cx="866590" cy="33094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28" name="テキスト ボックス 27">
            <a:extLst>
              <a:ext uri="{FF2B5EF4-FFF2-40B4-BE49-F238E27FC236}">
                <a16:creationId xmlns:a16="http://schemas.microsoft.com/office/drawing/2014/main" id="{218EDDCC-022D-C3D8-5F83-7A42ECCE578A}"/>
              </a:ext>
            </a:extLst>
          </p:cNvPr>
          <p:cNvSpPr txBox="1"/>
          <p:nvPr/>
        </p:nvSpPr>
        <p:spPr>
          <a:xfrm>
            <a:off x="1836090" y="3256253"/>
            <a:ext cx="5471818" cy="1384995"/>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algn="ctr"/>
            <a:r>
              <a:rPr kumimoji="1" lang="en-US" altLang="ja-JP" sz="2800" b="1" dirty="0"/>
              <a:t>Very Bright Sources (Quasar &amp; GRB)</a:t>
            </a:r>
          </a:p>
          <a:p>
            <a:pPr algn="ctr"/>
            <a:r>
              <a:rPr kumimoji="1" lang="en-US" altLang="ja-JP" sz="2800" b="1" dirty="0"/>
              <a:t> detection limited @ z&gt;7</a:t>
            </a:r>
          </a:p>
          <a:p>
            <a:pPr algn="ctr"/>
            <a:r>
              <a:rPr kumimoji="1" lang="en-US" altLang="ja-JP" sz="2800" b="1" dirty="0">
                <a:solidFill>
                  <a:srgbClr val="FF0000"/>
                </a:solidFill>
              </a:rPr>
              <a:t>Any Alternative Sources?</a:t>
            </a:r>
            <a:endParaRPr kumimoji="1" lang="ja-JP" altLang="en-US" sz="2800" b="1">
              <a:solidFill>
                <a:srgbClr val="FF0000"/>
              </a:solidFill>
            </a:endParaRPr>
          </a:p>
        </p:txBody>
      </p:sp>
    </p:spTree>
    <p:extLst>
      <p:ext uri="{BB962C8B-B14F-4D97-AF65-F5344CB8AC3E}">
        <p14:creationId xmlns:p14="http://schemas.microsoft.com/office/powerpoint/2010/main" val="2631208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par>
                                <p:cTn id="8" presetID="9"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dissolv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animEffect transition="in" filter="dissolve">
                                      <p:cBhvr>
                                        <p:cTn id="15" dur="500"/>
                                        <p:tgtEl>
                                          <p:spTgt spid="3">
                                            <p:txEl>
                                              <p:pRg st="9" end="9"/>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3">
                                            <p:txEl>
                                              <p:pRg st="10" end="10"/>
                                            </p:txEl>
                                          </p:spTgt>
                                        </p:tgtEl>
                                        <p:attrNameLst>
                                          <p:attrName>style.visibility</p:attrName>
                                        </p:attrNameLst>
                                      </p:cBhvr>
                                      <p:to>
                                        <p:strVal val="visible"/>
                                      </p:to>
                                    </p:set>
                                    <p:animEffect transition="in" filter="dissolve">
                                      <p:cBhvr>
                                        <p:cTn id="20" dur="500"/>
                                        <p:tgtEl>
                                          <p:spTgt spid="3">
                                            <p:txEl>
                                              <p:pRg st="10" end="1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11" end="11"/>
                                            </p:txEl>
                                          </p:spTgt>
                                        </p:tgtEl>
                                        <p:attrNameLst>
                                          <p:attrName>style.visibility</p:attrName>
                                        </p:attrNameLst>
                                      </p:cBhvr>
                                      <p:to>
                                        <p:strVal val="visible"/>
                                      </p:to>
                                    </p:set>
                                    <p:anim calcmode="lin" valueType="num">
                                      <p:cBhvr additive="base">
                                        <p:cTn id="25"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anim calcmode="lin" valueType="num">
                                      <p:cBhvr additive="base">
                                        <p:cTn id="31"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12" end="12"/>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8"/>
                                        </p:tgtEl>
                                        <p:attrNameLst>
                                          <p:attrName>style.visibility</p:attrName>
                                        </p:attrNameLst>
                                      </p:cBhvr>
                                      <p:to>
                                        <p:strVal val="visible"/>
                                      </p:to>
                                    </p:set>
                                    <p:anim calcmode="lin" valueType="num">
                                      <p:cBhvr additive="base">
                                        <p:cTn id="37" dur="500" fill="hold"/>
                                        <p:tgtEl>
                                          <p:spTgt spid="28"/>
                                        </p:tgtEl>
                                        <p:attrNameLst>
                                          <p:attrName>ppt_x</p:attrName>
                                        </p:attrNameLst>
                                      </p:cBhvr>
                                      <p:tavLst>
                                        <p:tav tm="0">
                                          <p:val>
                                            <p:strVal val="#ppt_x"/>
                                          </p:val>
                                        </p:tav>
                                        <p:tav tm="100000">
                                          <p:val>
                                            <p:strVal val="#ppt_x"/>
                                          </p:val>
                                        </p:tav>
                                      </p:tavLst>
                                    </p:anim>
                                    <p:anim calcmode="lin" valueType="num">
                                      <p:cBhvr additive="base">
                                        <p:cTn id="3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FE1EF56-6058-F0D2-401B-2B8FB488AA99}"/>
              </a:ext>
            </a:extLst>
          </p:cNvPr>
          <p:cNvSpPr>
            <a:spLocks noGrp="1"/>
          </p:cNvSpPr>
          <p:nvPr>
            <p:ph type="title"/>
          </p:nvPr>
        </p:nvSpPr>
        <p:spPr/>
        <p:txBody>
          <a:bodyPr/>
          <a:lstStyle/>
          <a:p>
            <a:r>
              <a:rPr lang="en-US" altLang="ja-JP" dirty="0"/>
              <a:t>Deep JWST </a:t>
            </a:r>
            <a:br>
              <a:rPr lang="en-US" altLang="ja-JP" dirty="0"/>
            </a:br>
            <a:r>
              <a:rPr lang="en-US" altLang="ja-JP" dirty="0"/>
              <a:t>Galaxy Observation</a:t>
            </a:r>
            <a:endParaRPr kumimoji="1" lang="ja-JP" altLang="en-US"/>
          </a:p>
        </p:txBody>
      </p:sp>
      <p:sp>
        <p:nvSpPr>
          <p:cNvPr id="3" name="コンテンツ プレースホルダー 2">
            <a:extLst>
              <a:ext uri="{FF2B5EF4-FFF2-40B4-BE49-F238E27FC236}">
                <a16:creationId xmlns:a16="http://schemas.microsoft.com/office/drawing/2014/main" id="{85BAE8B5-52F0-8696-A96B-7E0FA6A490E3}"/>
              </a:ext>
            </a:extLst>
          </p:cNvPr>
          <p:cNvSpPr>
            <a:spLocks noGrp="1"/>
          </p:cNvSpPr>
          <p:nvPr>
            <p:ph idx="1"/>
          </p:nvPr>
        </p:nvSpPr>
        <p:spPr/>
        <p:txBody>
          <a:bodyPr/>
          <a:lstStyle/>
          <a:p>
            <a:pPr marL="0" indent="0">
              <a:buNone/>
            </a:pPr>
            <a:r>
              <a:rPr lang="en-US" altLang="ja-JP" sz="2400" dirty="0"/>
              <a:t>JWST NIRSpec/PRISM (</a:t>
            </a:r>
            <a:r>
              <a:rPr lang="en-US" altLang="ja-JP" sz="2400" i="1" dirty="0"/>
              <a:t>R~</a:t>
            </a:r>
            <a:r>
              <a:rPr lang="en-US" altLang="ja-JP" sz="2400" dirty="0"/>
              <a:t>100) Observation</a:t>
            </a:r>
          </a:p>
          <a:p>
            <a:pPr lvl="1"/>
            <a:r>
              <a:rPr lang="en-US" altLang="ja-JP" sz="2000" dirty="0"/>
              <a:t>Sensitivity</a:t>
            </a:r>
            <a:r>
              <a:rPr lang="en-US" altLang="ja-JP" sz="1600" dirty="0"/>
              <a:t>(S/N=10 for 1 </a:t>
            </a:r>
            <a:r>
              <a:rPr lang="en-US" altLang="ja-JP" sz="1600" dirty="0" err="1"/>
              <a:t>ks</a:t>
            </a:r>
            <a:r>
              <a:rPr lang="en-US" altLang="ja-JP" sz="1600" dirty="0"/>
              <a:t>)</a:t>
            </a:r>
            <a:r>
              <a:rPr lang="en-US" altLang="ja-JP" sz="2000" dirty="0"/>
              <a:t>: ~0.1 </a:t>
            </a:r>
            <a:r>
              <a:rPr lang="en-US" altLang="ja-JP" sz="2000" dirty="0" err="1"/>
              <a:t>μJy</a:t>
            </a:r>
            <a:r>
              <a:rPr lang="ja-JP" altLang="en-US" sz="2000"/>
              <a:t>→</a:t>
            </a:r>
            <a:r>
              <a:rPr lang="en-US" altLang="ja-JP" sz="2000" dirty="0"/>
              <a:t>Galaxy Continuum</a:t>
            </a:r>
          </a:p>
          <a:p>
            <a:pPr marL="0" indent="0">
              <a:buNone/>
            </a:pPr>
            <a:r>
              <a:rPr lang="en-US" altLang="ja-JP" sz="2400" dirty="0"/>
              <a:t>Damping Wing Feature at z~10? </a:t>
            </a:r>
            <a:r>
              <a:rPr lang="en-US" altLang="ja-JP" sz="1800" dirty="0"/>
              <a:t>(Curtis-Lake+22)</a:t>
            </a:r>
          </a:p>
          <a:p>
            <a:pPr marL="0" indent="0">
              <a:buNone/>
            </a:pPr>
            <a:r>
              <a:rPr lang="en-US" altLang="ja-JP" sz="1800" dirty="0"/>
              <a:t>	But no emission line for precise redshift determination</a:t>
            </a:r>
            <a:endParaRPr lang="en-US" altLang="ja-JP" dirty="0"/>
          </a:p>
          <a:p>
            <a:endParaRPr kumimoji="1" lang="ja-JP" altLang="en-US"/>
          </a:p>
        </p:txBody>
      </p:sp>
      <p:pic>
        <p:nvPicPr>
          <p:cNvPr id="5" name="図 4">
            <a:extLst>
              <a:ext uri="{FF2B5EF4-FFF2-40B4-BE49-F238E27FC236}">
                <a16:creationId xmlns:a16="http://schemas.microsoft.com/office/drawing/2014/main" id="{D0E19EE4-55B7-73BC-1F70-9B0497C28B70}"/>
              </a:ext>
            </a:extLst>
          </p:cNvPr>
          <p:cNvPicPr>
            <a:picLocks noChangeAspect="1"/>
          </p:cNvPicPr>
          <p:nvPr/>
        </p:nvPicPr>
        <p:blipFill>
          <a:blip r:embed="rId3"/>
          <a:srcRect/>
          <a:stretch/>
        </p:blipFill>
        <p:spPr>
          <a:xfrm>
            <a:off x="417913" y="3508857"/>
            <a:ext cx="4154087" cy="3213059"/>
          </a:xfrm>
          <a:prstGeom prst="rect">
            <a:avLst/>
          </a:prstGeom>
        </p:spPr>
      </p:pic>
      <p:grpSp>
        <p:nvGrpSpPr>
          <p:cNvPr id="17" name="グループ化 16">
            <a:extLst>
              <a:ext uri="{FF2B5EF4-FFF2-40B4-BE49-F238E27FC236}">
                <a16:creationId xmlns:a16="http://schemas.microsoft.com/office/drawing/2014/main" id="{B5307088-C3CB-1DF5-D6AD-B6870CEF8DBB}"/>
              </a:ext>
            </a:extLst>
          </p:cNvPr>
          <p:cNvGrpSpPr/>
          <p:nvPr/>
        </p:nvGrpSpPr>
        <p:grpSpPr>
          <a:xfrm>
            <a:off x="4802712" y="3508857"/>
            <a:ext cx="4154087" cy="3349143"/>
            <a:chOff x="4802712" y="3508857"/>
            <a:chExt cx="4154087" cy="3349143"/>
          </a:xfrm>
        </p:grpSpPr>
        <p:pic>
          <p:nvPicPr>
            <p:cNvPr id="7" name="図 6">
              <a:extLst>
                <a:ext uri="{FF2B5EF4-FFF2-40B4-BE49-F238E27FC236}">
                  <a16:creationId xmlns:a16="http://schemas.microsoft.com/office/drawing/2014/main" id="{CAA29C96-ABBD-487B-8EA3-530D10D900BD}"/>
                </a:ext>
              </a:extLst>
            </p:cNvPr>
            <p:cNvPicPr>
              <a:picLocks noChangeAspect="1"/>
            </p:cNvPicPr>
            <p:nvPr/>
          </p:nvPicPr>
          <p:blipFill>
            <a:blip r:embed="rId4"/>
            <a:stretch>
              <a:fillRect/>
            </a:stretch>
          </p:blipFill>
          <p:spPr>
            <a:xfrm>
              <a:off x="4802712" y="3508857"/>
              <a:ext cx="4154087" cy="3349143"/>
            </a:xfrm>
            <a:prstGeom prst="rect">
              <a:avLst/>
            </a:prstGeom>
          </p:spPr>
        </p:pic>
        <p:cxnSp>
          <p:nvCxnSpPr>
            <p:cNvPr id="9" name="直線矢印コネクタ 8">
              <a:extLst>
                <a:ext uri="{FF2B5EF4-FFF2-40B4-BE49-F238E27FC236}">
                  <a16:creationId xmlns:a16="http://schemas.microsoft.com/office/drawing/2014/main" id="{DF6CAA01-3E68-8FBA-27C6-266EDBA8274C}"/>
                </a:ext>
              </a:extLst>
            </p:cNvPr>
            <p:cNvCxnSpPr>
              <a:cxnSpLocks/>
            </p:cNvCxnSpPr>
            <p:nvPr/>
          </p:nvCxnSpPr>
          <p:spPr>
            <a:xfrm flipH="1" flipV="1">
              <a:off x="6878472" y="4585648"/>
              <a:ext cx="559558" cy="491319"/>
            </a:xfrm>
            <a:prstGeom prst="straightConnector1">
              <a:avLst/>
            </a:prstGeom>
            <a:ln w="38100">
              <a:solidFill>
                <a:srgbClr val="0000E2"/>
              </a:solidFill>
              <a:tailEnd type="triangle"/>
            </a:ln>
          </p:spPr>
          <p:style>
            <a:lnRef idx="1">
              <a:schemeClr val="accent1"/>
            </a:lnRef>
            <a:fillRef idx="0">
              <a:schemeClr val="accent1"/>
            </a:fillRef>
            <a:effectRef idx="0">
              <a:schemeClr val="accent1"/>
            </a:effectRef>
            <a:fontRef idx="minor">
              <a:schemeClr val="tx1"/>
            </a:fontRef>
          </p:style>
        </p:cxnSp>
        <p:sp>
          <p:nvSpPr>
            <p:cNvPr id="11" name="テキスト ボックス 10">
              <a:extLst>
                <a:ext uri="{FF2B5EF4-FFF2-40B4-BE49-F238E27FC236}">
                  <a16:creationId xmlns:a16="http://schemas.microsoft.com/office/drawing/2014/main" id="{3BCB40A5-62E9-9F3E-7516-FCADF89DC936}"/>
                </a:ext>
              </a:extLst>
            </p:cNvPr>
            <p:cNvSpPr txBox="1"/>
            <p:nvPr/>
          </p:nvSpPr>
          <p:spPr>
            <a:xfrm>
              <a:off x="6711911" y="5082645"/>
              <a:ext cx="2078327" cy="646331"/>
            </a:xfrm>
            <a:prstGeom prst="rect">
              <a:avLst/>
            </a:prstGeom>
            <a:noFill/>
          </p:spPr>
          <p:txBody>
            <a:bodyPr wrap="square" rtlCol="0">
              <a:spAutoFit/>
            </a:bodyPr>
            <a:lstStyle/>
            <a:p>
              <a:r>
                <a:rPr kumimoji="1" lang="en-US" altLang="ja-JP" b="1" dirty="0">
                  <a:solidFill>
                    <a:srgbClr val="0000E2"/>
                  </a:solidFill>
                </a:rPr>
                <a:t>model</a:t>
              </a:r>
            </a:p>
            <a:p>
              <a:r>
                <a:rPr kumimoji="1" lang="en-US" altLang="ja-JP" b="1" dirty="0">
                  <a:solidFill>
                    <a:srgbClr val="0000E2"/>
                  </a:solidFill>
                </a:rPr>
                <a:t>w/ DW Absorption</a:t>
              </a:r>
              <a:endParaRPr kumimoji="1" lang="ja-JP" altLang="en-US" b="1">
                <a:solidFill>
                  <a:srgbClr val="0000E2"/>
                </a:solidFill>
              </a:endParaRPr>
            </a:p>
          </p:txBody>
        </p:sp>
        <p:cxnSp>
          <p:nvCxnSpPr>
            <p:cNvPr id="12" name="直線矢印コネクタ 11">
              <a:extLst>
                <a:ext uri="{FF2B5EF4-FFF2-40B4-BE49-F238E27FC236}">
                  <a16:creationId xmlns:a16="http://schemas.microsoft.com/office/drawing/2014/main" id="{3C37F7F7-F233-C29B-0338-6DD59E4F8A62}"/>
                </a:ext>
              </a:extLst>
            </p:cNvPr>
            <p:cNvCxnSpPr>
              <a:cxnSpLocks/>
            </p:cNvCxnSpPr>
            <p:nvPr/>
          </p:nvCxnSpPr>
          <p:spPr>
            <a:xfrm>
              <a:off x="6075674" y="4766632"/>
              <a:ext cx="231522" cy="50067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テキスト ボックス 14">
              <a:extLst>
                <a:ext uri="{FF2B5EF4-FFF2-40B4-BE49-F238E27FC236}">
                  <a16:creationId xmlns:a16="http://schemas.microsoft.com/office/drawing/2014/main" id="{E390561C-5A17-4177-C9CC-533171E82E06}"/>
                </a:ext>
              </a:extLst>
            </p:cNvPr>
            <p:cNvSpPr txBox="1"/>
            <p:nvPr/>
          </p:nvSpPr>
          <p:spPr>
            <a:xfrm>
              <a:off x="5456683" y="4461179"/>
              <a:ext cx="1518768" cy="369332"/>
            </a:xfrm>
            <a:prstGeom prst="rect">
              <a:avLst/>
            </a:prstGeom>
            <a:noFill/>
          </p:spPr>
          <p:txBody>
            <a:bodyPr wrap="square" rtlCol="0">
              <a:spAutoFit/>
            </a:bodyPr>
            <a:lstStyle/>
            <a:p>
              <a:r>
                <a:rPr kumimoji="1" lang="en-US" altLang="ja-JP" b="1" dirty="0">
                  <a:solidFill>
                    <a:srgbClr val="FF0000"/>
                  </a:solidFill>
                </a:rPr>
                <a:t>Observation</a:t>
              </a:r>
              <a:endParaRPr kumimoji="1" lang="ja-JP" altLang="en-US" b="1">
                <a:solidFill>
                  <a:srgbClr val="FF0000"/>
                </a:solidFill>
              </a:endParaRPr>
            </a:p>
          </p:txBody>
        </p:sp>
      </p:grpSp>
      <p:sp>
        <p:nvSpPr>
          <p:cNvPr id="6" name="テキスト ボックス 5">
            <a:extLst>
              <a:ext uri="{FF2B5EF4-FFF2-40B4-BE49-F238E27FC236}">
                <a16:creationId xmlns:a16="http://schemas.microsoft.com/office/drawing/2014/main" id="{2E5964B9-A950-B8DD-2621-5B22DF6A7834}"/>
              </a:ext>
            </a:extLst>
          </p:cNvPr>
          <p:cNvSpPr txBox="1"/>
          <p:nvPr/>
        </p:nvSpPr>
        <p:spPr>
          <a:xfrm>
            <a:off x="3926023" y="6503061"/>
            <a:ext cx="2381173" cy="369332"/>
          </a:xfrm>
          <a:prstGeom prst="rect">
            <a:avLst/>
          </a:prstGeom>
          <a:noFill/>
        </p:spPr>
        <p:txBody>
          <a:bodyPr wrap="square" rtlCol="0">
            <a:spAutoFit/>
          </a:bodyPr>
          <a:lstStyle/>
          <a:p>
            <a:r>
              <a:rPr kumimoji="1" lang="en-US" altLang="ja-JP" dirty="0"/>
              <a:t>JADES (Curtis-Lake+22)</a:t>
            </a:r>
            <a:endParaRPr kumimoji="1" lang="ja-JP" altLang="en-US"/>
          </a:p>
        </p:txBody>
      </p:sp>
    </p:spTree>
    <p:extLst>
      <p:ext uri="{BB962C8B-B14F-4D97-AF65-F5344CB8AC3E}">
        <p14:creationId xmlns:p14="http://schemas.microsoft.com/office/powerpoint/2010/main" val="4184673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par>
                                <p:cTn id="8" presetID="9"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ssolv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dissolve">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dissolve">
                                      <p:cBhvr>
                                        <p:cTn id="26"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E0FDC1E-7634-ED73-3B4B-15EAB667E99D}"/>
              </a:ext>
            </a:extLst>
          </p:cNvPr>
          <p:cNvSpPr>
            <a:spLocks noGrp="1"/>
          </p:cNvSpPr>
          <p:nvPr>
            <p:ph type="title"/>
          </p:nvPr>
        </p:nvSpPr>
        <p:spPr/>
        <p:txBody>
          <a:bodyPr/>
          <a:lstStyle/>
          <a:p>
            <a:r>
              <a:rPr lang="en-US" altLang="ja-JP" dirty="0"/>
              <a:t>Bright Galaxy Dataset</a:t>
            </a:r>
            <a:endParaRPr kumimoji="1" lang="ja-JP" altLang="en-US"/>
          </a:p>
        </p:txBody>
      </p:sp>
      <p:sp>
        <p:nvSpPr>
          <p:cNvPr id="3" name="コンテンツ プレースホルダー 2">
            <a:extLst>
              <a:ext uri="{FF2B5EF4-FFF2-40B4-BE49-F238E27FC236}">
                <a16:creationId xmlns:a16="http://schemas.microsoft.com/office/drawing/2014/main" id="{2B865CE1-08EA-626A-9B69-CCEB923D5F3B}"/>
              </a:ext>
            </a:extLst>
          </p:cNvPr>
          <p:cNvSpPr>
            <a:spLocks noGrp="1"/>
          </p:cNvSpPr>
          <p:nvPr>
            <p:ph idx="1"/>
          </p:nvPr>
        </p:nvSpPr>
        <p:spPr/>
        <p:txBody>
          <a:bodyPr>
            <a:normAutofit/>
          </a:bodyPr>
          <a:lstStyle/>
          <a:p>
            <a:pPr marL="0" indent="0">
              <a:buNone/>
            </a:pPr>
            <a:r>
              <a:rPr lang="en-US" altLang="ja-JP" sz="2400" b="1" dirty="0"/>
              <a:t>26 UV-Bright </a:t>
            </a:r>
            <a:r>
              <a:rPr lang="en-US" altLang="ja-JP" sz="2400" dirty="0"/>
              <a:t>(M</a:t>
            </a:r>
            <a:r>
              <a:rPr lang="en-US" altLang="ja-JP" sz="2400" baseline="-25000" dirty="0"/>
              <a:t>UV</a:t>
            </a:r>
            <a:r>
              <a:rPr lang="en-US" altLang="ja-JP" sz="2400" dirty="0"/>
              <a:t>&lt;-18.5) Galaxies from 7&lt;z&lt;12</a:t>
            </a:r>
          </a:p>
          <a:p>
            <a:pPr marL="0" indent="0">
              <a:buNone/>
            </a:pPr>
            <a:r>
              <a:rPr lang="en-US" altLang="ja-JP" sz="2000" dirty="0"/>
              <a:t>   </a:t>
            </a:r>
            <a:r>
              <a:rPr lang="ja-JP" altLang="en-US" sz="2000"/>
              <a:t>　</a:t>
            </a:r>
            <a:r>
              <a:rPr lang="en-US" altLang="ja-JP" sz="2000" dirty="0"/>
              <a:t>  *Thanks to CEERS, DDT2750, GO1430, JADES collab.</a:t>
            </a:r>
          </a:p>
          <a:p>
            <a:pPr marL="0" indent="0">
              <a:buNone/>
            </a:pPr>
            <a:r>
              <a:rPr lang="en-US" altLang="ja-JP" sz="2400" dirty="0"/>
              <a:t>      </a:t>
            </a:r>
            <a:r>
              <a:rPr lang="en-US" altLang="ja-JP" sz="2000" b="1" dirty="0"/>
              <a:t>spec-z confirmed from emission line </a:t>
            </a:r>
          </a:p>
          <a:p>
            <a:pPr marL="0" indent="0">
              <a:buNone/>
            </a:pPr>
            <a:r>
              <a:rPr lang="en-US" altLang="ja-JP" sz="2000" dirty="0"/>
              <a:t>       (Nakajima+23, Harikane+23, Bunker+23)</a:t>
            </a:r>
          </a:p>
        </p:txBody>
      </p:sp>
      <p:pic>
        <p:nvPicPr>
          <p:cNvPr id="4" name="図 3">
            <a:extLst>
              <a:ext uri="{FF2B5EF4-FFF2-40B4-BE49-F238E27FC236}">
                <a16:creationId xmlns:a16="http://schemas.microsoft.com/office/drawing/2014/main" id="{F8C6E515-9C85-1A16-D672-8F0B6C3D1628}"/>
              </a:ext>
            </a:extLst>
          </p:cNvPr>
          <p:cNvPicPr>
            <a:picLocks noChangeAspect="1"/>
          </p:cNvPicPr>
          <p:nvPr/>
        </p:nvPicPr>
        <p:blipFill rotWithShape="1">
          <a:blip r:embed="rId3"/>
          <a:srcRect l="-2" t="4879" r="37869" b="4686"/>
          <a:stretch/>
        </p:blipFill>
        <p:spPr>
          <a:xfrm>
            <a:off x="6722559" y="10397"/>
            <a:ext cx="2421441" cy="6847603"/>
          </a:xfrm>
          <a:prstGeom prst="rect">
            <a:avLst/>
          </a:prstGeom>
        </p:spPr>
      </p:pic>
      <p:pic>
        <p:nvPicPr>
          <p:cNvPr id="8" name="図 7">
            <a:extLst>
              <a:ext uri="{FF2B5EF4-FFF2-40B4-BE49-F238E27FC236}">
                <a16:creationId xmlns:a16="http://schemas.microsoft.com/office/drawing/2014/main" id="{0AE8B1BC-221E-2A90-96C2-6B918C87F9AC}"/>
              </a:ext>
            </a:extLst>
          </p:cNvPr>
          <p:cNvPicPr>
            <a:picLocks noChangeAspect="1"/>
          </p:cNvPicPr>
          <p:nvPr/>
        </p:nvPicPr>
        <p:blipFill>
          <a:blip r:embed="rId4"/>
          <a:stretch>
            <a:fillRect/>
          </a:stretch>
        </p:blipFill>
        <p:spPr>
          <a:xfrm>
            <a:off x="0" y="4001294"/>
            <a:ext cx="3515942" cy="1848649"/>
          </a:xfrm>
          <a:prstGeom prst="rect">
            <a:avLst/>
          </a:prstGeom>
        </p:spPr>
      </p:pic>
      <p:pic>
        <p:nvPicPr>
          <p:cNvPr id="10" name="図 9">
            <a:extLst>
              <a:ext uri="{FF2B5EF4-FFF2-40B4-BE49-F238E27FC236}">
                <a16:creationId xmlns:a16="http://schemas.microsoft.com/office/drawing/2014/main" id="{692CFFB8-3F22-F1BF-68EE-E0C7F2B7AC4D}"/>
              </a:ext>
            </a:extLst>
          </p:cNvPr>
          <p:cNvPicPr>
            <a:picLocks noChangeAspect="1"/>
          </p:cNvPicPr>
          <p:nvPr/>
        </p:nvPicPr>
        <p:blipFill>
          <a:blip r:embed="rId5"/>
          <a:stretch>
            <a:fillRect/>
          </a:stretch>
        </p:blipFill>
        <p:spPr>
          <a:xfrm>
            <a:off x="3515942" y="4001294"/>
            <a:ext cx="3656349" cy="1848649"/>
          </a:xfrm>
          <a:prstGeom prst="rect">
            <a:avLst/>
          </a:prstGeom>
        </p:spPr>
      </p:pic>
      <p:sp>
        <p:nvSpPr>
          <p:cNvPr id="11" name="テキスト ボックス 10">
            <a:extLst>
              <a:ext uri="{FF2B5EF4-FFF2-40B4-BE49-F238E27FC236}">
                <a16:creationId xmlns:a16="http://schemas.microsoft.com/office/drawing/2014/main" id="{381CD7E2-F5F2-9724-AC1F-84B7F8EB8BE7}"/>
              </a:ext>
            </a:extLst>
          </p:cNvPr>
          <p:cNvSpPr txBox="1"/>
          <p:nvPr/>
        </p:nvSpPr>
        <p:spPr>
          <a:xfrm>
            <a:off x="805217" y="4312693"/>
            <a:ext cx="518091" cy="369332"/>
          </a:xfrm>
          <a:prstGeom prst="rect">
            <a:avLst/>
          </a:prstGeom>
          <a:noFill/>
        </p:spPr>
        <p:txBody>
          <a:bodyPr wrap="none" rtlCol="0">
            <a:spAutoFit/>
          </a:bodyPr>
          <a:lstStyle/>
          <a:p>
            <a:r>
              <a:rPr kumimoji="1" lang="en-US" altLang="ja-JP" b="1" dirty="0">
                <a:solidFill>
                  <a:srgbClr val="FF0000"/>
                </a:solidFill>
              </a:rPr>
              <a:t>Lyα</a:t>
            </a:r>
            <a:endParaRPr kumimoji="1" lang="ja-JP" altLang="en-US" b="1">
              <a:solidFill>
                <a:srgbClr val="FF0000"/>
              </a:solidFill>
            </a:endParaRPr>
          </a:p>
        </p:txBody>
      </p:sp>
      <p:sp>
        <p:nvSpPr>
          <p:cNvPr id="12" name="テキスト ボックス 11">
            <a:extLst>
              <a:ext uri="{FF2B5EF4-FFF2-40B4-BE49-F238E27FC236}">
                <a16:creationId xmlns:a16="http://schemas.microsoft.com/office/drawing/2014/main" id="{8372AE09-68D5-E3AF-EA7F-DAD15E196092}"/>
              </a:ext>
            </a:extLst>
          </p:cNvPr>
          <p:cNvSpPr txBox="1"/>
          <p:nvPr/>
        </p:nvSpPr>
        <p:spPr>
          <a:xfrm>
            <a:off x="4270879" y="4347234"/>
            <a:ext cx="518091" cy="369332"/>
          </a:xfrm>
          <a:prstGeom prst="rect">
            <a:avLst/>
          </a:prstGeom>
          <a:noFill/>
        </p:spPr>
        <p:txBody>
          <a:bodyPr wrap="none" rtlCol="0">
            <a:spAutoFit/>
          </a:bodyPr>
          <a:lstStyle/>
          <a:p>
            <a:r>
              <a:rPr kumimoji="1" lang="en-US" altLang="ja-JP" b="1" dirty="0">
                <a:solidFill>
                  <a:srgbClr val="FF0000"/>
                </a:solidFill>
              </a:rPr>
              <a:t>Lyα</a:t>
            </a:r>
            <a:endParaRPr kumimoji="1" lang="ja-JP" altLang="en-US" b="1">
              <a:solidFill>
                <a:srgbClr val="FF0000"/>
              </a:solidFill>
            </a:endParaRPr>
          </a:p>
        </p:txBody>
      </p:sp>
      <p:cxnSp>
        <p:nvCxnSpPr>
          <p:cNvPr id="14" name="直線矢印コネクタ 13">
            <a:extLst>
              <a:ext uri="{FF2B5EF4-FFF2-40B4-BE49-F238E27FC236}">
                <a16:creationId xmlns:a16="http://schemas.microsoft.com/office/drawing/2014/main" id="{3B0EDCF1-E6E8-CEBF-C646-F92499B3E37F}"/>
              </a:ext>
            </a:extLst>
          </p:cNvPr>
          <p:cNvCxnSpPr>
            <a:cxnSpLocks/>
          </p:cNvCxnSpPr>
          <p:nvPr/>
        </p:nvCxnSpPr>
        <p:spPr>
          <a:xfrm>
            <a:off x="6450175" y="1510716"/>
            <a:ext cx="950732" cy="119982"/>
          </a:xfrm>
          <a:prstGeom prst="straightConnector1">
            <a:avLst/>
          </a:prstGeom>
          <a:ln w="3810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直線矢印コネクタ 15">
            <a:extLst>
              <a:ext uri="{FF2B5EF4-FFF2-40B4-BE49-F238E27FC236}">
                <a16:creationId xmlns:a16="http://schemas.microsoft.com/office/drawing/2014/main" id="{7FE436F1-F228-4FC7-E51E-01F592369D2B}"/>
              </a:ext>
            </a:extLst>
          </p:cNvPr>
          <p:cNvCxnSpPr>
            <a:cxnSpLocks/>
          </p:cNvCxnSpPr>
          <p:nvPr/>
        </p:nvCxnSpPr>
        <p:spPr>
          <a:xfrm>
            <a:off x="6957774" y="681037"/>
            <a:ext cx="1967862" cy="94966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テキスト ボックス 20">
            <a:extLst>
              <a:ext uri="{FF2B5EF4-FFF2-40B4-BE49-F238E27FC236}">
                <a16:creationId xmlns:a16="http://schemas.microsoft.com/office/drawing/2014/main" id="{EBB2E2F5-00FB-0762-5889-442442C75EA1}"/>
              </a:ext>
            </a:extLst>
          </p:cNvPr>
          <p:cNvSpPr txBox="1"/>
          <p:nvPr/>
        </p:nvSpPr>
        <p:spPr>
          <a:xfrm>
            <a:off x="5008156" y="1323311"/>
            <a:ext cx="1408655" cy="369332"/>
          </a:xfrm>
          <a:prstGeom prst="rect">
            <a:avLst/>
          </a:prstGeom>
          <a:noFill/>
        </p:spPr>
        <p:txBody>
          <a:bodyPr wrap="none" rtlCol="0">
            <a:spAutoFit/>
          </a:bodyPr>
          <a:lstStyle/>
          <a:p>
            <a:r>
              <a:rPr kumimoji="1" lang="en-US" altLang="ja-JP" b="1" dirty="0"/>
              <a:t>Lyman Break</a:t>
            </a:r>
            <a:endParaRPr kumimoji="1" lang="ja-JP" altLang="en-US" b="1"/>
          </a:p>
        </p:txBody>
      </p:sp>
      <p:sp>
        <p:nvSpPr>
          <p:cNvPr id="24" name="テキスト ボックス 23">
            <a:extLst>
              <a:ext uri="{FF2B5EF4-FFF2-40B4-BE49-F238E27FC236}">
                <a16:creationId xmlns:a16="http://schemas.microsoft.com/office/drawing/2014/main" id="{A04F6445-2BF3-DEB9-3074-78194BC71B9C}"/>
              </a:ext>
            </a:extLst>
          </p:cNvPr>
          <p:cNvSpPr txBox="1"/>
          <p:nvPr/>
        </p:nvSpPr>
        <p:spPr>
          <a:xfrm>
            <a:off x="5364771" y="272942"/>
            <a:ext cx="1471878" cy="369332"/>
          </a:xfrm>
          <a:prstGeom prst="rect">
            <a:avLst/>
          </a:prstGeom>
          <a:noFill/>
        </p:spPr>
        <p:txBody>
          <a:bodyPr wrap="none" rtlCol="0">
            <a:spAutoFit/>
          </a:bodyPr>
          <a:lstStyle/>
          <a:p>
            <a:r>
              <a:rPr kumimoji="1" lang="en-US" altLang="ja-JP" b="1" dirty="0">
                <a:solidFill>
                  <a:srgbClr val="FF0000"/>
                </a:solidFill>
              </a:rPr>
              <a:t>Emission Line</a:t>
            </a:r>
            <a:endParaRPr kumimoji="1" lang="ja-JP" altLang="en-US" b="1">
              <a:solidFill>
                <a:srgbClr val="FF0000"/>
              </a:solidFill>
            </a:endParaRPr>
          </a:p>
        </p:txBody>
      </p:sp>
      <p:sp>
        <p:nvSpPr>
          <p:cNvPr id="25" name="テキスト ボックス 24">
            <a:extLst>
              <a:ext uri="{FF2B5EF4-FFF2-40B4-BE49-F238E27FC236}">
                <a16:creationId xmlns:a16="http://schemas.microsoft.com/office/drawing/2014/main" id="{A88F0D6D-04A6-FD2C-FA7A-F176D22CC092}"/>
              </a:ext>
            </a:extLst>
          </p:cNvPr>
          <p:cNvSpPr txBox="1"/>
          <p:nvPr/>
        </p:nvSpPr>
        <p:spPr>
          <a:xfrm>
            <a:off x="206881" y="5665277"/>
            <a:ext cx="2480294" cy="923330"/>
          </a:xfrm>
          <a:prstGeom prst="rect">
            <a:avLst/>
          </a:prstGeom>
          <a:noFill/>
        </p:spPr>
        <p:txBody>
          <a:bodyPr wrap="none" rtlCol="0">
            <a:spAutoFit/>
          </a:bodyPr>
          <a:lstStyle/>
          <a:p>
            <a:r>
              <a:rPr kumimoji="1" lang="en-US" altLang="ja-JP" b="1" dirty="0"/>
              <a:t>4.2σ Offset</a:t>
            </a:r>
          </a:p>
          <a:p>
            <a:r>
              <a:rPr kumimoji="1" lang="ja-JP" altLang="en-US" b="1"/>
              <a:t>→</a:t>
            </a:r>
            <a:r>
              <a:rPr kumimoji="1" lang="en-US" altLang="ja-JP" b="1" dirty="0"/>
              <a:t>High Transmission</a:t>
            </a:r>
          </a:p>
          <a:p>
            <a:r>
              <a:rPr kumimoji="1" lang="ja-JP" altLang="en-US" b="1"/>
              <a:t>→</a:t>
            </a:r>
            <a:r>
              <a:rPr kumimoji="1" lang="en-US" altLang="ja-JP" b="1" dirty="0"/>
              <a:t>Large Ionized Bubble?</a:t>
            </a:r>
            <a:endParaRPr kumimoji="1" lang="ja-JP" altLang="en-US" b="1"/>
          </a:p>
        </p:txBody>
      </p:sp>
      <p:sp>
        <p:nvSpPr>
          <p:cNvPr id="26" name="上下矢印 25">
            <a:extLst>
              <a:ext uri="{FF2B5EF4-FFF2-40B4-BE49-F238E27FC236}">
                <a16:creationId xmlns:a16="http://schemas.microsoft.com/office/drawing/2014/main" id="{7589BCD9-7B7E-5D42-4255-481CE69BE954}"/>
              </a:ext>
            </a:extLst>
          </p:cNvPr>
          <p:cNvSpPr/>
          <p:nvPr/>
        </p:nvSpPr>
        <p:spPr>
          <a:xfrm rot="5400000">
            <a:off x="651750" y="5184792"/>
            <a:ext cx="130367" cy="176567"/>
          </a:xfrm>
          <a:prstGeom prst="upDown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27" name="上下矢印 26">
            <a:extLst>
              <a:ext uri="{FF2B5EF4-FFF2-40B4-BE49-F238E27FC236}">
                <a16:creationId xmlns:a16="http://schemas.microsoft.com/office/drawing/2014/main" id="{6CFC2948-A427-D02B-F9D5-2E8706212939}"/>
              </a:ext>
            </a:extLst>
          </p:cNvPr>
          <p:cNvSpPr/>
          <p:nvPr/>
        </p:nvSpPr>
        <p:spPr>
          <a:xfrm rot="5400000">
            <a:off x="4385975" y="4876482"/>
            <a:ext cx="85165" cy="286883"/>
          </a:xfrm>
          <a:prstGeom prst="upDown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28" name="テキスト ボックス 27">
            <a:extLst>
              <a:ext uri="{FF2B5EF4-FFF2-40B4-BE49-F238E27FC236}">
                <a16:creationId xmlns:a16="http://schemas.microsoft.com/office/drawing/2014/main" id="{49864A8A-7FC0-0907-C1DB-34E11D6107FB}"/>
              </a:ext>
            </a:extLst>
          </p:cNvPr>
          <p:cNvSpPr txBox="1"/>
          <p:nvPr/>
        </p:nvSpPr>
        <p:spPr>
          <a:xfrm>
            <a:off x="3936517" y="5715298"/>
            <a:ext cx="2142574" cy="369332"/>
          </a:xfrm>
          <a:prstGeom prst="rect">
            <a:avLst/>
          </a:prstGeom>
          <a:noFill/>
        </p:spPr>
        <p:txBody>
          <a:bodyPr wrap="none" rtlCol="0">
            <a:spAutoFit/>
          </a:bodyPr>
          <a:lstStyle/>
          <a:p>
            <a:r>
              <a:rPr kumimoji="1" lang="en-US" altLang="ja-JP" b="1" dirty="0"/>
              <a:t>Strong damped Lyα?</a:t>
            </a:r>
            <a:endParaRPr kumimoji="1" lang="ja-JP" altLang="en-US" b="1"/>
          </a:p>
        </p:txBody>
      </p:sp>
    </p:spTree>
    <p:extLst>
      <p:ext uri="{BB962C8B-B14F-4D97-AF65-F5344CB8AC3E}">
        <p14:creationId xmlns:p14="http://schemas.microsoft.com/office/powerpoint/2010/main" val="1175420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dissolve">
                                      <p:cBhvr>
                                        <p:cTn id="12" dur="500"/>
                                        <p:tgtEl>
                                          <p:spTgt spid="21"/>
                                        </p:tgtEl>
                                      </p:cBhvr>
                                    </p:animEffect>
                                  </p:childTnLst>
                                </p:cTn>
                              </p:par>
                              <p:par>
                                <p:cTn id="13" presetID="9"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dissolve">
                                      <p:cBhvr>
                                        <p:cTn id="15" dur="500"/>
                                        <p:tgtEl>
                                          <p:spTgt spid="14"/>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dissolve">
                                      <p:cBhvr>
                                        <p:cTn id="18" dur="500"/>
                                        <p:tgtEl>
                                          <p:spTgt spid="24"/>
                                        </p:tgtEl>
                                      </p:cBhvr>
                                    </p:animEffect>
                                  </p:childTnLst>
                                </p:cTn>
                              </p:par>
                              <p:par>
                                <p:cTn id="19" presetID="9"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dissolve">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dissolve">
                                      <p:cBhvr>
                                        <p:cTn id="26" dur="500"/>
                                        <p:tgtEl>
                                          <p:spTgt spid="8"/>
                                        </p:tgtEl>
                                      </p:cBhvr>
                                    </p:animEffect>
                                  </p:childTnLst>
                                </p:cTn>
                              </p:par>
                              <p:par>
                                <p:cTn id="27" presetID="9"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dissolve">
                                      <p:cBhvr>
                                        <p:cTn id="29" dur="500"/>
                                        <p:tgtEl>
                                          <p:spTgt spid="11"/>
                                        </p:tgtEl>
                                      </p:cBhvr>
                                    </p:animEffect>
                                  </p:childTnLst>
                                </p:cTn>
                              </p:par>
                              <p:par>
                                <p:cTn id="30" presetID="9" presetClass="entr" presetSubtype="0"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dissolve">
                                      <p:cBhvr>
                                        <p:cTn id="32" dur="500"/>
                                        <p:tgtEl>
                                          <p:spTgt spid="10"/>
                                        </p:tgtEl>
                                      </p:cBhvr>
                                    </p:animEffect>
                                  </p:childTnLst>
                                </p:cTn>
                              </p:par>
                              <p:par>
                                <p:cTn id="33" presetID="9" presetClass="entr" presetSubtype="0"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dissolve">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dissolve">
                                      <p:cBhvr>
                                        <p:cTn id="40" dur="500"/>
                                        <p:tgtEl>
                                          <p:spTgt spid="26"/>
                                        </p:tgtEl>
                                      </p:cBhvr>
                                    </p:animEffect>
                                  </p:childTnLst>
                                </p:cTn>
                              </p:par>
                              <p:par>
                                <p:cTn id="41" presetID="9" presetClass="entr" presetSubtype="0" fill="hold" grpId="0" nodeType="with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dissolve">
                                      <p:cBhvr>
                                        <p:cTn id="43" dur="500"/>
                                        <p:tgtEl>
                                          <p:spTgt spid="25"/>
                                        </p:tgtEl>
                                      </p:cBhvr>
                                    </p:animEffect>
                                  </p:childTnLst>
                                </p:cTn>
                              </p:par>
                            </p:childTnLst>
                          </p:cTn>
                        </p:par>
                      </p:childTnLst>
                    </p:cTn>
                  </p:par>
                  <p:par>
                    <p:cTn id="44" fill="hold">
                      <p:stCondLst>
                        <p:cond delay="indefinite"/>
                      </p:stCondLst>
                      <p:childTnLst>
                        <p:par>
                          <p:cTn id="45" fill="hold">
                            <p:stCondLst>
                              <p:cond delay="0"/>
                            </p:stCondLst>
                            <p:childTnLst>
                              <p:par>
                                <p:cTn id="46" presetID="9" presetClass="entr" presetSubtype="0" fill="hold" grpId="0" nodeType="click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dissolve">
                                      <p:cBhvr>
                                        <p:cTn id="48" dur="500"/>
                                        <p:tgtEl>
                                          <p:spTgt spid="27"/>
                                        </p:tgtEl>
                                      </p:cBhvr>
                                    </p:animEffect>
                                  </p:childTnLst>
                                </p:cTn>
                              </p:par>
                              <p:par>
                                <p:cTn id="49" presetID="9" presetClass="entr" presetSubtype="0" fill="hold" grpId="0" nodeType="withEffect">
                                  <p:stCondLst>
                                    <p:cond delay="0"/>
                                  </p:stCondLst>
                                  <p:childTnLst>
                                    <p:set>
                                      <p:cBhvr>
                                        <p:cTn id="50" dur="1" fill="hold">
                                          <p:stCondLst>
                                            <p:cond delay="0"/>
                                          </p:stCondLst>
                                        </p:cTn>
                                        <p:tgtEl>
                                          <p:spTgt spid="28"/>
                                        </p:tgtEl>
                                        <p:attrNameLst>
                                          <p:attrName>style.visibility</p:attrName>
                                        </p:attrNameLst>
                                      </p:cBhvr>
                                      <p:to>
                                        <p:strVal val="visible"/>
                                      </p:to>
                                    </p:set>
                                    <p:animEffect transition="in" filter="dissolve">
                                      <p:cBhvr>
                                        <p:cTn id="5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21" grpId="0"/>
      <p:bldP spid="24" grpId="0"/>
      <p:bldP spid="25" grpId="0"/>
      <p:bldP spid="26" grpId="0" animBg="1"/>
      <p:bldP spid="27" grpId="0" animBg="1"/>
      <p:bldP spid="2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C9C0E37-8A77-EE96-4DE6-B0444236A25C}"/>
              </a:ext>
            </a:extLst>
          </p:cNvPr>
          <p:cNvSpPr>
            <a:spLocks noGrp="1"/>
          </p:cNvSpPr>
          <p:nvPr>
            <p:ph type="title"/>
          </p:nvPr>
        </p:nvSpPr>
        <p:spPr/>
        <p:txBody>
          <a:bodyPr/>
          <a:lstStyle/>
          <a:p>
            <a:r>
              <a:rPr kumimoji="1" lang="en-US" altLang="ja-JP" dirty="0"/>
              <a:t>Stacked Spectra &amp;</a:t>
            </a:r>
            <a:br>
              <a:rPr kumimoji="1" lang="en-US" altLang="ja-JP" dirty="0"/>
            </a:br>
            <a:r>
              <a:rPr lang="en-US" altLang="ja-JP" dirty="0"/>
              <a:t>Softening Break</a:t>
            </a:r>
            <a:endParaRPr kumimoji="1" lang="ja-JP" altLang="en-US"/>
          </a:p>
        </p:txBody>
      </p:sp>
      <p:sp>
        <p:nvSpPr>
          <p:cNvPr id="3" name="コンテンツ プレースホルダー 2">
            <a:extLst>
              <a:ext uri="{FF2B5EF4-FFF2-40B4-BE49-F238E27FC236}">
                <a16:creationId xmlns:a16="http://schemas.microsoft.com/office/drawing/2014/main" id="{4F6430AE-97D9-02BA-B6CC-6AE2B9CF5AA0}"/>
              </a:ext>
            </a:extLst>
          </p:cNvPr>
          <p:cNvSpPr>
            <a:spLocks noGrp="1"/>
          </p:cNvSpPr>
          <p:nvPr>
            <p:ph idx="1"/>
          </p:nvPr>
        </p:nvSpPr>
        <p:spPr/>
        <p:txBody>
          <a:bodyPr>
            <a:normAutofit/>
          </a:bodyPr>
          <a:lstStyle/>
          <a:p>
            <a:pPr marL="0" indent="0">
              <a:buNone/>
            </a:pPr>
            <a:r>
              <a:rPr kumimoji="1" lang="en-US" altLang="ja-JP" sz="2400" dirty="0"/>
              <a:t>Stacked by 4 redshift bins</a:t>
            </a:r>
          </a:p>
          <a:p>
            <a:pPr marL="0" indent="0">
              <a:buNone/>
            </a:pPr>
            <a:r>
              <a:rPr kumimoji="1" lang="en-US" altLang="ja-JP" sz="2400" dirty="0"/>
              <a:t>	</a:t>
            </a:r>
            <a:r>
              <a:rPr kumimoji="1" lang="ja-JP" altLang="en-US" sz="2400"/>
              <a:t>→</a:t>
            </a:r>
            <a:r>
              <a:rPr kumimoji="1" lang="en-US" altLang="ja-JP" sz="2400" dirty="0"/>
              <a:t>Softening Break at Rest-frame 1216 </a:t>
            </a:r>
            <a:r>
              <a:rPr kumimoji="1" lang="en-US" altLang="ja-JP" sz="2400" dirty="0" err="1"/>
              <a:t>Å</a:t>
            </a:r>
            <a:endParaRPr kumimoji="1" lang="en-US" altLang="ja-JP" sz="2400" dirty="0"/>
          </a:p>
          <a:p>
            <a:pPr marL="0" indent="0">
              <a:buNone/>
            </a:pPr>
            <a:r>
              <a:rPr lang="en-US" altLang="ja-JP" sz="2400" dirty="0"/>
              <a:t>	</a:t>
            </a:r>
            <a:r>
              <a:rPr lang="ja-JP" altLang="en-US" sz="2400"/>
              <a:t>→</a:t>
            </a:r>
            <a:r>
              <a:rPr lang="en-US" altLang="ja-JP" sz="2400" b="1" dirty="0">
                <a:solidFill>
                  <a:srgbClr val="FF0000"/>
                </a:solidFill>
              </a:rPr>
              <a:t>Higher Absorption as Higher &lt;</a:t>
            </a:r>
            <a:r>
              <a:rPr lang="en-US" altLang="ja-JP" sz="2400" b="1" dirty="0" err="1">
                <a:solidFill>
                  <a:srgbClr val="FF0000"/>
                </a:solidFill>
              </a:rPr>
              <a:t>x</a:t>
            </a:r>
            <a:r>
              <a:rPr lang="en-US" altLang="ja-JP" sz="2400" b="1" baseline="-25000" dirty="0" err="1">
                <a:solidFill>
                  <a:srgbClr val="FF0000"/>
                </a:solidFill>
              </a:rPr>
              <a:t>HI</a:t>
            </a:r>
            <a:r>
              <a:rPr lang="en-US" altLang="ja-JP" sz="2400" b="1" dirty="0">
                <a:solidFill>
                  <a:srgbClr val="FF0000"/>
                </a:solidFill>
              </a:rPr>
              <a:t>&gt;</a:t>
            </a:r>
          </a:p>
        </p:txBody>
      </p:sp>
      <p:pic>
        <p:nvPicPr>
          <p:cNvPr id="7" name="図 6">
            <a:extLst>
              <a:ext uri="{FF2B5EF4-FFF2-40B4-BE49-F238E27FC236}">
                <a16:creationId xmlns:a16="http://schemas.microsoft.com/office/drawing/2014/main" id="{29B257B0-E4BA-58B3-E429-92E9283877AA}"/>
              </a:ext>
            </a:extLst>
          </p:cNvPr>
          <p:cNvPicPr>
            <a:picLocks noChangeAspect="1"/>
          </p:cNvPicPr>
          <p:nvPr/>
        </p:nvPicPr>
        <p:blipFill>
          <a:blip r:embed="rId3"/>
          <a:stretch>
            <a:fillRect/>
          </a:stretch>
        </p:blipFill>
        <p:spPr>
          <a:xfrm>
            <a:off x="685800" y="3279269"/>
            <a:ext cx="7772400" cy="3578731"/>
          </a:xfrm>
          <a:prstGeom prst="rect">
            <a:avLst/>
          </a:prstGeom>
        </p:spPr>
      </p:pic>
      <p:sp>
        <p:nvSpPr>
          <p:cNvPr id="8" name="テキスト ボックス 7">
            <a:extLst>
              <a:ext uri="{FF2B5EF4-FFF2-40B4-BE49-F238E27FC236}">
                <a16:creationId xmlns:a16="http://schemas.microsoft.com/office/drawing/2014/main" id="{BB87DED7-3DB2-578A-D88C-2C2FFD57509D}"/>
              </a:ext>
            </a:extLst>
          </p:cNvPr>
          <p:cNvSpPr txBox="1"/>
          <p:nvPr/>
        </p:nvSpPr>
        <p:spPr>
          <a:xfrm>
            <a:off x="1569493" y="3429000"/>
            <a:ext cx="629018" cy="461665"/>
          </a:xfrm>
          <a:prstGeom prst="rect">
            <a:avLst/>
          </a:prstGeom>
          <a:noFill/>
        </p:spPr>
        <p:txBody>
          <a:bodyPr wrap="none" rtlCol="0">
            <a:spAutoFit/>
          </a:bodyPr>
          <a:lstStyle/>
          <a:p>
            <a:r>
              <a:rPr kumimoji="1" lang="en-US" altLang="ja-JP" sz="2400" b="1" dirty="0"/>
              <a:t>Lyα</a:t>
            </a:r>
            <a:endParaRPr kumimoji="1" lang="ja-JP" altLang="en-US" sz="2400" b="1"/>
          </a:p>
        </p:txBody>
      </p:sp>
      <p:sp>
        <p:nvSpPr>
          <p:cNvPr id="9" name="下矢印 8">
            <a:extLst>
              <a:ext uri="{FF2B5EF4-FFF2-40B4-BE49-F238E27FC236}">
                <a16:creationId xmlns:a16="http://schemas.microsoft.com/office/drawing/2014/main" id="{8B62085C-9C45-2C44-06CC-09EAC04753C2}"/>
              </a:ext>
            </a:extLst>
          </p:cNvPr>
          <p:cNvSpPr/>
          <p:nvPr/>
        </p:nvSpPr>
        <p:spPr>
          <a:xfrm rot="19168121">
            <a:off x="2271835" y="4369237"/>
            <a:ext cx="367171" cy="1329154"/>
          </a:xfrm>
          <a:prstGeom prst="downArrow">
            <a:avLst/>
          </a:prstGeom>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43697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 calcmode="lin" valueType="num">
                                      <p:cBhvr additive="base">
                                        <p:cTn id="18"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DB947AF-5790-189F-522B-95D91F41E81F}"/>
              </a:ext>
            </a:extLst>
          </p:cNvPr>
          <p:cNvSpPr>
            <a:spLocks noGrp="1"/>
          </p:cNvSpPr>
          <p:nvPr>
            <p:ph type="title"/>
          </p:nvPr>
        </p:nvSpPr>
        <p:spPr/>
        <p:txBody>
          <a:bodyPr>
            <a:normAutofit/>
          </a:bodyPr>
          <a:lstStyle/>
          <a:p>
            <a:r>
              <a:rPr kumimoji="1" lang="en-US" altLang="ja-JP" dirty="0"/>
              <a:t>Lyα DW</a:t>
            </a:r>
            <a:br>
              <a:rPr kumimoji="1" lang="en-US" altLang="ja-JP" dirty="0"/>
            </a:br>
            <a:r>
              <a:rPr kumimoji="1" lang="en-US" altLang="ja-JP" dirty="0"/>
              <a:t>Absorption Measurement</a:t>
            </a:r>
            <a:endParaRPr kumimoji="1" lang="ja-JP" altLang="en-US"/>
          </a:p>
        </p:txBody>
      </p:sp>
      <p:pic>
        <p:nvPicPr>
          <p:cNvPr id="4" name="図 4">
            <a:extLst>
              <a:ext uri="{FF2B5EF4-FFF2-40B4-BE49-F238E27FC236}">
                <a16:creationId xmlns:a16="http://schemas.microsoft.com/office/drawing/2014/main" id="{11AE58AD-1C64-F0A8-802E-DC82DD124A09}"/>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4967785" y="3275463"/>
            <a:ext cx="3794104" cy="3582537"/>
          </a:xfrm>
          <a:prstGeom prst="rect">
            <a:avLst/>
          </a:prstGeom>
        </p:spPr>
      </p:pic>
      <p:sp>
        <p:nvSpPr>
          <p:cNvPr id="3" name="コンテンツ プレースホルダー 2">
            <a:extLst>
              <a:ext uri="{FF2B5EF4-FFF2-40B4-BE49-F238E27FC236}">
                <a16:creationId xmlns:a16="http://schemas.microsoft.com/office/drawing/2014/main" id="{F9FDDEE9-8FDF-04E4-CB14-30AB84765808}"/>
              </a:ext>
            </a:extLst>
          </p:cNvPr>
          <p:cNvSpPr>
            <a:spLocks noGrp="1"/>
          </p:cNvSpPr>
          <p:nvPr>
            <p:ph idx="1"/>
          </p:nvPr>
        </p:nvSpPr>
        <p:spPr/>
        <p:txBody>
          <a:bodyPr>
            <a:normAutofit/>
          </a:bodyPr>
          <a:lstStyle/>
          <a:p>
            <a:pPr marL="0" indent="0">
              <a:buNone/>
            </a:pPr>
            <a:r>
              <a:rPr kumimoji="1" lang="en-US" altLang="ja-JP" sz="2400" dirty="0"/>
              <a:t>Analytic Model (Miralda-Escude</a:t>
            </a:r>
            <a:r>
              <a:rPr lang="en-US" altLang="ja-JP" sz="2400" dirty="0"/>
              <a:t>+98; Totani+14)</a:t>
            </a:r>
          </a:p>
          <a:p>
            <a:pPr marL="0" indent="0">
              <a:buNone/>
            </a:pPr>
            <a:r>
              <a:rPr lang="en-US" altLang="ja-JP" sz="2400" dirty="0"/>
              <a:t>	</a:t>
            </a:r>
            <a:r>
              <a:rPr lang="en-US" altLang="ja-JP" sz="2400" dirty="0" err="1"/>
              <a:t>x</a:t>
            </a:r>
            <a:r>
              <a:rPr lang="en-US" altLang="ja-JP" sz="2400" baseline="-25000" dirty="0" err="1"/>
              <a:t>HI</a:t>
            </a:r>
            <a:r>
              <a:rPr lang="en-US" altLang="ja-JP" sz="2400" dirty="0"/>
              <a:t>: Absorption Strength </a:t>
            </a:r>
            <a:r>
              <a:rPr lang="en-US" altLang="ja-JP" sz="1800" dirty="0"/>
              <a:t>(Averaged; Homogeneous)</a:t>
            </a:r>
          </a:p>
          <a:p>
            <a:pPr marL="0" indent="0">
              <a:buNone/>
            </a:pPr>
            <a:r>
              <a:rPr lang="en-US" altLang="ja-JP" sz="2400" dirty="0"/>
              <a:t>	R</a:t>
            </a:r>
            <a:r>
              <a:rPr lang="en-US" altLang="ja-JP" sz="2400" baseline="-25000" dirty="0"/>
              <a:t>b</a:t>
            </a:r>
            <a:r>
              <a:rPr lang="en-US" altLang="ja-JP" sz="2400" dirty="0"/>
              <a:t>: Velocity Offset (Enhance Lyα Escape)</a:t>
            </a:r>
          </a:p>
          <a:p>
            <a:pPr marL="0" indent="0">
              <a:buNone/>
            </a:pPr>
            <a:r>
              <a:rPr lang="en-US" altLang="ja-JP" sz="2400" dirty="0"/>
              <a:t>Intrinsic Spectra: Used </a:t>
            </a:r>
            <a:r>
              <a:rPr lang="en-US" altLang="ja-JP" sz="2400" i="1" dirty="0"/>
              <a:t>Prospector </a:t>
            </a:r>
            <a:endParaRPr lang="en-US" altLang="ja-JP" sz="2400" dirty="0"/>
          </a:p>
        </p:txBody>
      </p:sp>
      <p:sp>
        <p:nvSpPr>
          <p:cNvPr id="10" name="正方形/長方形 9">
            <a:extLst>
              <a:ext uri="{FF2B5EF4-FFF2-40B4-BE49-F238E27FC236}">
                <a16:creationId xmlns:a16="http://schemas.microsoft.com/office/drawing/2014/main" id="{4E1908D5-6BAB-AA00-2D9B-7BCD156C1F06}"/>
              </a:ext>
            </a:extLst>
          </p:cNvPr>
          <p:cNvSpPr/>
          <p:nvPr/>
        </p:nvSpPr>
        <p:spPr>
          <a:xfrm>
            <a:off x="1816232" y="4013610"/>
            <a:ext cx="2905014" cy="187438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フローチャート: 論理積ゲート 10">
            <a:extLst>
              <a:ext uri="{FF2B5EF4-FFF2-40B4-BE49-F238E27FC236}">
                <a16:creationId xmlns:a16="http://schemas.microsoft.com/office/drawing/2014/main" id="{D7C65FB0-4318-EFE9-C889-ED740AEA2F72}"/>
              </a:ext>
            </a:extLst>
          </p:cNvPr>
          <p:cNvSpPr/>
          <p:nvPr/>
        </p:nvSpPr>
        <p:spPr>
          <a:xfrm rot="10800000">
            <a:off x="3086170" y="4013610"/>
            <a:ext cx="1635075" cy="1874388"/>
          </a:xfrm>
          <a:prstGeom prst="flowChartDelay">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13" name="爆発 1 12">
            <a:extLst>
              <a:ext uri="{FF2B5EF4-FFF2-40B4-BE49-F238E27FC236}">
                <a16:creationId xmlns:a16="http://schemas.microsoft.com/office/drawing/2014/main" id="{670DC873-35CD-1011-495B-66FFFC0A7EFF}"/>
              </a:ext>
            </a:extLst>
          </p:cNvPr>
          <p:cNvSpPr/>
          <p:nvPr/>
        </p:nvSpPr>
        <p:spPr>
          <a:xfrm>
            <a:off x="3896720" y="4638155"/>
            <a:ext cx="597113" cy="562708"/>
          </a:xfrm>
          <a:prstGeom prst="irregularSeal1">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3"/>
              </a:solidFill>
            </a:endParaRPr>
          </a:p>
        </p:txBody>
      </p:sp>
      <p:sp>
        <p:nvSpPr>
          <p:cNvPr id="16" name="テキスト ボックス 15">
            <a:extLst>
              <a:ext uri="{FF2B5EF4-FFF2-40B4-BE49-F238E27FC236}">
                <a16:creationId xmlns:a16="http://schemas.microsoft.com/office/drawing/2014/main" id="{BF0E54B3-AD96-6DE1-D832-FF664DEFF1FD}"/>
              </a:ext>
            </a:extLst>
          </p:cNvPr>
          <p:cNvSpPr txBox="1"/>
          <p:nvPr/>
        </p:nvSpPr>
        <p:spPr>
          <a:xfrm>
            <a:off x="1921731" y="5935457"/>
            <a:ext cx="1401895" cy="923330"/>
          </a:xfrm>
          <a:prstGeom prst="rect">
            <a:avLst/>
          </a:prstGeom>
          <a:noFill/>
        </p:spPr>
        <p:txBody>
          <a:bodyPr wrap="square" rtlCol="0">
            <a:spAutoFit/>
          </a:bodyPr>
          <a:lstStyle/>
          <a:p>
            <a:pPr algn="ctr"/>
            <a:r>
              <a:rPr kumimoji="1" lang="en-US" altLang="ja-JP" b="1" dirty="0">
                <a:ln>
                  <a:solidFill>
                    <a:schemeClr val="tx1"/>
                  </a:solidFill>
                </a:ln>
                <a:solidFill>
                  <a:srgbClr val="FF0000"/>
                </a:solidFill>
              </a:rPr>
              <a:t>0&lt;</a:t>
            </a:r>
            <a:r>
              <a:rPr kumimoji="1" lang="en-US" altLang="ja-JP" b="1" dirty="0" err="1">
                <a:ln>
                  <a:solidFill>
                    <a:schemeClr val="tx1"/>
                  </a:solidFill>
                </a:ln>
                <a:solidFill>
                  <a:srgbClr val="FF0000"/>
                </a:solidFill>
              </a:rPr>
              <a:t>xHI</a:t>
            </a:r>
            <a:r>
              <a:rPr kumimoji="1" lang="en-US" altLang="ja-JP" b="1" dirty="0">
                <a:ln>
                  <a:solidFill>
                    <a:schemeClr val="tx1"/>
                  </a:solidFill>
                </a:ln>
                <a:solidFill>
                  <a:srgbClr val="FF0000"/>
                </a:solidFill>
              </a:rPr>
              <a:t>&lt;=1</a:t>
            </a:r>
          </a:p>
          <a:p>
            <a:pPr algn="ctr"/>
            <a:r>
              <a:rPr kumimoji="1" lang="en-US" altLang="ja-JP" b="1" dirty="0">
                <a:ln>
                  <a:solidFill>
                    <a:schemeClr val="tx1"/>
                  </a:solidFill>
                </a:ln>
                <a:solidFill>
                  <a:srgbClr val="FF0000"/>
                </a:solidFill>
              </a:rPr>
              <a:t>(Averaged;</a:t>
            </a:r>
          </a:p>
          <a:p>
            <a:pPr algn="ctr"/>
            <a:r>
              <a:rPr kumimoji="1" lang="en-US" altLang="ja-JP" b="1" dirty="0">
                <a:ln>
                  <a:solidFill>
                    <a:schemeClr val="tx1"/>
                  </a:solidFill>
                </a:ln>
                <a:solidFill>
                  <a:srgbClr val="FF0000"/>
                </a:solidFill>
              </a:rPr>
              <a:t>Constant)</a:t>
            </a:r>
          </a:p>
        </p:txBody>
      </p:sp>
      <p:cxnSp>
        <p:nvCxnSpPr>
          <p:cNvPr id="17" name="直線矢印コネクタ 16">
            <a:extLst>
              <a:ext uri="{FF2B5EF4-FFF2-40B4-BE49-F238E27FC236}">
                <a16:creationId xmlns:a16="http://schemas.microsoft.com/office/drawing/2014/main" id="{D763D92B-C7B6-ECB4-4222-93FD9E140454}"/>
              </a:ext>
            </a:extLst>
          </p:cNvPr>
          <p:cNvCxnSpPr>
            <a:cxnSpLocks/>
          </p:cNvCxnSpPr>
          <p:nvPr/>
        </p:nvCxnSpPr>
        <p:spPr>
          <a:xfrm flipH="1">
            <a:off x="3086169" y="4995635"/>
            <a:ext cx="817538" cy="0"/>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8" name="テキスト ボックス 17">
            <a:extLst>
              <a:ext uri="{FF2B5EF4-FFF2-40B4-BE49-F238E27FC236}">
                <a16:creationId xmlns:a16="http://schemas.microsoft.com/office/drawing/2014/main" id="{2D93F391-D3C0-F412-A3F2-4EFB8912EF26}"/>
              </a:ext>
            </a:extLst>
          </p:cNvPr>
          <p:cNvSpPr txBox="1"/>
          <p:nvPr/>
        </p:nvSpPr>
        <p:spPr>
          <a:xfrm>
            <a:off x="2529287" y="5151133"/>
            <a:ext cx="1936657" cy="369332"/>
          </a:xfrm>
          <a:prstGeom prst="rect">
            <a:avLst/>
          </a:prstGeom>
          <a:noFill/>
        </p:spPr>
        <p:txBody>
          <a:bodyPr wrap="square" rtlCol="0">
            <a:spAutoFit/>
          </a:bodyPr>
          <a:lstStyle/>
          <a:p>
            <a:pPr algn="ctr"/>
            <a:r>
              <a:rPr kumimoji="1" lang="en-US" altLang="ja-JP" b="1" dirty="0">
                <a:ln>
                  <a:solidFill>
                    <a:schemeClr val="tx1"/>
                  </a:solidFill>
                </a:ln>
                <a:solidFill>
                  <a:srgbClr val="FF0000"/>
                </a:solidFill>
              </a:rPr>
              <a:t>Rb</a:t>
            </a:r>
            <a:endParaRPr kumimoji="1" lang="ja-JP" altLang="en-US" b="1">
              <a:ln>
                <a:solidFill>
                  <a:schemeClr val="tx1"/>
                </a:solidFill>
              </a:ln>
              <a:solidFill>
                <a:srgbClr val="FF0000"/>
              </a:solidFill>
            </a:endParaRPr>
          </a:p>
        </p:txBody>
      </p:sp>
      <p:pic>
        <p:nvPicPr>
          <p:cNvPr id="19" name="Picture 2" descr="ジェイムズ・ウェッブ宇宙望遠鏡 - Wikipedia">
            <a:extLst>
              <a:ext uri="{FF2B5EF4-FFF2-40B4-BE49-F238E27FC236}">
                <a16:creationId xmlns:a16="http://schemas.microsoft.com/office/drawing/2014/main" id="{9C12DF3A-7C74-D9AF-D0F5-9186C125F9C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96322" y="4683763"/>
            <a:ext cx="985841" cy="1034199"/>
          </a:xfrm>
          <a:prstGeom prst="rect">
            <a:avLst/>
          </a:prstGeom>
          <a:noFill/>
          <a:extLst>
            <a:ext uri="{909E8E84-426E-40DD-AFC4-6F175D3DCCD1}">
              <a14:hiddenFill xmlns:a14="http://schemas.microsoft.com/office/drawing/2010/main">
                <a:solidFill>
                  <a:srgbClr val="FFFFFF"/>
                </a:solidFill>
              </a14:hiddenFill>
            </a:ext>
          </a:extLst>
        </p:spPr>
      </p:pic>
      <p:sp>
        <p:nvSpPr>
          <p:cNvPr id="21" name="テキスト ボックス 20">
            <a:extLst>
              <a:ext uri="{FF2B5EF4-FFF2-40B4-BE49-F238E27FC236}">
                <a16:creationId xmlns:a16="http://schemas.microsoft.com/office/drawing/2014/main" id="{5D04312A-C8EF-E7F9-7A10-8D130190380A}"/>
              </a:ext>
            </a:extLst>
          </p:cNvPr>
          <p:cNvSpPr txBox="1"/>
          <p:nvPr/>
        </p:nvSpPr>
        <p:spPr>
          <a:xfrm>
            <a:off x="213539" y="5962934"/>
            <a:ext cx="508473" cy="369332"/>
          </a:xfrm>
          <a:prstGeom prst="rect">
            <a:avLst/>
          </a:prstGeom>
          <a:noFill/>
        </p:spPr>
        <p:txBody>
          <a:bodyPr wrap="none" rtlCol="0">
            <a:spAutoFit/>
          </a:bodyPr>
          <a:lstStyle/>
          <a:p>
            <a:pPr algn="ctr"/>
            <a:r>
              <a:rPr kumimoji="1" lang="en-US" altLang="ja-JP" dirty="0"/>
              <a:t>z=0</a:t>
            </a:r>
            <a:endParaRPr kumimoji="1" lang="ja-JP" altLang="en-US"/>
          </a:p>
        </p:txBody>
      </p:sp>
      <p:sp>
        <p:nvSpPr>
          <p:cNvPr id="22" name="テキスト ボックス 21">
            <a:extLst>
              <a:ext uri="{FF2B5EF4-FFF2-40B4-BE49-F238E27FC236}">
                <a16:creationId xmlns:a16="http://schemas.microsoft.com/office/drawing/2014/main" id="{70D4EEC8-1AD7-979B-0B53-8BE6D7419B9D}"/>
              </a:ext>
            </a:extLst>
          </p:cNvPr>
          <p:cNvSpPr txBox="1"/>
          <p:nvPr/>
        </p:nvSpPr>
        <p:spPr>
          <a:xfrm>
            <a:off x="1382059" y="5978700"/>
            <a:ext cx="624589" cy="369332"/>
          </a:xfrm>
          <a:prstGeom prst="rect">
            <a:avLst/>
          </a:prstGeom>
          <a:noFill/>
        </p:spPr>
        <p:txBody>
          <a:bodyPr wrap="square" rtlCol="0">
            <a:spAutoFit/>
          </a:bodyPr>
          <a:lstStyle/>
          <a:p>
            <a:pPr algn="ctr"/>
            <a:r>
              <a:rPr kumimoji="1" lang="en-US" altLang="ja-JP" dirty="0"/>
              <a:t>z~5</a:t>
            </a:r>
            <a:endParaRPr kumimoji="1" lang="ja-JP" altLang="en-US"/>
          </a:p>
        </p:txBody>
      </p:sp>
      <p:sp>
        <p:nvSpPr>
          <p:cNvPr id="23" name="テキスト ボックス 22">
            <a:extLst>
              <a:ext uri="{FF2B5EF4-FFF2-40B4-BE49-F238E27FC236}">
                <a16:creationId xmlns:a16="http://schemas.microsoft.com/office/drawing/2014/main" id="{264B65E5-290D-2569-3D46-921398F70A78}"/>
              </a:ext>
            </a:extLst>
          </p:cNvPr>
          <p:cNvSpPr txBox="1"/>
          <p:nvPr/>
        </p:nvSpPr>
        <p:spPr>
          <a:xfrm>
            <a:off x="4176216" y="5962934"/>
            <a:ext cx="626075" cy="369332"/>
          </a:xfrm>
          <a:prstGeom prst="rect">
            <a:avLst/>
          </a:prstGeom>
          <a:noFill/>
        </p:spPr>
        <p:txBody>
          <a:bodyPr wrap="square" rtlCol="0">
            <a:spAutoFit/>
          </a:bodyPr>
          <a:lstStyle/>
          <a:p>
            <a:pPr algn="ctr"/>
            <a:r>
              <a:rPr kumimoji="1" lang="en-US" altLang="ja-JP" dirty="0"/>
              <a:t>z&gt;7</a:t>
            </a:r>
            <a:endParaRPr kumimoji="1" lang="ja-JP" altLang="en-US"/>
          </a:p>
        </p:txBody>
      </p:sp>
      <p:sp>
        <p:nvSpPr>
          <p:cNvPr id="5" name="円/楕円 4">
            <a:extLst>
              <a:ext uri="{FF2B5EF4-FFF2-40B4-BE49-F238E27FC236}">
                <a16:creationId xmlns:a16="http://schemas.microsoft.com/office/drawing/2014/main" id="{401C0229-10E9-1977-9BD3-206C7BDD06EA}"/>
              </a:ext>
            </a:extLst>
          </p:cNvPr>
          <p:cNvSpPr/>
          <p:nvPr/>
        </p:nvSpPr>
        <p:spPr>
          <a:xfrm>
            <a:off x="1884525" y="4838724"/>
            <a:ext cx="266530" cy="275201"/>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テキスト ボックス 36">
            <a:extLst>
              <a:ext uri="{FF2B5EF4-FFF2-40B4-BE49-F238E27FC236}">
                <a16:creationId xmlns:a16="http://schemas.microsoft.com/office/drawing/2014/main" id="{854368AC-DD75-F26A-C0A7-447666D53ED4}"/>
              </a:ext>
            </a:extLst>
          </p:cNvPr>
          <p:cNvSpPr txBox="1"/>
          <p:nvPr/>
        </p:nvSpPr>
        <p:spPr>
          <a:xfrm>
            <a:off x="3780996" y="4394732"/>
            <a:ext cx="828560" cy="369332"/>
          </a:xfrm>
          <a:prstGeom prst="rect">
            <a:avLst/>
          </a:prstGeom>
          <a:noFill/>
        </p:spPr>
        <p:txBody>
          <a:bodyPr wrap="none" rtlCol="0">
            <a:spAutoFit/>
          </a:bodyPr>
          <a:lstStyle/>
          <a:p>
            <a:r>
              <a:rPr kumimoji="1" lang="en-US" altLang="ja-JP" b="1" dirty="0"/>
              <a:t>Galaxy</a:t>
            </a:r>
            <a:endParaRPr kumimoji="1" lang="ja-JP" altLang="en-US" b="1"/>
          </a:p>
        </p:txBody>
      </p:sp>
      <p:sp>
        <p:nvSpPr>
          <p:cNvPr id="39" name="テキスト ボックス 38">
            <a:extLst>
              <a:ext uri="{FF2B5EF4-FFF2-40B4-BE49-F238E27FC236}">
                <a16:creationId xmlns:a16="http://schemas.microsoft.com/office/drawing/2014/main" id="{0D837605-2902-4E4B-4EB4-8B423BE70CEB}"/>
              </a:ext>
            </a:extLst>
          </p:cNvPr>
          <p:cNvSpPr txBox="1"/>
          <p:nvPr/>
        </p:nvSpPr>
        <p:spPr>
          <a:xfrm>
            <a:off x="3764100" y="5431603"/>
            <a:ext cx="874470" cy="369332"/>
          </a:xfrm>
          <a:prstGeom prst="rect">
            <a:avLst/>
          </a:prstGeom>
          <a:noFill/>
        </p:spPr>
        <p:txBody>
          <a:bodyPr wrap="none" rtlCol="0">
            <a:spAutoFit/>
          </a:bodyPr>
          <a:lstStyle/>
          <a:p>
            <a:r>
              <a:rPr kumimoji="1" lang="en-US" altLang="ja-JP" b="1" dirty="0">
                <a:ln>
                  <a:solidFill>
                    <a:schemeClr val="tx1"/>
                  </a:solidFill>
                </a:ln>
                <a:solidFill>
                  <a:schemeClr val="bg1"/>
                </a:solidFill>
              </a:rPr>
              <a:t>Ionized</a:t>
            </a:r>
            <a:endParaRPr kumimoji="1" lang="ja-JP" altLang="en-US" b="1">
              <a:ln>
                <a:solidFill>
                  <a:schemeClr val="tx1"/>
                </a:solidFill>
              </a:ln>
              <a:solidFill>
                <a:schemeClr val="bg1"/>
              </a:solidFill>
            </a:endParaRPr>
          </a:p>
        </p:txBody>
      </p:sp>
      <p:sp>
        <p:nvSpPr>
          <p:cNvPr id="24" name="円/楕円 23">
            <a:extLst>
              <a:ext uri="{FF2B5EF4-FFF2-40B4-BE49-F238E27FC236}">
                <a16:creationId xmlns:a16="http://schemas.microsoft.com/office/drawing/2014/main" id="{8B1FB15E-FBFC-47C9-CED8-179953858CBF}"/>
              </a:ext>
            </a:extLst>
          </p:cNvPr>
          <p:cNvSpPr/>
          <p:nvPr/>
        </p:nvSpPr>
        <p:spPr>
          <a:xfrm>
            <a:off x="2884831" y="4812083"/>
            <a:ext cx="128269" cy="13102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2" name="直線矢印コネクタ 41">
            <a:extLst>
              <a:ext uri="{FF2B5EF4-FFF2-40B4-BE49-F238E27FC236}">
                <a16:creationId xmlns:a16="http://schemas.microsoft.com/office/drawing/2014/main" id="{A3B399B1-9F36-1437-8A2D-3538FB00CA1F}"/>
              </a:ext>
            </a:extLst>
          </p:cNvPr>
          <p:cNvCxnSpPr>
            <a:cxnSpLocks/>
          </p:cNvCxnSpPr>
          <p:nvPr/>
        </p:nvCxnSpPr>
        <p:spPr>
          <a:xfrm flipH="1">
            <a:off x="630113" y="4887503"/>
            <a:ext cx="3273594" cy="62"/>
          </a:xfrm>
          <a:prstGeom prst="straightConnector1">
            <a:avLst/>
          </a:prstGeom>
          <a:ln w="38100">
            <a:solidFill>
              <a:schemeClr val="accent3"/>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43" name="テキスト ボックス 42">
            <a:extLst>
              <a:ext uri="{FF2B5EF4-FFF2-40B4-BE49-F238E27FC236}">
                <a16:creationId xmlns:a16="http://schemas.microsoft.com/office/drawing/2014/main" id="{9E664885-E9B2-87E8-086C-2C60CB79F658}"/>
              </a:ext>
            </a:extLst>
          </p:cNvPr>
          <p:cNvSpPr txBox="1"/>
          <p:nvPr/>
        </p:nvSpPr>
        <p:spPr>
          <a:xfrm>
            <a:off x="1192757" y="3551944"/>
            <a:ext cx="2473498" cy="461665"/>
          </a:xfrm>
          <a:prstGeom prst="rect">
            <a:avLst/>
          </a:prstGeom>
          <a:noFill/>
        </p:spPr>
        <p:txBody>
          <a:bodyPr wrap="none" rtlCol="0">
            <a:spAutoFit/>
          </a:bodyPr>
          <a:lstStyle/>
          <a:p>
            <a:r>
              <a:rPr kumimoji="1" lang="en-US" altLang="ja-JP" sz="2400" b="1" dirty="0"/>
              <a:t>Model Illustration</a:t>
            </a:r>
            <a:endParaRPr kumimoji="1" lang="ja-JP" altLang="en-US" sz="2400" b="1"/>
          </a:p>
        </p:txBody>
      </p:sp>
      <p:sp>
        <p:nvSpPr>
          <p:cNvPr id="6" name="円/楕円 5">
            <a:extLst>
              <a:ext uri="{FF2B5EF4-FFF2-40B4-BE49-F238E27FC236}">
                <a16:creationId xmlns:a16="http://schemas.microsoft.com/office/drawing/2014/main" id="{4A352A59-51F9-731F-D70F-BB00762F2C62}"/>
              </a:ext>
            </a:extLst>
          </p:cNvPr>
          <p:cNvSpPr/>
          <p:nvPr/>
        </p:nvSpPr>
        <p:spPr>
          <a:xfrm>
            <a:off x="2134488" y="4467511"/>
            <a:ext cx="128269" cy="13102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円/楕円 6">
            <a:extLst>
              <a:ext uri="{FF2B5EF4-FFF2-40B4-BE49-F238E27FC236}">
                <a16:creationId xmlns:a16="http://schemas.microsoft.com/office/drawing/2014/main" id="{26A88AC3-D301-28AE-08FF-ADF6A9FCDDB2}"/>
              </a:ext>
            </a:extLst>
          </p:cNvPr>
          <p:cNvSpPr/>
          <p:nvPr/>
        </p:nvSpPr>
        <p:spPr>
          <a:xfrm>
            <a:off x="2567556" y="5455933"/>
            <a:ext cx="490723" cy="43206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円/楕円 7">
            <a:extLst>
              <a:ext uri="{FF2B5EF4-FFF2-40B4-BE49-F238E27FC236}">
                <a16:creationId xmlns:a16="http://schemas.microsoft.com/office/drawing/2014/main" id="{D8B39403-9D84-F847-1876-D687FFF1C319}"/>
              </a:ext>
            </a:extLst>
          </p:cNvPr>
          <p:cNvSpPr/>
          <p:nvPr/>
        </p:nvSpPr>
        <p:spPr>
          <a:xfrm>
            <a:off x="2529070" y="4169106"/>
            <a:ext cx="145891" cy="12606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円/楕円 8">
            <a:extLst>
              <a:ext uri="{FF2B5EF4-FFF2-40B4-BE49-F238E27FC236}">
                <a16:creationId xmlns:a16="http://schemas.microsoft.com/office/drawing/2014/main" id="{5EC63357-8603-BCEC-F1CC-799DCEF2BA27}"/>
              </a:ext>
            </a:extLst>
          </p:cNvPr>
          <p:cNvSpPr/>
          <p:nvPr/>
        </p:nvSpPr>
        <p:spPr>
          <a:xfrm>
            <a:off x="2428282" y="4948870"/>
            <a:ext cx="266530" cy="275201"/>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円/楕円 11">
            <a:extLst>
              <a:ext uri="{FF2B5EF4-FFF2-40B4-BE49-F238E27FC236}">
                <a16:creationId xmlns:a16="http://schemas.microsoft.com/office/drawing/2014/main" id="{C06D512C-F043-73C9-FBC0-C9F5FE2FBF03}"/>
              </a:ext>
            </a:extLst>
          </p:cNvPr>
          <p:cNvSpPr/>
          <p:nvPr/>
        </p:nvSpPr>
        <p:spPr>
          <a:xfrm>
            <a:off x="2744842" y="4334055"/>
            <a:ext cx="155440" cy="177063"/>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円/楕円 13">
            <a:extLst>
              <a:ext uri="{FF2B5EF4-FFF2-40B4-BE49-F238E27FC236}">
                <a16:creationId xmlns:a16="http://schemas.microsoft.com/office/drawing/2014/main" id="{C40EE04F-BABD-4657-FF4E-5541E9D4FBD2}"/>
              </a:ext>
            </a:extLst>
          </p:cNvPr>
          <p:cNvSpPr/>
          <p:nvPr/>
        </p:nvSpPr>
        <p:spPr>
          <a:xfrm>
            <a:off x="2188009" y="5495802"/>
            <a:ext cx="155440" cy="177063"/>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円/楕円 14">
            <a:extLst>
              <a:ext uri="{FF2B5EF4-FFF2-40B4-BE49-F238E27FC236}">
                <a16:creationId xmlns:a16="http://schemas.microsoft.com/office/drawing/2014/main" id="{2BF73C13-F1DC-E956-BFE3-2F791F3D8E20}"/>
              </a:ext>
            </a:extLst>
          </p:cNvPr>
          <p:cNvSpPr/>
          <p:nvPr/>
        </p:nvSpPr>
        <p:spPr>
          <a:xfrm>
            <a:off x="1863299" y="4089725"/>
            <a:ext cx="266530" cy="275201"/>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円/楕円 24">
            <a:extLst>
              <a:ext uri="{FF2B5EF4-FFF2-40B4-BE49-F238E27FC236}">
                <a16:creationId xmlns:a16="http://schemas.microsoft.com/office/drawing/2014/main" id="{206B06CA-7F70-3CAF-B4BF-F12D913FDA89}"/>
              </a:ext>
            </a:extLst>
          </p:cNvPr>
          <p:cNvSpPr/>
          <p:nvPr/>
        </p:nvSpPr>
        <p:spPr>
          <a:xfrm>
            <a:off x="2983596" y="4170733"/>
            <a:ext cx="145891" cy="12606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円/楕円 25">
            <a:extLst>
              <a:ext uri="{FF2B5EF4-FFF2-40B4-BE49-F238E27FC236}">
                <a16:creationId xmlns:a16="http://schemas.microsoft.com/office/drawing/2014/main" id="{C227C20E-F2E0-C340-3A59-77E20DAD2882}"/>
              </a:ext>
            </a:extLst>
          </p:cNvPr>
          <p:cNvSpPr/>
          <p:nvPr/>
        </p:nvSpPr>
        <p:spPr>
          <a:xfrm>
            <a:off x="1859642" y="5376751"/>
            <a:ext cx="266530" cy="32737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円/楕円 26">
            <a:extLst>
              <a:ext uri="{FF2B5EF4-FFF2-40B4-BE49-F238E27FC236}">
                <a16:creationId xmlns:a16="http://schemas.microsoft.com/office/drawing/2014/main" id="{1C9D1F60-E63C-CCD3-465E-4754E59E2D15}"/>
              </a:ext>
            </a:extLst>
          </p:cNvPr>
          <p:cNvSpPr/>
          <p:nvPr/>
        </p:nvSpPr>
        <p:spPr>
          <a:xfrm>
            <a:off x="2286888" y="4619911"/>
            <a:ext cx="128269" cy="13102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円/楕円 27">
            <a:extLst>
              <a:ext uri="{FF2B5EF4-FFF2-40B4-BE49-F238E27FC236}">
                <a16:creationId xmlns:a16="http://schemas.microsoft.com/office/drawing/2014/main" id="{C38F7637-3A0F-CA7B-2965-EBC6C38D03C5}"/>
              </a:ext>
            </a:extLst>
          </p:cNvPr>
          <p:cNvSpPr/>
          <p:nvPr/>
        </p:nvSpPr>
        <p:spPr>
          <a:xfrm>
            <a:off x="2205131" y="5226479"/>
            <a:ext cx="145891" cy="12606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円/楕円 28">
            <a:extLst>
              <a:ext uri="{FF2B5EF4-FFF2-40B4-BE49-F238E27FC236}">
                <a16:creationId xmlns:a16="http://schemas.microsoft.com/office/drawing/2014/main" id="{77543E6A-468A-8CC7-0477-3CA77961F88E}"/>
              </a:ext>
            </a:extLst>
          </p:cNvPr>
          <p:cNvSpPr/>
          <p:nvPr/>
        </p:nvSpPr>
        <p:spPr>
          <a:xfrm>
            <a:off x="2739971" y="5199857"/>
            <a:ext cx="145891" cy="12606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テキスト ボックス 39">
            <a:extLst>
              <a:ext uri="{FF2B5EF4-FFF2-40B4-BE49-F238E27FC236}">
                <a16:creationId xmlns:a16="http://schemas.microsoft.com/office/drawing/2014/main" id="{B57DB940-B1A3-543E-275E-75D6E11C166B}"/>
              </a:ext>
            </a:extLst>
          </p:cNvPr>
          <p:cNvSpPr txBox="1"/>
          <p:nvPr/>
        </p:nvSpPr>
        <p:spPr>
          <a:xfrm>
            <a:off x="2319605" y="4439269"/>
            <a:ext cx="902555" cy="369332"/>
          </a:xfrm>
          <a:prstGeom prst="rect">
            <a:avLst/>
          </a:prstGeom>
          <a:noFill/>
        </p:spPr>
        <p:txBody>
          <a:bodyPr wrap="none" rtlCol="0">
            <a:spAutoFit/>
          </a:bodyPr>
          <a:lstStyle/>
          <a:p>
            <a:r>
              <a:rPr kumimoji="1" lang="en-US" altLang="ja-JP" b="1" dirty="0">
                <a:ln>
                  <a:solidFill>
                    <a:schemeClr val="bg1"/>
                  </a:solidFill>
                </a:ln>
                <a:solidFill>
                  <a:srgbClr val="0000E2"/>
                </a:solidFill>
              </a:rPr>
              <a:t>Neutral</a:t>
            </a:r>
            <a:endParaRPr kumimoji="1" lang="ja-JP" altLang="en-US" b="1">
              <a:ln>
                <a:solidFill>
                  <a:schemeClr val="bg1"/>
                </a:solidFill>
              </a:ln>
              <a:solidFill>
                <a:srgbClr val="0000E2"/>
              </a:solidFill>
            </a:endParaRPr>
          </a:p>
        </p:txBody>
      </p:sp>
    </p:spTree>
    <p:extLst>
      <p:ext uri="{BB962C8B-B14F-4D97-AF65-F5344CB8AC3E}">
        <p14:creationId xmlns:p14="http://schemas.microsoft.com/office/powerpoint/2010/main" val="4290737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dissolve">
                                      <p:cBhvr>
                                        <p:cTn id="7" dur="500"/>
                                        <p:tgtEl>
                                          <p:spTgt spid="43"/>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dissolve">
                                      <p:cBhvr>
                                        <p:cTn id="10" dur="500"/>
                                        <p:tgtEl>
                                          <p:spTgt spid="10"/>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dissolve">
                                      <p:cBhvr>
                                        <p:cTn id="13" dur="500"/>
                                        <p:tgtEl>
                                          <p:spTgt spid="11"/>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dissolve">
                                      <p:cBhvr>
                                        <p:cTn id="16" dur="500"/>
                                        <p:tgtEl>
                                          <p:spTgt spid="13"/>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dissolve">
                                      <p:cBhvr>
                                        <p:cTn id="19" dur="500"/>
                                        <p:tgtEl>
                                          <p:spTgt spid="37"/>
                                        </p:tgtEl>
                                      </p:cBhvr>
                                    </p:animEffect>
                                  </p:childTnLst>
                                </p:cTn>
                              </p:par>
                              <p:par>
                                <p:cTn id="20" presetID="9" presetClass="entr" presetSubtype="0"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dissolve">
                                      <p:cBhvr>
                                        <p:cTn id="22" dur="500"/>
                                        <p:tgtEl>
                                          <p:spTgt spid="19"/>
                                        </p:tgtEl>
                                      </p:cBhvr>
                                    </p:animEffect>
                                  </p:childTnLst>
                                </p:cTn>
                              </p:par>
                              <p:par>
                                <p:cTn id="23" presetID="9" presetClass="entr" presetSubtype="0" fill="hold" nodeType="withEffect">
                                  <p:stCondLst>
                                    <p:cond delay="0"/>
                                  </p:stCondLst>
                                  <p:childTnLst>
                                    <p:set>
                                      <p:cBhvr>
                                        <p:cTn id="24" dur="1" fill="hold">
                                          <p:stCondLst>
                                            <p:cond delay="0"/>
                                          </p:stCondLst>
                                        </p:cTn>
                                        <p:tgtEl>
                                          <p:spTgt spid="42"/>
                                        </p:tgtEl>
                                        <p:attrNameLst>
                                          <p:attrName>style.visibility</p:attrName>
                                        </p:attrNameLst>
                                      </p:cBhvr>
                                      <p:to>
                                        <p:strVal val="visible"/>
                                      </p:to>
                                    </p:set>
                                    <p:animEffect transition="in" filter="dissolve">
                                      <p:cBhvr>
                                        <p:cTn id="25" dur="500"/>
                                        <p:tgtEl>
                                          <p:spTgt spid="42"/>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dissolve">
                                      <p:cBhvr>
                                        <p:cTn id="28" dur="500"/>
                                        <p:tgtEl>
                                          <p:spTgt spid="21"/>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dissolve">
                                      <p:cBhvr>
                                        <p:cTn id="31" dur="500"/>
                                        <p:tgtEl>
                                          <p:spTgt spid="22"/>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dissolve">
                                      <p:cBhvr>
                                        <p:cTn id="34" dur="500"/>
                                        <p:tgtEl>
                                          <p:spTgt spid="23"/>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dissolve">
                                      <p:cBhvr>
                                        <p:cTn id="39" dur="500"/>
                                        <p:tgtEl>
                                          <p:spTgt spid="17"/>
                                        </p:tgtEl>
                                      </p:cBhvr>
                                    </p:animEffect>
                                  </p:childTnLst>
                                </p:cTn>
                              </p:par>
                              <p:par>
                                <p:cTn id="40" presetID="9" presetClass="entr" presetSubtype="0" fill="hold" grpId="0" nodeType="with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dissolve">
                                      <p:cBhvr>
                                        <p:cTn id="42" dur="500"/>
                                        <p:tgtEl>
                                          <p:spTgt spid="18"/>
                                        </p:tgtEl>
                                      </p:cBhvr>
                                    </p:animEffect>
                                  </p:childTnLst>
                                </p:cTn>
                              </p:par>
                              <p:par>
                                <p:cTn id="43" presetID="9" presetClass="entr" presetSubtype="0" fill="hold" grpId="0" nodeType="withEffect">
                                  <p:stCondLst>
                                    <p:cond delay="0"/>
                                  </p:stCondLst>
                                  <p:childTnLst>
                                    <p:set>
                                      <p:cBhvr>
                                        <p:cTn id="44" dur="1" fill="hold">
                                          <p:stCondLst>
                                            <p:cond delay="0"/>
                                          </p:stCondLst>
                                        </p:cTn>
                                        <p:tgtEl>
                                          <p:spTgt spid="39"/>
                                        </p:tgtEl>
                                        <p:attrNameLst>
                                          <p:attrName>style.visibility</p:attrName>
                                        </p:attrNameLst>
                                      </p:cBhvr>
                                      <p:to>
                                        <p:strVal val="visible"/>
                                      </p:to>
                                    </p:set>
                                    <p:animEffect transition="in" filter="dissolve">
                                      <p:cBhvr>
                                        <p:cTn id="45" dur="500"/>
                                        <p:tgtEl>
                                          <p:spTgt spid="39"/>
                                        </p:tgtEl>
                                      </p:cBhvr>
                                    </p:animEffect>
                                  </p:childTnLst>
                                </p:cTn>
                              </p:par>
                            </p:childTnLst>
                          </p:cTn>
                        </p:par>
                      </p:childTnLst>
                    </p:cTn>
                  </p:par>
                  <p:par>
                    <p:cTn id="46" fill="hold">
                      <p:stCondLst>
                        <p:cond delay="indefinite"/>
                      </p:stCondLst>
                      <p:childTnLst>
                        <p:par>
                          <p:cTn id="47" fill="hold">
                            <p:stCondLst>
                              <p:cond delay="0"/>
                            </p:stCondLst>
                            <p:childTnLst>
                              <p:par>
                                <p:cTn id="48" presetID="9" presetClass="entr" presetSubtype="0" fill="hold" grpId="0" nodeType="clickEffect">
                                  <p:stCondLst>
                                    <p:cond delay="0"/>
                                  </p:stCondLst>
                                  <p:childTnLst>
                                    <p:set>
                                      <p:cBhvr>
                                        <p:cTn id="49" dur="1" fill="hold">
                                          <p:stCondLst>
                                            <p:cond delay="0"/>
                                          </p:stCondLst>
                                        </p:cTn>
                                        <p:tgtEl>
                                          <p:spTgt spid="40"/>
                                        </p:tgtEl>
                                        <p:attrNameLst>
                                          <p:attrName>style.visibility</p:attrName>
                                        </p:attrNameLst>
                                      </p:cBhvr>
                                      <p:to>
                                        <p:strVal val="visible"/>
                                      </p:to>
                                    </p:set>
                                    <p:animEffect transition="in" filter="dissolve">
                                      <p:cBhvr>
                                        <p:cTn id="50" dur="500"/>
                                        <p:tgtEl>
                                          <p:spTgt spid="40"/>
                                        </p:tgtEl>
                                      </p:cBhvr>
                                    </p:animEffect>
                                  </p:childTnLst>
                                </p:cTn>
                              </p:par>
                              <p:par>
                                <p:cTn id="51" presetID="9" presetClass="entr" presetSubtype="0" fill="hold" grpId="0" nodeType="with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dissolve">
                                      <p:cBhvr>
                                        <p:cTn id="53" dur="500"/>
                                        <p:tgtEl>
                                          <p:spTgt spid="16"/>
                                        </p:tgtEl>
                                      </p:cBhvr>
                                    </p:animEffect>
                                  </p:childTnLst>
                                </p:cTn>
                              </p:par>
                            </p:childTnLst>
                          </p:cTn>
                        </p:par>
                      </p:childTnLst>
                    </p:cTn>
                  </p:par>
                  <p:par>
                    <p:cTn id="54" fill="hold">
                      <p:stCondLst>
                        <p:cond delay="indefinite"/>
                      </p:stCondLst>
                      <p:childTnLst>
                        <p:par>
                          <p:cTn id="55" fill="hold">
                            <p:stCondLst>
                              <p:cond delay="0"/>
                            </p:stCondLst>
                            <p:childTnLst>
                              <p:par>
                                <p:cTn id="56" presetID="9" presetClass="entr" presetSubtype="0" fill="hold" nodeType="clickEffect">
                                  <p:stCondLst>
                                    <p:cond delay="0"/>
                                  </p:stCondLst>
                                  <p:childTnLst>
                                    <p:set>
                                      <p:cBhvr>
                                        <p:cTn id="57" dur="1" fill="hold">
                                          <p:stCondLst>
                                            <p:cond delay="0"/>
                                          </p:stCondLst>
                                        </p:cTn>
                                        <p:tgtEl>
                                          <p:spTgt spid="4"/>
                                        </p:tgtEl>
                                        <p:attrNameLst>
                                          <p:attrName>style.visibility</p:attrName>
                                        </p:attrNameLst>
                                      </p:cBhvr>
                                      <p:to>
                                        <p:strVal val="visible"/>
                                      </p:to>
                                    </p:set>
                                    <p:animEffect transition="in" filter="dissolve">
                                      <p:cBhvr>
                                        <p:cTn id="5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3" grpId="0" animBg="1"/>
      <p:bldP spid="16" grpId="0"/>
      <p:bldP spid="18" grpId="0"/>
      <p:bldP spid="21" grpId="0"/>
      <p:bldP spid="22" grpId="0"/>
      <p:bldP spid="23" grpId="0"/>
      <p:bldP spid="37" grpId="0"/>
      <p:bldP spid="39" grpId="0"/>
      <p:bldP spid="43" grpId="0"/>
      <p:bldP spid="4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8C09D057-2160-8C84-E3B7-2D8F47778CDA}"/>
              </a:ext>
            </a:extLst>
          </p:cNvPr>
          <p:cNvPicPr>
            <a:picLocks noChangeAspect="1"/>
          </p:cNvPicPr>
          <p:nvPr/>
        </p:nvPicPr>
        <p:blipFill>
          <a:blip r:embed="rId3"/>
          <a:stretch>
            <a:fillRect/>
          </a:stretch>
        </p:blipFill>
        <p:spPr>
          <a:xfrm>
            <a:off x="2360914" y="4658484"/>
            <a:ext cx="4422172" cy="2226812"/>
          </a:xfrm>
          <a:prstGeom prst="rect">
            <a:avLst/>
          </a:prstGeom>
        </p:spPr>
      </p:pic>
      <p:sp>
        <p:nvSpPr>
          <p:cNvPr id="2" name="タイトル 1">
            <a:extLst>
              <a:ext uri="{FF2B5EF4-FFF2-40B4-BE49-F238E27FC236}">
                <a16:creationId xmlns:a16="http://schemas.microsoft.com/office/drawing/2014/main" id="{28E97F33-EBA8-4CDB-D06A-185FD84F78DA}"/>
              </a:ext>
            </a:extLst>
          </p:cNvPr>
          <p:cNvSpPr>
            <a:spLocks noGrp="1"/>
          </p:cNvSpPr>
          <p:nvPr>
            <p:ph type="title"/>
          </p:nvPr>
        </p:nvSpPr>
        <p:spPr/>
        <p:txBody>
          <a:bodyPr/>
          <a:lstStyle/>
          <a:p>
            <a:r>
              <a:rPr kumimoji="1" lang="en-US" altLang="ja-JP" dirty="0"/>
              <a:t>Fitted Spectra (Example)</a:t>
            </a:r>
            <a:br>
              <a:rPr kumimoji="1" lang="en-US" altLang="ja-JP" dirty="0"/>
            </a:br>
            <a:endParaRPr kumimoji="1" lang="ja-JP" altLang="en-US"/>
          </a:p>
        </p:txBody>
      </p:sp>
      <p:pic>
        <p:nvPicPr>
          <p:cNvPr id="5" name="コンテンツ プレースホルダー 4">
            <a:extLst>
              <a:ext uri="{FF2B5EF4-FFF2-40B4-BE49-F238E27FC236}">
                <a16:creationId xmlns:a16="http://schemas.microsoft.com/office/drawing/2014/main" id="{5B1BBD46-29AD-EDCC-F909-3A687D93CC84}"/>
              </a:ext>
            </a:extLst>
          </p:cNvPr>
          <p:cNvPicPr>
            <a:picLocks noGrp="1" noChangeAspect="1"/>
          </p:cNvPicPr>
          <p:nvPr>
            <p:ph idx="1"/>
          </p:nvPr>
        </p:nvPicPr>
        <p:blipFill>
          <a:blip r:embed="rId4"/>
          <a:stretch>
            <a:fillRect/>
          </a:stretch>
        </p:blipFill>
        <p:spPr>
          <a:xfrm>
            <a:off x="2360914" y="2843196"/>
            <a:ext cx="4422172" cy="2226811"/>
          </a:xfrm>
        </p:spPr>
      </p:pic>
      <p:pic>
        <p:nvPicPr>
          <p:cNvPr id="7" name="図 6">
            <a:extLst>
              <a:ext uri="{FF2B5EF4-FFF2-40B4-BE49-F238E27FC236}">
                <a16:creationId xmlns:a16="http://schemas.microsoft.com/office/drawing/2014/main" id="{38682A19-13D1-91A2-30D9-48109F6862C1}"/>
              </a:ext>
            </a:extLst>
          </p:cNvPr>
          <p:cNvPicPr>
            <a:picLocks noChangeAspect="1"/>
          </p:cNvPicPr>
          <p:nvPr/>
        </p:nvPicPr>
        <p:blipFill>
          <a:blip r:embed="rId5"/>
          <a:stretch>
            <a:fillRect/>
          </a:stretch>
        </p:blipFill>
        <p:spPr>
          <a:xfrm>
            <a:off x="2360914" y="1027907"/>
            <a:ext cx="4422172" cy="2226812"/>
          </a:xfrm>
          <a:prstGeom prst="rect">
            <a:avLst/>
          </a:prstGeom>
        </p:spPr>
      </p:pic>
      <p:cxnSp>
        <p:nvCxnSpPr>
          <p:cNvPr id="11" name="直線矢印コネクタ 10">
            <a:extLst>
              <a:ext uri="{FF2B5EF4-FFF2-40B4-BE49-F238E27FC236}">
                <a16:creationId xmlns:a16="http://schemas.microsoft.com/office/drawing/2014/main" id="{91FF3529-30A6-122F-6EF3-9930C22BA68B}"/>
              </a:ext>
            </a:extLst>
          </p:cNvPr>
          <p:cNvCxnSpPr/>
          <p:nvPr/>
        </p:nvCxnSpPr>
        <p:spPr>
          <a:xfrm flipV="1">
            <a:off x="1937982" y="2224585"/>
            <a:ext cx="1160060" cy="50496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2" name="テキスト ボックス 11">
            <a:extLst>
              <a:ext uri="{FF2B5EF4-FFF2-40B4-BE49-F238E27FC236}">
                <a16:creationId xmlns:a16="http://schemas.microsoft.com/office/drawing/2014/main" id="{2FD2E662-9364-374E-C7C0-47CB70AC04B1}"/>
              </a:ext>
            </a:extLst>
          </p:cNvPr>
          <p:cNvSpPr txBox="1"/>
          <p:nvPr/>
        </p:nvSpPr>
        <p:spPr>
          <a:xfrm>
            <a:off x="439106" y="2658529"/>
            <a:ext cx="1921808" cy="369332"/>
          </a:xfrm>
          <a:prstGeom prst="rect">
            <a:avLst/>
          </a:prstGeom>
          <a:noFill/>
        </p:spPr>
        <p:txBody>
          <a:bodyPr wrap="none" rtlCol="0">
            <a:spAutoFit/>
          </a:bodyPr>
          <a:lstStyle/>
          <a:p>
            <a:r>
              <a:rPr kumimoji="1" lang="en-US" altLang="ja-JP" b="1" dirty="0">
                <a:solidFill>
                  <a:schemeClr val="accent1"/>
                </a:solidFill>
              </a:rPr>
              <a:t>Intrinsic Spectrum</a:t>
            </a:r>
            <a:endParaRPr kumimoji="1" lang="ja-JP" altLang="en-US" b="1">
              <a:solidFill>
                <a:schemeClr val="accent1"/>
              </a:solidFill>
            </a:endParaRPr>
          </a:p>
        </p:txBody>
      </p:sp>
      <p:cxnSp>
        <p:nvCxnSpPr>
          <p:cNvPr id="13" name="直線矢印コネクタ 12">
            <a:extLst>
              <a:ext uri="{FF2B5EF4-FFF2-40B4-BE49-F238E27FC236}">
                <a16:creationId xmlns:a16="http://schemas.microsoft.com/office/drawing/2014/main" id="{F12047DF-02B9-9CAC-A2EC-8BA20501AD3F}"/>
              </a:ext>
            </a:extLst>
          </p:cNvPr>
          <p:cNvCxnSpPr>
            <a:cxnSpLocks/>
          </p:cNvCxnSpPr>
          <p:nvPr/>
        </p:nvCxnSpPr>
        <p:spPr>
          <a:xfrm flipV="1">
            <a:off x="3678072" y="2373739"/>
            <a:ext cx="0" cy="28479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テキスト ボックス 14">
            <a:extLst>
              <a:ext uri="{FF2B5EF4-FFF2-40B4-BE49-F238E27FC236}">
                <a16:creationId xmlns:a16="http://schemas.microsoft.com/office/drawing/2014/main" id="{0EB8E871-2928-5833-8B54-175A12A3B4F9}"/>
              </a:ext>
            </a:extLst>
          </p:cNvPr>
          <p:cNvSpPr txBox="1"/>
          <p:nvPr/>
        </p:nvSpPr>
        <p:spPr>
          <a:xfrm>
            <a:off x="3370712" y="2566197"/>
            <a:ext cx="614720" cy="369332"/>
          </a:xfrm>
          <a:prstGeom prst="rect">
            <a:avLst/>
          </a:prstGeom>
          <a:noFill/>
        </p:spPr>
        <p:txBody>
          <a:bodyPr wrap="none" rtlCol="0">
            <a:spAutoFit/>
          </a:bodyPr>
          <a:lstStyle/>
          <a:p>
            <a:r>
              <a:rPr kumimoji="1" lang="en-US" altLang="ja-JP" b="1" dirty="0"/>
              <a:t>Obs.</a:t>
            </a:r>
            <a:endParaRPr kumimoji="1" lang="ja-JP" altLang="en-US" b="1"/>
          </a:p>
        </p:txBody>
      </p:sp>
      <p:cxnSp>
        <p:nvCxnSpPr>
          <p:cNvPr id="16" name="直線矢印コネクタ 15">
            <a:extLst>
              <a:ext uri="{FF2B5EF4-FFF2-40B4-BE49-F238E27FC236}">
                <a16:creationId xmlns:a16="http://schemas.microsoft.com/office/drawing/2014/main" id="{40DA7CD5-340F-6654-1A00-8DF7EC720F3B}"/>
              </a:ext>
            </a:extLst>
          </p:cNvPr>
          <p:cNvCxnSpPr>
            <a:cxnSpLocks/>
          </p:cNvCxnSpPr>
          <p:nvPr/>
        </p:nvCxnSpPr>
        <p:spPr>
          <a:xfrm flipH="1" flipV="1">
            <a:off x="4282722" y="2477068"/>
            <a:ext cx="2512674" cy="22923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テキスト ボックス 19">
            <a:extLst>
              <a:ext uri="{FF2B5EF4-FFF2-40B4-BE49-F238E27FC236}">
                <a16:creationId xmlns:a16="http://schemas.microsoft.com/office/drawing/2014/main" id="{4C8189FA-8383-4049-2AC8-4365507F4C8A}"/>
              </a:ext>
            </a:extLst>
          </p:cNvPr>
          <p:cNvSpPr txBox="1"/>
          <p:nvPr/>
        </p:nvSpPr>
        <p:spPr>
          <a:xfrm>
            <a:off x="6783086" y="2544317"/>
            <a:ext cx="2364302" cy="646331"/>
          </a:xfrm>
          <a:prstGeom prst="rect">
            <a:avLst/>
          </a:prstGeom>
          <a:noFill/>
        </p:spPr>
        <p:txBody>
          <a:bodyPr wrap="none" rtlCol="0">
            <a:spAutoFit/>
          </a:bodyPr>
          <a:lstStyle/>
          <a:p>
            <a:r>
              <a:rPr kumimoji="1" lang="en-US" altLang="ja-JP" b="1" dirty="0">
                <a:solidFill>
                  <a:srgbClr val="FF0000"/>
                </a:solidFill>
              </a:rPr>
              <a:t>Best-fit</a:t>
            </a:r>
          </a:p>
          <a:p>
            <a:r>
              <a:rPr kumimoji="1" lang="en-US" altLang="ja-JP" b="1" dirty="0">
                <a:solidFill>
                  <a:srgbClr val="FF0000"/>
                </a:solidFill>
              </a:rPr>
              <a:t>Model (w/ absorption)</a:t>
            </a:r>
            <a:endParaRPr kumimoji="1" lang="ja-JP" altLang="en-US" b="1">
              <a:solidFill>
                <a:srgbClr val="FF0000"/>
              </a:solidFill>
            </a:endParaRPr>
          </a:p>
        </p:txBody>
      </p:sp>
      <p:grpSp>
        <p:nvGrpSpPr>
          <p:cNvPr id="14" name="グループ化 13">
            <a:extLst>
              <a:ext uri="{FF2B5EF4-FFF2-40B4-BE49-F238E27FC236}">
                <a16:creationId xmlns:a16="http://schemas.microsoft.com/office/drawing/2014/main" id="{3CCF0D8E-FD2C-B21B-7973-C19091EEB3C5}"/>
              </a:ext>
            </a:extLst>
          </p:cNvPr>
          <p:cNvGrpSpPr/>
          <p:nvPr/>
        </p:nvGrpSpPr>
        <p:grpSpPr>
          <a:xfrm>
            <a:off x="1138637" y="-142504"/>
            <a:ext cx="7007836" cy="7000504"/>
            <a:chOff x="1138637" y="0"/>
            <a:chExt cx="6866725" cy="6858000"/>
          </a:xfrm>
        </p:grpSpPr>
        <p:pic>
          <p:nvPicPr>
            <p:cNvPr id="8" name="図 7">
              <a:extLst>
                <a:ext uri="{FF2B5EF4-FFF2-40B4-BE49-F238E27FC236}">
                  <a16:creationId xmlns:a16="http://schemas.microsoft.com/office/drawing/2014/main" id="{FA928D75-F16C-5E7F-A052-B4E5570A65B3}"/>
                </a:ext>
              </a:extLst>
            </p:cNvPr>
            <p:cNvPicPr>
              <a:picLocks noChangeAspect="1"/>
            </p:cNvPicPr>
            <p:nvPr/>
          </p:nvPicPr>
          <p:blipFill>
            <a:blip r:embed="rId6"/>
            <a:stretch>
              <a:fillRect/>
            </a:stretch>
          </p:blipFill>
          <p:spPr>
            <a:xfrm>
              <a:off x="1138637" y="0"/>
              <a:ext cx="6866725" cy="6858000"/>
            </a:xfrm>
            <a:prstGeom prst="rect">
              <a:avLst/>
            </a:prstGeom>
          </p:spPr>
        </p:pic>
        <p:sp>
          <p:nvSpPr>
            <p:cNvPr id="10" name="テキスト ボックス 9">
              <a:extLst>
                <a:ext uri="{FF2B5EF4-FFF2-40B4-BE49-F238E27FC236}">
                  <a16:creationId xmlns:a16="http://schemas.microsoft.com/office/drawing/2014/main" id="{5A720FAA-2BFD-5F40-1483-D462F5381A0E}"/>
                </a:ext>
              </a:extLst>
            </p:cNvPr>
            <p:cNvSpPr txBox="1"/>
            <p:nvPr/>
          </p:nvSpPr>
          <p:spPr>
            <a:xfrm>
              <a:off x="4012758" y="849641"/>
              <a:ext cx="3670300" cy="738664"/>
            </a:xfrm>
            <a:prstGeom prst="rect">
              <a:avLst/>
            </a:prstGeom>
            <a:noFill/>
          </p:spPr>
          <p:txBody>
            <a:bodyPr wrap="square" rtlCol="0">
              <a:spAutoFit/>
            </a:bodyPr>
            <a:lstStyle/>
            <a:p>
              <a:r>
                <a:rPr kumimoji="1" lang="en-US" altLang="ja-JP" sz="2800" b="1" dirty="0"/>
                <a:t>Parameter Estimation</a:t>
              </a:r>
            </a:p>
            <a:p>
              <a:r>
                <a:rPr kumimoji="1" lang="en-US" altLang="ja-JP" sz="1400" b="1" dirty="0"/>
                <a:t>(ex. For CEERS_1019)</a:t>
              </a:r>
            </a:p>
          </p:txBody>
        </p:sp>
      </p:grpSp>
    </p:spTree>
    <p:extLst>
      <p:ext uri="{BB962C8B-B14F-4D97-AF65-F5344CB8AC3E}">
        <p14:creationId xmlns:p14="http://schemas.microsoft.com/office/powerpoint/2010/main" val="258781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par>
                                <p:cTn id="8" presetID="9"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dissolv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dissolve">
                                      <p:cBhvr>
                                        <p:cTn id="15" dur="500"/>
                                        <p:tgtEl>
                                          <p:spTgt spid="12"/>
                                        </p:tgtEl>
                                      </p:cBhvr>
                                    </p:animEffect>
                                  </p:childTnLst>
                                </p:cTn>
                              </p:par>
                              <p:par>
                                <p:cTn id="16" presetID="9"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dissolve">
                                      <p:cBhvr>
                                        <p:cTn id="18" dur="500"/>
                                        <p:tgtEl>
                                          <p:spTgt spid="11"/>
                                        </p:tgtEl>
                                      </p:cBhvr>
                                    </p:animEffect>
                                  </p:childTnLst>
                                </p:cTn>
                              </p:par>
                              <p:par>
                                <p:cTn id="19" presetID="9"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dissolve">
                                      <p:cBhvr>
                                        <p:cTn id="21" dur="500"/>
                                        <p:tgtEl>
                                          <p:spTgt spid="16"/>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dissolve">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dissolve">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dissolve">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dissolve">
                                      <p:cBhvr>
                                        <p:cTn id="3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P spid="20" grpId="0"/>
    </p:bldLst>
  </p:timing>
</p:sld>
</file>

<file path=ppt/theme/theme1.xml><?xml version="1.0" encoding="utf-8"?>
<a:theme xmlns:a="http://schemas.openxmlformats.org/drawingml/2006/main" name="Office テーマ">
  <a:themeElements>
    <a:clrScheme name="マーキー">
      <a:dk1>
        <a:srgbClr val="000000"/>
      </a:dk1>
      <a:lt1>
        <a:sysClr val="window" lastClr="FFFFFF"/>
      </a:lt1>
      <a:dk2>
        <a:srgbClr val="5E5E5E"/>
      </a:dk2>
      <a:lt2>
        <a:srgbClr val="DDDDDD"/>
      </a:lt2>
      <a:accent1>
        <a:srgbClr val="418AB3"/>
      </a:accent1>
      <a:accent2>
        <a:srgbClr val="A6B727"/>
      </a:accent2>
      <a:accent3>
        <a:srgbClr val="F69200"/>
      </a:accent3>
      <a:accent4>
        <a:srgbClr val="838383"/>
      </a:accent4>
      <a:accent5>
        <a:srgbClr val="FEC306"/>
      </a:accent5>
      <a:accent6>
        <a:srgbClr val="DF5327"/>
      </a:accent6>
      <a:hlink>
        <a:srgbClr val="F59E00"/>
      </a:hlink>
      <a:folHlink>
        <a:srgbClr val="B2B2B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26171</TotalTime>
  <Words>2323</Words>
  <Application>Microsoft Macintosh PowerPoint</Application>
  <PresentationFormat>画面に合わせる (4:3)</PresentationFormat>
  <Paragraphs>196</Paragraphs>
  <Slides>13</Slides>
  <Notes>12</Notes>
  <HiddenSlides>0</HiddenSlides>
  <MMClips>0</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13</vt:i4>
      </vt:variant>
    </vt:vector>
  </HeadingPairs>
  <TitlesOfParts>
    <vt:vector size="20" baseType="lpstr">
      <vt:lpstr>Meiryo UI</vt:lpstr>
      <vt:lpstr>游ゴシック</vt:lpstr>
      <vt:lpstr>游明朝</vt:lpstr>
      <vt:lpstr>Arial</vt:lpstr>
      <vt:lpstr>Calibri</vt:lpstr>
      <vt:lpstr>times new roman</vt:lpstr>
      <vt:lpstr>Office テーマ</vt:lpstr>
      <vt:lpstr>Constraining Cosmic Reionization Parameters with Lyα Damping Wing Absorptions of Galaxies at z=7-12   Towards the JWST x ELTs Era  [Based on Umeda et al. 2023; arXiv:2306.00487]</vt:lpstr>
      <vt:lpstr>What is  Cosmic Reionization?</vt:lpstr>
      <vt:lpstr>Conquest for Key Parameters of Cosmic Reionization </vt:lpstr>
      <vt:lpstr>Lyα Damping Wing (DW) Absorption</vt:lpstr>
      <vt:lpstr>Deep JWST  Galaxy Observation</vt:lpstr>
      <vt:lpstr>Bright Galaxy Dataset</vt:lpstr>
      <vt:lpstr>Stacked Spectra &amp; Softening Break</vt:lpstr>
      <vt:lpstr>Lyα DW Absorption Measurement</vt:lpstr>
      <vt:lpstr>Fitted Spectra (Example) </vt:lpstr>
      <vt:lpstr>xHI Evolution</vt:lpstr>
      <vt:lpstr>Bubble Size Relation</vt:lpstr>
      <vt:lpstr>For the Epoch of JWST x ELTs</vt:lpstr>
      <vt:lpstr>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Ouchi+2021 8. Clustering of LAEs</dc:title>
  <dc:creator>梅田　滉也</dc:creator>
  <cp:lastModifiedBy>梅田　滉也</cp:lastModifiedBy>
  <cp:revision>3538</cp:revision>
  <dcterms:created xsi:type="dcterms:W3CDTF">2022-08-16T20:20:03Z</dcterms:created>
  <dcterms:modified xsi:type="dcterms:W3CDTF">2023-12-14T23:12:05Z</dcterms:modified>
</cp:coreProperties>
</file>