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80" r:id="rId5"/>
    <p:sldId id="259" r:id="rId6"/>
    <p:sldId id="260" r:id="rId7"/>
    <p:sldId id="269" r:id="rId8"/>
    <p:sldId id="276" r:id="rId9"/>
    <p:sldId id="277" r:id="rId10"/>
    <p:sldId id="265" r:id="rId11"/>
    <p:sldId id="281" r:id="rId12"/>
    <p:sldId id="267" r:id="rId13"/>
    <p:sldId id="268" r:id="rId14"/>
    <p:sldId id="273" r:id="rId15"/>
    <p:sldId id="270" r:id="rId16"/>
    <p:sldId id="279" r:id="rId17"/>
    <p:sldId id="282" r:id="rId18"/>
    <p:sldId id="284" r:id="rId19"/>
    <p:sldId id="283" r:id="rId20"/>
    <p:sldId id="274" r:id="rId21"/>
    <p:sldId id="278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/>
    <p:restoredTop sz="94714"/>
  </p:normalViewPr>
  <p:slideViewPr>
    <p:cSldViewPr snapToGrid="0">
      <p:cViewPr varScale="1">
        <p:scale>
          <a:sx n="136" d="100"/>
          <a:sy n="136" d="100"/>
        </p:scale>
        <p:origin x="7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603FFE-094C-5C9F-B2B6-D2A066E95F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254851-AA46-F16E-8DD5-77727E3228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880CB-32D3-0E41-99B6-16CACC2D5958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A7074-FCC1-49BF-0644-5C97419285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305F5-93EA-25F0-B43B-6BEE6F0A0E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A2104-0A4B-544D-9A74-4E3E6D273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8689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4A781-A4D6-0C45-B9B2-23473D99A246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71406-291A-784F-853D-8698B607C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130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49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9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28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28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79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09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6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35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1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01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06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49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78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52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63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71406-291A-784F-853D-8698B607CA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6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A5946-E7D1-2FE4-AE40-9EF549935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65E65-36C2-B697-5AC3-B48DD5BCF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2DB48-C390-426D-2F5C-1CE0F85B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31599-D12D-D64F-9CCA-DFFAFE05F22B}" type="datetime4">
              <a:rPr lang="en-US" smtClean="0"/>
              <a:t>December 13,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76514-34B3-5A92-A904-064DD521D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COSMOS 2023, Rochester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5296E-ED68-C8B9-1588-E79D2363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54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817A8-056F-716F-26FD-9B18BC06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5D42E-FFDD-DE81-21BC-E563225CC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26321-B151-39AA-6758-C3A33A78C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1398-CCB3-4C4B-9DBC-966782BA57FC}" type="datetime4">
              <a:rPr lang="en-US" smtClean="0"/>
              <a:t>December 13,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8F616-3E07-AC18-FD0C-1458E42E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COSMOS 2023, Rochester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D2766-37E3-C8CD-685D-C474D0377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22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EBDA4B-4994-220A-A6EF-9E60D78D5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F0B6F-EE9C-0C60-24D2-298B5D9E5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27EB9-E6D8-C014-BCFB-1C3B8C10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C4AF-BDDD-2E43-9D35-42FD5C2FCFEB}" type="datetime4">
              <a:rPr lang="en-US" smtClean="0"/>
              <a:t>December 13,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37079-88EB-E670-D991-67B4829A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COSMOS 2023, Rochester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988B0-454A-E9F9-3B63-AD1305642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8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3715E-7E4A-8B82-5A87-98B34CC57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BB7E6-009D-5FA8-EE8F-2F6B67D6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56D88-CB28-B4FC-0B4E-DC0E850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8D5F-A551-9B4F-9013-CB234E1076FC}" type="datetime4">
              <a:rPr lang="en-US" smtClean="0"/>
              <a:t>December 13,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2D504-F0A4-8D07-684B-49BEB8E57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COSMOS 2023, Rochester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0078A-7B51-5540-41C6-BBB6CB88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1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93F20-D223-323D-5DE8-F1D718BA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1BA85-FDF0-227F-1FFE-F9348F56D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E11C5-3F2A-C64F-1700-5220930D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A270-6F95-D649-96D1-E9F988F6E587}" type="datetime4">
              <a:rPr lang="en-US" smtClean="0"/>
              <a:t>December 13,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D4303-6CC3-DF98-7C44-4A256D910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COSMOS 2023, Rochester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CCBF5-2CA4-177E-EA11-5797D713C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CCC9B-1724-CEB3-6C0F-AFE634B8C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9DEF3-5025-F886-5E2E-A1D890051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542FF-45D5-FFDF-0939-29CF79048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84250-AF9D-B463-0E73-21147DB3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6E010-2BCD-CC4D-A332-160EC830B1A3}" type="datetime4">
              <a:rPr lang="en-US" smtClean="0"/>
              <a:t>December 13,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1B5CA-4B0C-5779-938F-B302B1AA3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COSMOS 2023, Rochester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CC9CC-EF90-B481-B496-4627601E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2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F908E-E57D-8720-163D-C691765FF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BA12A-BBA7-6206-15E0-128AC8156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C7619-51CE-EDBE-3B0C-A7A0E4A58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4B5756-7080-7E0C-EECF-587DBC388D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2B34E-061C-8A20-F263-B0D0997813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7C404B-D08E-0746-5983-449B8F9A5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FC4C-8AAB-6346-8811-384815510D4C}" type="datetime4">
              <a:rPr lang="en-US" smtClean="0"/>
              <a:t>December 13,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1A504-02FE-7330-452B-BC68D3DAF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COSMOS 2023, Rochester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20C380-63C6-ED8C-22B5-6388AB2E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6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C6EE2-8872-D4FD-44A7-AA7A82276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443893-7A03-1811-A1D9-3B4DBE168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980C-93D6-A14F-979B-4764E8FCA74A}" type="datetime4">
              <a:rPr lang="en-US" smtClean="0"/>
              <a:t>December 13,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94FA3-E65D-790B-5093-96793C720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COSMOS 2023, Rochester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288CA-D9D5-0FA3-99DC-BB4DA371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3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B778C2-103D-299C-C6D5-9219163FC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4CC5-8560-1040-B477-E5CC29C45945}" type="datetime4">
              <a:rPr lang="en-US" smtClean="0"/>
              <a:t>December 13,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DE0F24-D749-B3A9-8EA6-66921F50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COSMOS 2023, Rochester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8959C-24FB-3746-3E9E-4FE879FF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7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ADB7-17A1-DD45-0437-A472E28C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060EE-3FDB-A1AF-9EAE-69BC46418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2EFDB-2F03-77F1-F58F-2D99CB675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76AB2-8841-FC75-9920-AC6937A77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A68D-10CE-8C4F-921D-0FAB9995364E}" type="datetime4">
              <a:rPr lang="en-US" smtClean="0"/>
              <a:t>December 13,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34356-685F-A004-7121-155DE43D2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COSMOS 2023, Rochester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EDB4A-D543-3F9B-3AAB-6181B870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3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4CF5-9E64-417C-2EF2-5DEFF97B2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E3D2B3-6AB7-9503-C74B-5DEC2AAA1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EFFEE-9D85-4E65-F272-5512DA69E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E92BC-2440-59AD-5CBC-2D1FEAD46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5EDA-5FAB-F049-AE1A-AD3D134AC04D}" type="datetime4">
              <a:rPr lang="en-US" smtClean="0"/>
              <a:t>December 13,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A945E-BB37-5DFC-90A6-B4EFD9BE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COSMOS 2023, Rochester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E38B5-933E-E52E-106C-5E2362E5F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85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DC3178-059C-C2A6-F64B-A1AA3130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50A5E-1135-C150-92B1-EC80DFC90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16BCF-6A4C-BEA9-C880-5A61B5684E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B222-D48E-CF4C-9317-0E0B2CE3E7E7}" type="datetime4">
              <a:rPr lang="en-US" smtClean="0"/>
              <a:t>December 13,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A8A62-82D4-DB17-760B-B4A6F340F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COSMOS 2023, Rochester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74378-0B28-0D07-F3C8-BE074B23D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6B3C0-FC7A-3D44-BBDA-61271E4BB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9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4DBFD2-53BC-3AC7-31E4-A1C1BDD25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069893"/>
            <a:ext cx="9144000" cy="1263485"/>
          </a:xfrm>
        </p:spPr>
        <p:txBody>
          <a:bodyPr>
            <a:noAutofit/>
          </a:bodyPr>
          <a:lstStyle/>
          <a:p>
            <a:r>
              <a:rPr lang="en-US" sz="4400" b="1" i="0" dirty="0">
                <a:solidFill>
                  <a:schemeClr val="bg1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First look at the MIRI 7.7um sources in </a:t>
            </a:r>
            <a:r>
              <a:rPr lang="en-US" sz="4400" b="1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E3538A2-9F51-2DE0-60AE-5729AB057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516" y="4242435"/>
            <a:ext cx="11140966" cy="114607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Santosh Harish </a:t>
            </a:r>
            <a:r>
              <a:rPr lang="en-US" dirty="0">
                <a:solidFill>
                  <a:schemeClr val="bg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(Postdoc, RIT)</a:t>
            </a:r>
          </a:p>
          <a:p>
            <a:r>
              <a:rPr lang="en-US" sz="2000" b="1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Jeyhan</a:t>
            </a:r>
            <a:r>
              <a:rPr lang="en-US" sz="2000" b="1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Kartaltepe, Caitlin Casey, Daizhong Liu &amp; the COSMOS-Web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03B48-9346-EF49-36B7-D2F9C45BA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16" y="151733"/>
            <a:ext cx="2982207" cy="1300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B05BBB-BB6D-2DA3-5C12-2F29097F5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148" y="442729"/>
            <a:ext cx="4056334" cy="718107"/>
          </a:xfrm>
          <a:prstGeom prst="rect">
            <a:avLst/>
          </a:prstGeom>
        </p:spPr>
      </p:pic>
      <p:sp>
        <p:nvSpPr>
          <p:cNvPr id="12" name="Subtitle 5">
            <a:extLst>
              <a:ext uri="{FF2B5EF4-FFF2-40B4-BE49-F238E27FC236}">
                <a16:creationId xmlns:a16="http://schemas.microsoft.com/office/drawing/2014/main" id="{87167F03-81C1-B7BB-4631-BE6B028640E3}"/>
              </a:ext>
            </a:extLst>
          </p:cNvPr>
          <p:cNvSpPr txBox="1">
            <a:spLocks/>
          </p:cNvSpPr>
          <p:nvPr/>
        </p:nvSpPr>
        <p:spPr>
          <a:xfrm>
            <a:off x="525516" y="5856479"/>
            <a:ext cx="11140966" cy="818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ELT Science in Light of JWST</a:t>
            </a:r>
          </a:p>
          <a:p>
            <a:r>
              <a:rPr lang="en-US" sz="18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December 14, 2023</a:t>
            </a:r>
          </a:p>
        </p:txBody>
      </p:sp>
    </p:spTree>
    <p:extLst>
      <p:ext uri="{BB962C8B-B14F-4D97-AF65-F5344CB8AC3E}">
        <p14:creationId xmlns:p14="http://schemas.microsoft.com/office/powerpoint/2010/main" val="509396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FC8797-D96E-D0FF-28E4-44E4864E6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937287"/>
            <a:ext cx="11353801" cy="5530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 reduction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9F5D7-A534-DCCC-BED3-8FF87AE7091A}"/>
              </a:ext>
            </a:extLst>
          </p:cNvPr>
          <p:cNvSpPr txBox="1"/>
          <p:nvPr/>
        </p:nvSpPr>
        <p:spPr>
          <a:xfrm>
            <a:off x="4661953" y="1841850"/>
            <a:ext cx="3424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Jan+April</a:t>
            </a:r>
            <a:r>
              <a:rPr lang="en-U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2023 observations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C50F9E-6CDE-0A6B-729A-AE3DD975DED2}"/>
              </a:ext>
            </a:extLst>
          </p:cNvPr>
          <p:cNvSpPr txBox="1"/>
          <p:nvPr/>
        </p:nvSpPr>
        <p:spPr>
          <a:xfrm>
            <a:off x="4257170" y="5116130"/>
            <a:ext cx="3829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Median depth (5𝝈) ∼</a:t>
            </a:r>
            <a:r>
              <a:rPr lang="en-U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25.72 mag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226C3-5AC0-19D5-72FD-0FE258A7527F}"/>
              </a:ext>
            </a:extLst>
          </p:cNvPr>
          <p:cNvSpPr txBox="1"/>
          <p:nvPr/>
        </p:nvSpPr>
        <p:spPr>
          <a:xfrm>
            <a:off x="4650730" y="3478990"/>
            <a:ext cx="2566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Coverage ∼ 0.1 deg</a:t>
            </a:r>
            <a:r>
              <a:rPr lang="en-US" sz="2000" baseline="30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07167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FC8797-D96E-D0FF-28E4-44E4864E6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937287"/>
            <a:ext cx="11353801" cy="5530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 reduction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9F5D7-A534-DCCC-BED3-8FF87AE7091A}"/>
              </a:ext>
            </a:extLst>
          </p:cNvPr>
          <p:cNvSpPr txBox="1"/>
          <p:nvPr/>
        </p:nvSpPr>
        <p:spPr>
          <a:xfrm>
            <a:off x="4661953" y="1841850"/>
            <a:ext cx="3424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Jan+April</a:t>
            </a:r>
            <a:r>
              <a:rPr lang="en-U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2023 observations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C50F9E-6CDE-0A6B-729A-AE3DD975DED2}"/>
              </a:ext>
            </a:extLst>
          </p:cNvPr>
          <p:cNvSpPr txBox="1"/>
          <p:nvPr/>
        </p:nvSpPr>
        <p:spPr>
          <a:xfrm>
            <a:off x="4127076" y="5116130"/>
            <a:ext cx="4494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Median depth (5𝝈) ∼</a:t>
            </a:r>
            <a:r>
              <a:rPr lang="en-U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000" strike="sngStrike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25.72</a:t>
            </a:r>
            <a:r>
              <a:rPr lang="en-US" sz="2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25.83 mag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226C3-5AC0-19D5-72FD-0FE258A7527F}"/>
              </a:ext>
            </a:extLst>
          </p:cNvPr>
          <p:cNvSpPr txBox="1"/>
          <p:nvPr/>
        </p:nvSpPr>
        <p:spPr>
          <a:xfrm>
            <a:off x="4650730" y="3478990"/>
            <a:ext cx="2566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Coverage ∼ 0.1 deg</a:t>
            </a:r>
            <a:r>
              <a:rPr lang="en-US" sz="2000" baseline="30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61721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12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B66844-B3D4-A61B-F3D0-54051B2263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0" r="6890"/>
          <a:stretch/>
        </p:blipFill>
        <p:spPr>
          <a:xfrm>
            <a:off x="5320940" y="1498032"/>
            <a:ext cx="1971010" cy="203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8901C6-C339-4EB2-4B37-0AE4CF38A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080" y="1333278"/>
            <a:ext cx="2334162" cy="22839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E86E1B-BB98-38BA-DC12-5634C47CA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0822"/>
            <a:ext cx="2718491" cy="22064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EA2631-BAE9-8C99-3474-B6EB9F3AA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751" y="1498032"/>
            <a:ext cx="2449929" cy="2032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E53BAF-8961-6ED7-7C88-6D59E33BE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2372" y="1611081"/>
            <a:ext cx="2418051" cy="191895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ED76E9-FFAA-DF8E-BB52-BC3F6F532B62}"/>
              </a:ext>
            </a:extLst>
          </p:cNvPr>
          <p:cNvSpPr txBox="1"/>
          <p:nvPr/>
        </p:nvSpPr>
        <p:spPr>
          <a:xfrm>
            <a:off x="4803891" y="3617243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IRAC CH4</a:t>
            </a:r>
          </a:p>
        </p:txBody>
      </p:sp>
    </p:spTree>
    <p:extLst>
      <p:ext uri="{BB962C8B-B14F-4D97-AF65-F5344CB8AC3E}">
        <p14:creationId xmlns:p14="http://schemas.microsoft.com/office/powerpoint/2010/main" val="1116397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2795F0-CC3C-F807-BA9D-99E5A0FA1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273" y="4135471"/>
            <a:ext cx="2330726" cy="2206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834B59-8B89-4033-B37A-DF36FE3FD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40" y="4152695"/>
            <a:ext cx="1971010" cy="21719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DCBD87-1F95-D969-48FF-6BF698A0D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210" y="4135472"/>
            <a:ext cx="2361803" cy="22064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B66844-B3D4-A61B-F3D0-54051B2263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90" r="6890"/>
          <a:stretch/>
        </p:blipFill>
        <p:spPr>
          <a:xfrm>
            <a:off x="5320940" y="1498032"/>
            <a:ext cx="1971010" cy="203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8901C6-C339-4EB2-4B37-0AE4CF38A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0080" y="1333278"/>
            <a:ext cx="2334162" cy="22839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E86E1B-BB98-38BA-DC12-5634C47CA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10822"/>
            <a:ext cx="2718491" cy="2206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163593-9890-2367-31F6-5DF99AE2D9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30" y="3954702"/>
            <a:ext cx="2720221" cy="23446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EA2631-BAE9-8C99-3474-B6EB9F3AA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4751" y="1498032"/>
            <a:ext cx="2449929" cy="203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3011AF-ED4E-58DA-0B19-1446508C12D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9453"/>
          <a:stretch/>
        </p:blipFill>
        <p:spPr>
          <a:xfrm>
            <a:off x="2756087" y="4243514"/>
            <a:ext cx="2527256" cy="19397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E53BAF-8961-6ED7-7C88-6D59E33BE4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2372" y="1611081"/>
            <a:ext cx="2418051" cy="1918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6A1EA2-52EE-7AE2-49D2-7329664B30A7}"/>
              </a:ext>
            </a:extLst>
          </p:cNvPr>
          <p:cNvSpPr txBox="1"/>
          <p:nvPr/>
        </p:nvSpPr>
        <p:spPr>
          <a:xfrm>
            <a:off x="4803891" y="3617243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IRAC CH4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7A30C-4DCE-E2E5-4890-B7BB7FB1860E}"/>
              </a:ext>
            </a:extLst>
          </p:cNvPr>
          <p:cNvSpPr txBox="1"/>
          <p:nvPr/>
        </p:nvSpPr>
        <p:spPr>
          <a:xfrm>
            <a:off x="4876778" y="6367646"/>
            <a:ext cx="1771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MIRI 770W</a:t>
            </a:r>
          </a:p>
        </p:txBody>
      </p:sp>
    </p:spTree>
    <p:extLst>
      <p:ext uri="{BB962C8B-B14F-4D97-AF65-F5344CB8AC3E}">
        <p14:creationId xmlns:p14="http://schemas.microsoft.com/office/powerpoint/2010/main" val="1008448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59723-7145-DA23-F1D5-9335D2A21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6DF17-D609-32C4-E4AA-9107DC20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636"/>
          <a:stretch/>
        </p:blipFill>
        <p:spPr>
          <a:xfrm>
            <a:off x="266512" y="661537"/>
            <a:ext cx="7772400" cy="652717"/>
          </a:xfrm>
          <a:prstGeom prst="rect">
            <a:avLst/>
          </a:prstGeom>
          <a:scene3d>
            <a:camera prst="orthographicFront"/>
            <a:lightRig rig="threePt" dir="t"/>
          </a:scene3d>
          <a:sp3d contourW="25400">
            <a:contourClr>
              <a:srgbClr val="C0000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9D60C-B282-A1C6-7951-1957C5C18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990"/>
          <a:stretch/>
        </p:blipFill>
        <p:spPr>
          <a:xfrm>
            <a:off x="266512" y="1547176"/>
            <a:ext cx="7772400" cy="567540"/>
          </a:xfrm>
          <a:prstGeom prst="rect">
            <a:avLst/>
          </a:prstGeom>
          <a:scene3d>
            <a:camera prst="orthographicFront"/>
            <a:lightRig rig="threePt" dir="t"/>
          </a:scene3d>
          <a:sp3d contourW="25400">
            <a:contourClr>
              <a:srgbClr val="C0000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6C59B4-96F1-F7E5-7175-16687236AD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598"/>
          <a:stretch/>
        </p:blipFill>
        <p:spPr>
          <a:xfrm>
            <a:off x="266512" y="2652409"/>
            <a:ext cx="7772400" cy="895997"/>
          </a:xfrm>
          <a:prstGeom prst="rect">
            <a:avLst/>
          </a:prstGeom>
          <a:scene3d>
            <a:camera prst="orthographicFront"/>
            <a:lightRig rig="threePt" dir="t"/>
          </a:scene3d>
          <a:sp3d contourW="25400">
            <a:contourClr>
              <a:srgbClr val="C0000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324FD-F12E-E650-E3F5-D75F3B2976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456"/>
          <a:stretch/>
        </p:blipFill>
        <p:spPr>
          <a:xfrm>
            <a:off x="266512" y="4039734"/>
            <a:ext cx="7772400" cy="724730"/>
          </a:xfrm>
          <a:prstGeom prst="rect">
            <a:avLst/>
          </a:prstGeom>
          <a:scene3d>
            <a:camera prst="orthographicFront"/>
            <a:lightRig rig="threePt" dir="t"/>
          </a:scene3d>
          <a:sp3d contourW="25400">
            <a:contourClr>
              <a:srgbClr val="C0000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6DC9BB-9511-156D-7F76-CBE0DF813E1E}"/>
              </a:ext>
            </a:extLst>
          </p:cNvPr>
          <p:cNvSpPr txBox="1"/>
          <p:nvPr/>
        </p:nvSpPr>
        <p:spPr>
          <a:xfrm>
            <a:off x="8643257" y="1222634"/>
            <a:ext cx="25394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EoR candidates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093FD-D217-A2DD-93A2-6825C7DADFA0}"/>
              </a:ext>
            </a:extLst>
          </p:cNvPr>
          <p:cNvSpPr txBox="1"/>
          <p:nvPr/>
        </p:nvSpPr>
        <p:spPr>
          <a:xfrm>
            <a:off x="8179258" y="2854185"/>
            <a:ext cx="36711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Dust-obscured galaxies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C81558-E737-8DFA-D720-6E407382B7C9}"/>
              </a:ext>
            </a:extLst>
          </p:cNvPr>
          <p:cNvSpPr txBox="1"/>
          <p:nvPr/>
        </p:nvSpPr>
        <p:spPr>
          <a:xfrm>
            <a:off x="8179258" y="4155877"/>
            <a:ext cx="36808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Dust-obscured RL AGN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36B5-DA25-B4FD-B6B7-5D8417687D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7669"/>
          <a:stretch/>
        </p:blipFill>
        <p:spPr>
          <a:xfrm>
            <a:off x="291650" y="5255792"/>
            <a:ext cx="7772400" cy="817032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712B08-6ACE-31D7-DD04-EADD9C657280}"/>
              </a:ext>
            </a:extLst>
          </p:cNvPr>
          <p:cNvSpPr txBox="1"/>
          <p:nvPr/>
        </p:nvSpPr>
        <p:spPr>
          <a:xfrm>
            <a:off x="8406884" y="5418086"/>
            <a:ext cx="32159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𝑧∼2 starburst galaxy</a:t>
            </a:r>
          </a:p>
        </p:txBody>
      </p:sp>
    </p:spTree>
    <p:extLst>
      <p:ext uri="{BB962C8B-B14F-4D97-AF65-F5344CB8AC3E}">
        <p14:creationId xmlns:p14="http://schemas.microsoft.com/office/powerpoint/2010/main" val="527721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2C29C-12A1-7AD7-1D52-3E37E73E47F3}"/>
              </a:ext>
            </a:extLst>
          </p:cNvPr>
          <p:cNvSpPr txBox="1"/>
          <p:nvPr/>
        </p:nvSpPr>
        <p:spPr>
          <a:xfrm>
            <a:off x="504496" y="5756491"/>
            <a:ext cx="1332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Harish+(in prep.)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E45218-FA7A-205D-A010-4479D5CD6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3" t="10360" r="8620"/>
          <a:stretch/>
        </p:blipFill>
        <p:spPr>
          <a:xfrm>
            <a:off x="6412258" y="1392621"/>
            <a:ext cx="5427156" cy="4198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D32D51-D709-2FDD-EAD5-6709D89E014F}"/>
              </a:ext>
            </a:extLst>
          </p:cNvPr>
          <p:cNvSpPr txBox="1"/>
          <p:nvPr/>
        </p:nvSpPr>
        <p:spPr>
          <a:xfrm>
            <a:off x="2647507" y="5848824"/>
            <a:ext cx="237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&gt;15,000 sources (&gt;5𝜎)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09D52-E8FA-BEF9-661B-4AA9DF06D3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3" t="11319" r="9341"/>
          <a:stretch/>
        </p:blipFill>
        <p:spPr>
          <a:xfrm>
            <a:off x="504495" y="1343818"/>
            <a:ext cx="5686097" cy="42899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1CEB2F-3BCF-D48E-C872-65E2FBDE1F74}"/>
              </a:ext>
            </a:extLst>
          </p:cNvPr>
          <p:cNvSpPr>
            <a:spLocks/>
          </p:cNvSpPr>
          <p:nvPr/>
        </p:nvSpPr>
        <p:spPr>
          <a:xfrm rot="20658274">
            <a:off x="-740700" y="721757"/>
            <a:ext cx="38228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>
                      <a:alpha val="50195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181636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2C29C-12A1-7AD7-1D52-3E37E73E47F3}"/>
              </a:ext>
            </a:extLst>
          </p:cNvPr>
          <p:cNvSpPr txBox="1"/>
          <p:nvPr/>
        </p:nvSpPr>
        <p:spPr>
          <a:xfrm>
            <a:off x="504496" y="5756491"/>
            <a:ext cx="1332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Harish+(in prep.)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E45218-FA7A-205D-A010-4479D5CD6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3" t="10360" r="8620"/>
          <a:stretch/>
        </p:blipFill>
        <p:spPr>
          <a:xfrm>
            <a:off x="6412258" y="1392621"/>
            <a:ext cx="5427156" cy="4198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D32D51-D709-2FDD-EAD5-6709D89E014F}"/>
              </a:ext>
            </a:extLst>
          </p:cNvPr>
          <p:cNvSpPr txBox="1"/>
          <p:nvPr/>
        </p:nvSpPr>
        <p:spPr>
          <a:xfrm>
            <a:off x="2647507" y="5848824"/>
            <a:ext cx="24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∼20,000 sources (&gt;5𝜎)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09D52-E8FA-BEF9-661B-4AA9DF06D3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3" t="11319" r="9341"/>
          <a:stretch/>
        </p:blipFill>
        <p:spPr>
          <a:xfrm>
            <a:off x="504495" y="1343818"/>
            <a:ext cx="5686097" cy="4289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AEC8BE-2FD5-280C-1400-4E0CDB5B3927}"/>
              </a:ext>
            </a:extLst>
          </p:cNvPr>
          <p:cNvSpPr>
            <a:spLocks/>
          </p:cNvSpPr>
          <p:nvPr/>
        </p:nvSpPr>
        <p:spPr>
          <a:xfrm rot="20658274">
            <a:off x="-740700" y="721757"/>
            <a:ext cx="38228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>
                      <a:alpha val="50195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Preliminary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3E639A-3CD0-3D53-D055-49ABAA636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730" y="3881571"/>
            <a:ext cx="5739351" cy="2635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B06A3-852C-9EB7-6B53-BE3F5109B88B}"/>
              </a:ext>
            </a:extLst>
          </p:cNvPr>
          <p:cNvSpPr txBox="1"/>
          <p:nvPr/>
        </p:nvSpPr>
        <p:spPr>
          <a:xfrm>
            <a:off x="3598730" y="6270626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Yang+2023</a:t>
            </a:r>
          </a:p>
        </p:txBody>
      </p:sp>
    </p:spTree>
    <p:extLst>
      <p:ext uri="{BB962C8B-B14F-4D97-AF65-F5344CB8AC3E}">
        <p14:creationId xmlns:p14="http://schemas.microsoft.com/office/powerpoint/2010/main" val="764412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MIRI-only candidates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6B4B0E-853A-7540-41F5-24E0E7FBD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005" y="1044922"/>
            <a:ext cx="7340600" cy="1447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E9E286-405C-54C4-16B6-44505C0ADE0D}"/>
              </a:ext>
            </a:extLst>
          </p:cNvPr>
          <p:cNvSpPr>
            <a:spLocks/>
          </p:cNvSpPr>
          <p:nvPr/>
        </p:nvSpPr>
        <p:spPr>
          <a:xfrm rot="20658274">
            <a:off x="-721846" y="3503983"/>
            <a:ext cx="38228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>
                      <a:alpha val="50195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Preliminary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D83BC3-A7F5-1513-BAE1-DCBD9B930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005" y="2492722"/>
            <a:ext cx="7340600" cy="143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CA372B-D0F0-6149-1240-A27EDC234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005" y="5379245"/>
            <a:ext cx="7353300" cy="1460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314A68-CD3A-6F6D-8251-12E8467B7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305" y="3931445"/>
            <a:ext cx="7366000" cy="1447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76C885-A0BE-DE5F-301F-0F76E7B26E5F}"/>
              </a:ext>
            </a:extLst>
          </p:cNvPr>
          <p:cNvSpPr txBox="1"/>
          <p:nvPr/>
        </p:nvSpPr>
        <p:spPr>
          <a:xfrm>
            <a:off x="1060677" y="6538912"/>
            <a:ext cx="1332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Harish+(in prep.)</a:t>
            </a:r>
          </a:p>
        </p:txBody>
      </p:sp>
    </p:spTree>
    <p:extLst>
      <p:ext uri="{BB962C8B-B14F-4D97-AF65-F5344CB8AC3E}">
        <p14:creationId xmlns:p14="http://schemas.microsoft.com/office/powerpoint/2010/main" val="152728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MIRI-only candidates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6B4B0E-853A-7540-41F5-24E0E7FBD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005" y="1044922"/>
            <a:ext cx="7340600" cy="1447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E9E286-405C-54C4-16B6-44505C0ADE0D}"/>
              </a:ext>
            </a:extLst>
          </p:cNvPr>
          <p:cNvSpPr>
            <a:spLocks/>
          </p:cNvSpPr>
          <p:nvPr/>
        </p:nvSpPr>
        <p:spPr>
          <a:xfrm rot="20658274">
            <a:off x="-721846" y="3503983"/>
            <a:ext cx="38228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>
                      <a:alpha val="50195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Preliminary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D83BC3-A7F5-1513-BAE1-DCBD9B930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005" y="2492722"/>
            <a:ext cx="7340600" cy="143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CA372B-D0F0-6149-1240-A27EDC234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005" y="5379245"/>
            <a:ext cx="7353300" cy="1460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314A68-CD3A-6F6D-8251-12E8467B7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305" y="3931445"/>
            <a:ext cx="7366000" cy="1447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76C885-A0BE-DE5F-301F-0F76E7B26E5F}"/>
              </a:ext>
            </a:extLst>
          </p:cNvPr>
          <p:cNvSpPr txBox="1"/>
          <p:nvPr/>
        </p:nvSpPr>
        <p:spPr>
          <a:xfrm>
            <a:off x="1060677" y="6538912"/>
            <a:ext cx="1332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Harish+(in prep.)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D662D-D53B-41A2-9E01-FA54CAD1F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156" y="2453824"/>
            <a:ext cx="10617142" cy="29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33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MIRI-only candidates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6B4B0E-853A-7540-41F5-24E0E7FBD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005" y="1044922"/>
            <a:ext cx="7340600" cy="1447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E9E286-405C-54C4-16B6-44505C0ADE0D}"/>
              </a:ext>
            </a:extLst>
          </p:cNvPr>
          <p:cNvSpPr>
            <a:spLocks/>
          </p:cNvSpPr>
          <p:nvPr/>
        </p:nvSpPr>
        <p:spPr>
          <a:xfrm rot="20658274">
            <a:off x="-721846" y="3503983"/>
            <a:ext cx="38228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>
                      <a:alpha val="50195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Preliminary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D83BC3-A7F5-1513-BAE1-DCBD9B930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005" y="2492722"/>
            <a:ext cx="7340600" cy="143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CA372B-D0F0-6149-1240-A27EDC234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005" y="5379245"/>
            <a:ext cx="7353300" cy="1460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314A68-CD3A-6F6D-8251-12E8467B7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305" y="3931445"/>
            <a:ext cx="7366000" cy="1447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76C885-A0BE-DE5F-301F-0F76E7B26E5F}"/>
              </a:ext>
            </a:extLst>
          </p:cNvPr>
          <p:cNvSpPr txBox="1"/>
          <p:nvPr/>
        </p:nvSpPr>
        <p:spPr>
          <a:xfrm>
            <a:off x="1060677" y="6538912"/>
            <a:ext cx="1332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Harish+(in prep.)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F2631-7910-296C-2712-479406FB2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6512" y="1044922"/>
            <a:ext cx="5601752" cy="559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09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2CF46-8E58-4F46-3A34-F4C71D7FA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076" y="1459687"/>
            <a:ext cx="4773724" cy="4847924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225-hour treasury program in JWST Cycle 1</a:t>
            </a:r>
            <a:b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One large contiguous coverage in NIRCam + parallel non-contiguous coverage in MIRI</a:t>
            </a:r>
            <a:b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0.54 deg</a:t>
            </a:r>
            <a:r>
              <a:rPr lang="en-US" sz="2400" baseline="30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NIRCam </a:t>
            </a:r>
            <a:b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(F115W, F150W, F277W, F444W)</a:t>
            </a:r>
            <a:b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0.19 deg</a:t>
            </a:r>
            <a:r>
              <a:rPr lang="en-US" sz="2400" baseline="30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MIRI (F770W)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5900DE-0094-2028-8ED8-2802C726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68DFB-A7CC-70BF-695D-805787849C31}"/>
              </a:ext>
            </a:extLst>
          </p:cNvPr>
          <p:cNvSpPr txBox="1"/>
          <p:nvPr/>
        </p:nvSpPr>
        <p:spPr>
          <a:xfrm>
            <a:off x="4837108" y="6491651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Casey+2023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29BF65-5F4E-9EDB-4B71-3D528942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5" y="1130736"/>
            <a:ext cx="5811068" cy="53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22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Extreme Emission Line Galaxies at z &gt; 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20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6BD74-2020-5223-4D3C-C3D101259A2F}"/>
              </a:ext>
            </a:extLst>
          </p:cNvPr>
          <p:cNvSpPr txBox="1"/>
          <p:nvPr/>
        </p:nvSpPr>
        <p:spPr>
          <a:xfrm>
            <a:off x="519578" y="6483545"/>
            <a:ext cx="2776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Courtesy: Ali Ahmad Khostovan (RIT)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751ECE-4E5F-DAB1-BBF0-2AF02137FDC7}"/>
              </a:ext>
            </a:extLst>
          </p:cNvPr>
          <p:cNvSpPr txBox="1"/>
          <p:nvPr/>
        </p:nvSpPr>
        <p:spPr>
          <a:xfrm>
            <a:off x="838200" y="1244861"/>
            <a:ext cx="1002827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Extreme Emission Line Galaxies (EELGs) in the local Universe are found to be typical of high-</a:t>
            </a:r>
            <a:r>
              <a:rPr lang="en-US" sz="2200" b="0" i="1" u="none" strike="noStrike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z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 galaxies that we are finding in past programs with </a:t>
            </a:r>
            <a:r>
              <a:rPr lang="en-US" sz="2200" b="0" i="1" u="none" strike="noStrike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Spitzer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 IRAC excess and now with </a:t>
            </a:r>
            <a:r>
              <a:rPr lang="en-US" sz="2200" b="0" u="none" strike="noStrike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JWST</a:t>
            </a:r>
          </a:p>
          <a:p>
            <a:endParaRPr lang="en-US" sz="2200" i="1" dirty="0">
              <a:solidFill>
                <a:srgbClr val="0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Using F277W and F444W to identify </a:t>
            </a:r>
            <a:r>
              <a:rPr lang="en-US" sz="2200" b="0" u="none" strike="noStrike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z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 ∼ 3 – 5 and z ∼ 7 – 9 [OIII] emitters that are ‘extreme’ even in the high-</a:t>
            </a:r>
            <a:r>
              <a:rPr lang="en-US" sz="2200" b="0" i="1" u="none" strike="noStrike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z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 Universe with COSMOS-Web</a:t>
            </a:r>
            <a:endParaRPr lang="en-US" sz="2200" i="1" dirty="0">
              <a:solidFill>
                <a:srgbClr val="0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2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Sample selection: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Apply photo-z cut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Ensure &lt; 3𝜎 detection bluewards of Lyman Limit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SED fitting with CIGALE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latin typeface="Calibri" panose="020F0502020204030204" pitchFamily="34" charset="0"/>
              <a:cs typeface="Microsoft Sans Serif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Use [OIII] EW measurements as a selection criteria for EELGs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06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Extreme Emission Line Galaxies at z &gt; 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21</a:t>
            </a:fld>
            <a:endParaRPr lang="en-US" dirty="0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FDF8A23A-DF7D-9E8C-3B9F-1B99B45C7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4" y="1343818"/>
            <a:ext cx="5700156" cy="427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DFBE064D-2B79-08DA-07F2-55E44DCAB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40" y="5621162"/>
            <a:ext cx="3102363" cy="70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>
            <a:extLst>
              <a:ext uri="{FF2B5EF4-FFF2-40B4-BE49-F238E27FC236}">
                <a16:creationId xmlns:a16="http://schemas.microsoft.com/office/drawing/2014/main" id="{567E6766-8B7E-4E23-CA59-9691320F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75" y="1343818"/>
            <a:ext cx="5700155" cy="427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AEC8BE-2FD5-280C-1400-4E0CDB5B3927}"/>
              </a:ext>
            </a:extLst>
          </p:cNvPr>
          <p:cNvSpPr>
            <a:spLocks/>
          </p:cNvSpPr>
          <p:nvPr/>
        </p:nvSpPr>
        <p:spPr>
          <a:xfrm rot="20658274">
            <a:off x="4184596" y="1504068"/>
            <a:ext cx="38228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Preliminary</a:t>
            </a:r>
          </a:p>
        </p:txBody>
      </p:sp>
      <p:pic>
        <p:nvPicPr>
          <p:cNvPr id="5133" name="Picture 13">
            <a:extLst>
              <a:ext uri="{FF2B5EF4-FFF2-40B4-BE49-F238E27FC236}">
                <a16:creationId xmlns:a16="http://schemas.microsoft.com/office/drawing/2014/main" id="{1618F0BC-DCFB-E472-B64A-D40D7F513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970" y="5621061"/>
            <a:ext cx="3102363" cy="70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06BD74-2020-5223-4D3C-C3D101259A2F}"/>
              </a:ext>
            </a:extLst>
          </p:cNvPr>
          <p:cNvSpPr txBox="1"/>
          <p:nvPr/>
        </p:nvSpPr>
        <p:spPr>
          <a:xfrm>
            <a:off x="519578" y="6483545"/>
            <a:ext cx="2776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Courtesy: Ali Ahmad Khostovan (RIT)</a:t>
            </a:r>
          </a:p>
        </p:txBody>
      </p:sp>
    </p:spTree>
    <p:extLst>
      <p:ext uri="{BB962C8B-B14F-4D97-AF65-F5344CB8AC3E}">
        <p14:creationId xmlns:p14="http://schemas.microsoft.com/office/powerpoint/2010/main" val="3364161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IRCam_mosaic_logo">
            <a:extLst>
              <a:ext uri="{FF2B5EF4-FFF2-40B4-BE49-F238E27FC236}">
                <a16:creationId xmlns:a16="http://schemas.microsoft.com/office/drawing/2014/main" id="{F65F879E-17EC-DC15-3CDF-E64BD3126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8" y="1269110"/>
            <a:ext cx="4231683" cy="525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1A1CC-2BAE-9FF0-B5A9-513AA7486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26" b="66410"/>
          <a:stretch/>
        </p:blipFill>
        <p:spPr>
          <a:xfrm>
            <a:off x="2843823" y="172863"/>
            <a:ext cx="6737463" cy="1019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803C9D-F324-DB23-310E-4C5803730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9304" y="0"/>
            <a:ext cx="1641307" cy="1641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4B92A5-FF76-D885-FD87-47628632F4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378"/>
          <a:stretch/>
        </p:blipFill>
        <p:spPr>
          <a:xfrm>
            <a:off x="5778193" y="3959929"/>
            <a:ext cx="2330726" cy="2087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0F5330-E9DD-5370-AFAB-13B5BC9BF9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193" y="1578086"/>
            <a:ext cx="2332318" cy="18509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BDF594-E416-80F9-ABE7-FDEC7345799A}"/>
              </a:ext>
            </a:extLst>
          </p:cNvPr>
          <p:cNvSpPr txBox="1"/>
          <p:nvPr/>
        </p:nvSpPr>
        <p:spPr>
          <a:xfrm>
            <a:off x="5717478" y="3180551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IRAC CH4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E79B7-ADFE-30DC-DD0A-FA533E4E01FF}"/>
              </a:ext>
            </a:extLst>
          </p:cNvPr>
          <p:cNvSpPr txBox="1"/>
          <p:nvPr/>
        </p:nvSpPr>
        <p:spPr>
          <a:xfrm>
            <a:off x="5732299" y="5760756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MIRI F770W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62A33D-D0B1-DE88-C370-C028CB7D1154}"/>
              </a:ext>
            </a:extLst>
          </p:cNvPr>
          <p:cNvSpPr/>
          <p:nvPr/>
        </p:nvSpPr>
        <p:spPr>
          <a:xfrm>
            <a:off x="8466821" y="3299782"/>
            <a:ext cx="3397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42927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2CF46-8E58-4F46-3A34-F4C71D7FA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9792" y="1825625"/>
            <a:ext cx="3944007" cy="2483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Observations so far..</a:t>
            </a:r>
            <a:br>
              <a:rPr lang="en-US" sz="2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22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Jan 2023: </a:t>
            </a:r>
            <a:r>
              <a:rPr lang="en-US" sz="22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6 visits</a:t>
            </a:r>
            <a:br>
              <a:rPr lang="en-US" sz="2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22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2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E2930DBF-A24D-1A6E-6A12-F1FDE62C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76088-460E-DD7C-6E3B-E3480490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7" t="23346" r="14562" b="24743"/>
          <a:stretch/>
        </p:blipFill>
        <p:spPr>
          <a:xfrm>
            <a:off x="577201" y="1258122"/>
            <a:ext cx="6089562" cy="491884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F4DE60B-A9A9-4540-B85C-4B62AE6205EA}"/>
              </a:ext>
            </a:extLst>
          </p:cNvPr>
          <p:cNvSpPr/>
          <p:nvPr/>
        </p:nvSpPr>
        <p:spPr>
          <a:xfrm rot="20335684">
            <a:off x="4712029" y="2758205"/>
            <a:ext cx="697859" cy="297348"/>
          </a:xfrm>
          <a:prstGeom prst="rect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697AA7-3779-C701-3F0D-48730339A861}"/>
              </a:ext>
            </a:extLst>
          </p:cNvPr>
          <p:cNvSpPr/>
          <p:nvPr/>
        </p:nvSpPr>
        <p:spPr>
          <a:xfrm rot="20335684">
            <a:off x="4924577" y="3398514"/>
            <a:ext cx="704152" cy="294922"/>
          </a:xfrm>
          <a:prstGeom prst="rect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5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2CF46-8E58-4F46-3A34-F4C71D7FA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9792" y="1825625"/>
            <a:ext cx="3944007" cy="2483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Observations so far..</a:t>
            </a:r>
            <a:br>
              <a:rPr lang="en-US" sz="2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22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Jan 2023: </a:t>
            </a:r>
            <a:r>
              <a:rPr lang="en-US" sz="22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6 visits</a:t>
            </a:r>
            <a:br>
              <a:rPr lang="en-US" sz="2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22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Apr 2023: </a:t>
            </a:r>
            <a:r>
              <a:rPr lang="en-US" sz="22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76 visits </a:t>
            </a:r>
          </a:p>
          <a:p>
            <a:pPr marL="0" indent="0">
              <a:buNone/>
            </a:pPr>
            <a:r>
              <a:rPr lang="en-US" sz="2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            (4 skipped)</a:t>
            </a:r>
          </a:p>
          <a:p>
            <a:endParaRPr lang="en-US" sz="22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E2930DBF-A24D-1A6E-6A12-F1FDE62C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76088-460E-DD7C-6E3B-E3480490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7" t="23346" r="14562" b="24743"/>
          <a:stretch/>
        </p:blipFill>
        <p:spPr>
          <a:xfrm>
            <a:off x="577201" y="1258122"/>
            <a:ext cx="6089562" cy="491884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F4DE60B-A9A9-4540-B85C-4B62AE6205EA}"/>
              </a:ext>
            </a:extLst>
          </p:cNvPr>
          <p:cNvSpPr/>
          <p:nvPr/>
        </p:nvSpPr>
        <p:spPr>
          <a:xfrm rot="20335684">
            <a:off x="4712029" y="2758205"/>
            <a:ext cx="697859" cy="297348"/>
          </a:xfrm>
          <a:prstGeom prst="rect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697AA7-3779-C701-3F0D-48730339A861}"/>
              </a:ext>
            </a:extLst>
          </p:cNvPr>
          <p:cNvSpPr/>
          <p:nvPr/>
        </p:nvSpPr>
        <p:spPr>
          <a:xfrm rot="20335684">
            <a:off x="4925994" y="3398250"/>
            <a:ext cx="704152" cy="302809"/>
          </a:xfrm>
          <a:prstGeom prst="rect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A019DB-3B9E-9BD3-45EB-CAF39492E5F8}"/>
              </a:ext>
            </a:extLst>
          </p:cNvPr>
          <p:cNvSpPr/>
          <p:nvPr/>
        </p:nvSpPr>
        <p:spPr>
          <a:xfrm rot="20374782">
            <a:off x="1076932" y="3077066"/>
            <a:ext cx="4349539" cy="304279"/>
          </a:xfrm>
          <a:prstGeom prst="rect">
            <a:avLst/>
          </a:prstGeom>
          <a:noFill/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A318C7-D30A-6226-9A99-95A3A26BE40B}"/>
              </a:ext>
            </a:extLst>
          </p:cNvPr>
          <p:cNvSpPr/>
          <p:nvPr/>
        </p:nvSpPr>
        <p:spPr>
          <a:xfrm rot="20415945">
            <a:off x="1323900" y="3668950"/>
            <a:ext cx="4333810" cy="315521"/>
          </a:xfrm>
          <a:prstGeom prst="rect">
            <a:avLst/>
          </a:prstGeom>
          <a:noFill/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33B17-6CA1-8305-AA4D-0213BDE582A6}"/>
              </a:ext>
            </a:extLst>
          </p:cNvPr>
          <p:cNvSpPr/>
          <p:nvPr/>
        </p:nvSpPr>
        <p:spPr>
          <a:xfrm rot="20415945">
            <a:off x="1497137" y="4235185"/>
            <a:ext cx="4377793" cy="315521"/>
          </a:xfrm>
          <a:prstGeom prst="rect">
            <a:avLst/>
          </a:prstGeom>
          <a:noFill/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B25A30-8FA4-741A-CBC4-0CE1CA49140A}"/>
              </a:ext>
            </a:extLst>
          </p:cNvPr>
          <p:cNvSpPr/>
          <p:nvPr/>
        </p:nvSpPr>
        <p:spPr>
          <a:xfrm rot="20415945">
            <a:off x="1713645" y="4797321"/>
            <a:ext cx="4358088" cy="315521"/>
          </a:xfrm>
          <a:prstGeom prst="rect">
            <a:avLst/>
          </a:prstGeom>
          <a:noFill/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3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2CF46-8E58-4F46-3A34-F4C71D7FA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910" y="1343818"/>
            <a:ext cx="5634180" cy="53853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JWST Science Calibration Pipeline (STScI)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648F99-19B0-3DB9-0CEB-537FD79D8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37" y="1882352"/>
            <a:ext cx="10285255" cy="2139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45924D-347F-887B-0EB3-34B0F469A1A7}"/>
              </a:ext>
            </a:extLst>
          </p:cNvPr>
          <p:cNvSpPr txBox="1"/>
          <p:nvPr/>
        </p:nvSpPr>
        <p:spPr>
          <a:xfrm>
            <a:off x="9855640" y="3745337"/>
            <a:ext cx="1015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Canin+2021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2F066E-E789-3F5E-CEC7-A4835FE6876B}"/>
              </a:ext>
            </a:extLst>
          </p:cNvPr>
          <p:cNvSpPr txBox="1">
            <a:spLocks/>
          </p:cNvSpPr>
          <p:nvPr/>
        </p:nvSpPr>
        <p:spPr>
          <a:xfrm>
            <a:off x="838200" y="4603054"/>
            <a:ext cx="6187966" cy="1301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Jan+Apr 2023</a:t>
            </a:r>
          </a:p>
          <a:p>
            <a:pPr algn="ctr"/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JWST Pipeline: </a:t>
            </a:r>
            <a:r>
              <a:rPr lang="en-US" sz="20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v1.12.1 </a:t>
            </a:r>
          </a:p>
          <a:p>
            <a:pPr algn="ctr"/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CRDS: </a:t>
            </a:r>
            <a:r>
              <a:rPr lang="en-US" sz="20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jwst_1130.pmap</a:t>
            </a:r>
          </a:p>
          <a:p>
            <a:pPr algn="ctr"/>
            <a:endParaRPr 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US" sz="22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568A0E-5173-60A1-A610-54793FFF2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166" y="4382408"/>
            <a:ext cx="2969172" cy="200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 reduction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B0DC6-BC62-8978-EDC9-AEF4B2324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" y="1343817"/>
            <a:ext cx="5171604" cy="512070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32DBB4-C33E-8B7C-6106-3997A3F46CC6}"/>
              </a:ext>
            </a:extLst>
          </p:cNvPr>
          <p:cNvCxnSpPr>
            <a:cxnSpLocks/>
          </p:cNvCxnSpPr>
          <p:nvPr/>
        </p:nvCxnSpPr>
        <p:spPr>
          <a:xfrm flipH="1">
            <a:off x="5245176" y="5990898"/>
            <a:ext cx="6096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4DB059F-542C-0261-E775-2BA8E584A20E}"/>
              </a:ext>
            </a:extLst>
          </p:cNvPr>
          <p:cNvSpPr txBox="1"/>
          <p:nvPr/>
        </p:nvSpPr>
        <p:spPr>
          <a:xfrm>
            <a:off x="91988" y="6568034"/>
            <a:ext cx="82718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aseline="30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†</a:t>
            </a:r>
            <a:r>
              <a:rPr lang="en-US" sz="11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https://github.com/1054/Crab.Toolkit.JWST/blob/main/docs/reprocessing_MIRI_with_ImageForImageBackgroundSubtraction.md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2308967-534C-EE2A-794A-AD8046DEE11A}"/>
              </a:ext>
            </a:extLst>
          </p:cNvPr>
          <p:cNvSpPr txBox="1">
            <a:spLocks/>
          </p:cNvSpPr>
          <p:nvPr/>
        </p:nvSpPr>
        <p:spPr>
          <a:xfrm>
            <a:off x="5368613" y="1565186"/>
            <a:ext cx="5990382" cy="5002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Image-for-image subtraction</a:t>
            </a:r>
            <a:r>
              <a:rPr lang="en-US" sz="2400" baseline="30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†</a:t>
            </a: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b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MIRI imaging is impacted by a strong (instrumental) background feature</a:t>
            </a:r>
          </a:p>
          <a:p>
            <a:pPr lvl="1">
              <a:lnSpc>
                <a:spcPct val="110000"/>
              </a:lnSpc>
            </a:pPr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Per exposure, this feature is removed by constructing a master background that is derived using source-emission-masked resampled images (stage 3) of other exposures/visits, and subtracting the master background from that exposure by re-running stage 2 &amp; 3 calibrations.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Before subtraction</a:t>
            </a:r>
          </a:p>
        </p:txBody>
      </p:sp>
    </p:spTree>
    <p:extLst>
      <p:ext uri="{BB962C8B-B14F-4D97-AF65-F5344CB8AC3E}">
        <p14:creationId xmlns:p14="http://schemas.microsoft.com/office/powerpoint/2010/main" val="3210139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 reduction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7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32DBB4-C33E-8B7C-6106-3997A3F46CC6}"/>
              </a:ext>
            </a:extLst>
          </p:cNvPr>
          <p:cNvCxnSpPr>
            <a:cxnSpLocks/>
          </p:cNvCxnSpPr>
          <p:nvPr/>
        </p:nvCxnSpPr>
        <p:spPr>
          <a:xfrm flipH="1">
            <a:off x="5245176" y="5990898"/>
            <a:ext cx="6096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4DB059F-542C-0261-E775-2BA8E584A20E}"/>
              </a:ext>
            </a:extLst>
          </p:cNvPr>
          <p:cNvSpPr txBox="1"/>
          <p:nvPr/>
        </p:nvSpPr>
        <p:spPr>
          <a:xfrm>
            <a:off x="91988" y="6568034"/>
            <a:ext cx="82718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aseline="30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†</a:t>
            </a:r>
            <a:r>
              <a:rPr lang="en-US" sz="11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https://github.com/1054/Crab.Toolkit.JWST/blob/main/docs/reprocessing_MIRI_with_ImageForImageBackgroundSubtraction.md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9C4DE-B764-C3D5-2128-7694674F5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8" y="1343817"/>
            <a:ext cx="5150560" cy="509986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BA49B4-5431-DD02-BC4C-B26E14189674}"/>
              </a:ext>
            </a:extLst>
          </p:cNvPr>
          <p:cNvSpPr txBox="1">
            <a:spLocks/>
          </p:cNvSpPr>
          <p:nvPr/>
        </p:nvSpPr>
        <p:spPr>
          <a:xfrm>
            <a:off x="5368613" y="1565186"/>
            <a:ext cx="5990382" cy="5002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Image-for-image subtraction</a:t>
            </a:r>
            <a:r>
              <a:rPr lang="en-US" sz="2400" baseline="30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†</a:t>
            </a: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b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MIRI imaging is impacted by a strong (instrumental) background feature</a:t>
            </a:r>
          </a:p>
          <a:p>
            <a:pPr lvl="1">
              <a:lnSpc>
                <a:spcPct val="110000"/>
              </a:lnSpc>
            </a:pPr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Per exposure, this feature is removed by constructing a master background that is derived using source-emission-masked resampled images (stage 3) of other exposures/visits, and subtracting the master background from that exposure by re-running stage 2 &amp; 3 calibrations.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After subtraction</a:t>
            </a:r>
          </a:p>
        </p:txBody>
      </p:sp>
    </p:spTree>
    <p:extLst>
      <p:ext uri="{BB962C8B-B14F-4D97-AF65-F5344CB8AC3E}">
        <p14:creationId xmlns:p14="http://schemas.microsoft.com/office/powerpoint/2010/main" val="3427345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 reduction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65DD00-5ADA-5AB4-AEEB-557069C18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02"/>
          <a:stretch/>
        </p:blipFill>
        <p:spPr>
          <a:xfrm>
            <a:off x="265158" y="1019503"/>
            <a:ext cx="6780671" cy="533684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10010-6048-DFA6-50E6-69E4FD051F3A}"/>
              </a:ext>
            </a:extLst>
          </p:cNvPr>
          <p:cNvSpPr txBox="1"/>
          <p:nvPr/>
        </p:nvSpPr>
        <p:spPr>
          <a:xfrm>
            <a:off x="5997144" y="6444476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Casey+2023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1E41C9-DE5C-C84D-2DFA-28E1188AFC1F}"/>
              </a:ext>
            </a:extLst>
          </p:cNvPr>
          <p:cNvSpPr txBox="1"/>
          <p:nvPr/>
        </p:nvSpPr>
        <p:spPr>
          <a:xfrm>
            <a:off x="8211652" y="995648"/>
            <a:ext cx="2763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Jan 2023 observations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3FA430-8E8C-2BA7-A261-797694ADD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15" t="58779" r="19473"/>
          <a:stretch/>
        </p:blipFill>
        <p:spPr>
          <a:xfrm>
            <a:off x="7864266" y="1610734"/>
            <a:ext cx="3193593" cy="29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41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1B13-8A30-3C45-8080-CBE90646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COSMOS-Web: MIRI reduction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65DD00-5ADA-5AB4-AEEB-557069C18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02"/>
          <a:stretch/>
        </p:blipFill>
        <p:spPr>
          <a:xfrm>
            <a:off x="265158" y="1019503"/>
            <a:ext cx="6780671" cy="533684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CEAC-A10D-B072-5690-49080966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B3C0-FC7A-3D44-BBDA-61271E4BB0EB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10010-6048-DFA6-50E6-69E4FD051F3A}"/>
              </a:ext>
            </a:extLst>
          </p:cNvPr>
          <p:cNvSpPr txBox="1"/>
          <p:nvPr/>
        </p:nvSpPr>
        <p:spPr>
          <a:xfrm>
            <a:off x="5997144" y="6444476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Casey+2023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01B168-A890-A445-5E40-3208136ED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829" y="4640157"/>
            <a:ext cx="5095544" cy="1843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1E41C9-DE5C-C84D-2DFA-28E1188AFC1F}"/>
              </a:ext>
            </a:extLst>
          </p:cNvPr>
          <p:cNvSpPr txBox="1"/>
          <p:nvPr/>
        </p:nvSpPr>
        <p:spPr>
          <a:xfrm>
            <a:off x="8211652" y="995648"/>
            <a:ext cx="2763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Jan 2023 observations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5446C-1909-8918-2C62-9A7E2740E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024" y="1562734"/>
            <a:ext cx="3090855" cy="307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79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3910</TotalTime>
  <Words>671</Words>
  <Application>Microsoft Macintosh PowerPoint</Application>
  <PresentationFormat>Widescreen</PresentationFormat>
  <Paragraphs>137</Paragraphs>
  <Slides>22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Microsoft Sans Serif</vt:lpstr>
      <vt:lpstr>Wingdings</vt:lpstr>
      <vt:lpstr>Office Theme</vt:lpstr>
      <vt:lpstr>First look at the MIRI 7.7um sources in COSMOS-Web</vt:lpstr>
      <vt:lpstr>COSMOS-Web survey</vt:lpstr>
      <vt:lpstr>COSMOS-Web survey</vt:lpstr>
      <vt:lpstr>COSMOS-Web survey</vt:lpstr>
      <vt:lpstr>COSMOS-Web: MIRI reduction</vt:lpstr>
      <vt:lpstr>COSMOS-Web: MIRI reduction</vt:lpstr>
      <vt:lpstr>COSMOS-Web: MIRI reduction</vt:lpstr>
      <vt:lpstr>COSMOS-Web: MIRI reduction</vt:lpstr>
      <vt:lpstr>COSMOS-Web: MIRI reduction</vt:lpstr>
      <vt:lpstr>COSMOS-Web: MIRI reduction</vt:lpstr>
      <vt:lpstr>COSMOS-Web: MIRI reduction</vt:lpstr>
      <vt:lpstr>COSMOS-Web: MIRI</vt:lpstr>
      <vt:lpstr>COSMOS-Web: MIRI</vt:lpstr>
      <vt:lpstr>PowerPoint Presentation</vt:lpstr>
      <vt:lpstr>COSMOS-Web: MIRI</vt:lpstr>
      <vt:lpstr>COSMOS-Web: MIRI</vt:lpstr>
      <vt:lpstr>COSMOS-Web: MIRI-only candidates</vt:lpstr>
      <vt:lpstr>COSMOS-Web: MIRI-only candidates</vt:lpstr>
      <vt:lpstr>COSMOS-Web: MIRI-only candidates</vt:lpstr>
      <vt:lpstr>Extreme Emission Line Galaxies at z &gt; 6</vt:lpstr>
      <vt:lpstr>Extreme Emission Line Galaxies at z &gt; 6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COSMOS-Web: MIRI reduction overview and a first peek into the 7.7um sources</dc:title>
  <dc:creator>Microsoft Office User</dc:creator>
  <cp:lastModifiedBy>Microsoft Office User</cp:lastModifiedBy>
  <cp:revision>75</cp:revision>
  <dcterms:created xsi:type="dcterms:W3CDTF">2023-05-24T06:19:35Z</dcterms:created>
  <dcterms:modified xsi:type="dcterms:W3CDTF">2023-12-14T20:48:26Z</dcterms:modified>
</cp:coreProperties>
</file>