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1148" r:id="rId2"/>
    <p:sldId id="1119" r:id="rId3"/>
    <p:sldId id="1216" r:id="rId4"/>
    <p:sldId id="1215" r:id="rId5"/>
    <p:sldId id="1192" r:id="rId6"/>
    <p:sldId id="1193" r:id="rId7"/>
    <p:sldId id="1194" r:id="rId8"/>
    <p:sldId id="1195" r:id="rId9"/>
    <p:sldId id="1196" r:id="rId10"/>
    <p:sldId id="1197" r:id="rId11"/>
    <p:sldId id="1191" r:id="rId12"/>
    <p:sldId id="1120" r:id="rId13"/>
    <p:sldId id="1149" r:id="rId14"/>
    <p:sldId id="1201" r:id="rId15"/>
    <p:sldId id="1199" r:id="rId16"/>
    <p:sldId id="1198" r:id="rId17"/>
    <p:sldId id="1200" r:id="rId18"/>
    <p:sldId id="1121" r:id="rId19"/>
    <p:sldId id="1150" r:id="rId20"/>
    <p:sldId id="1202" r:id="rId21"/>
    <p:sldId id="1151" r:id="rId22"/>
    <p:sldId id="1203" r:id="rId23"/>
    <p:sldId id="1204" r:id="rId24"/>
    <p:sldId id="1205" r:id="rId25"/>
    <p:sldId id="1206" r:id="rId26"/>
    <p:sldId id="1207" r:id="rId27"/>
    <p:sldId id="1209" r:id="rId28"/>
    <p:sldId id="1210" r:id="rId29"/>
    <p:sldId id="1208" r:id="rId30"/>
    <p:sldId id="1124" r:id="rId31"/>
    <p:sldId id="1125" r:id="rId32"/>
    <p:sldId id="1126" r:id="rId33"/>
    <p:sldId id="1211" r:id="rId34"/>
    <p:sldId id="1225" r:id="rId35"/>
    <p:sldId id="1212" r:id="rId36"/>
    <p:sldId id="1213" r:id="rId37"/>
    <p:sldId id="1145" r:id="rId38"/>
    <p:sldId id="1217" r:id="rId39"/>
    <p:sldId id="1220" r:id="rId40"/>
    <p:sldId id="1219" r:id="rId41"/>
    <p:sldId id="1221" r:id="rId42"/>
    <p:sldId id="1222" r:id="rId43"/>
    <p:sldId id="1218" r:id="rId44"/>
    <p:sldId id="1224" r:id="rId45"/>
    <p:sldId id="1223" r:id="rId46"/>
    <p:sldId id="1214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00F6"/>
    <a:srgbClr val="666666"/>
    <a:srgbClr val="FDF8FC"/>
    <a:srgbClr val="FCF4FD"/>
    <a:srgbClr val="51FF45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096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37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37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37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1126D44-DB13-7146-A619-2795343D05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002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3B12726-C588-9E42-A6FF-D7E2A1CC8253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Thank the organizers.</a:t>
            </a:r>
          </a:p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Given the events of the past year and a half,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m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y talk is going to be a bit more about JWST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discovery than anything else, but I hope that what I’ll say will really get us thinking about the ways in which ELTs will truly excel in the next decade.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BBA37DE-3DC4-804D-AAF3-32E816771633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BBA37DE-3DC4-804D-AAF3-32E816771633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We’ll hear more from Caitlin about photometric samples, and from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Jeyhan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about morphologies.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I’d like to focus on spectroscopy.</a:t>
            </a:r>
          </a:p>
          <a:p>
            <a:pPr eaLnBrk="1" hangingPunct="1"/>
            <a:r>
              <a:rPr lang="en-US" dirty="0" err="1" smtClean="0">
                <a:ea typeface="ＭＳ Ｐゴシック" charset="0"/>
                <a:cs typeface="ＭＳ Ｐゴシック" charset="0"/>
              </a:rPr>
              <a:t>NIRSpec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on the right. Also very notable spectroscopic results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with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NIRCam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grism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(e.g., FRESCO). What I’d like to talk about are chemistry, black holes, some extraordinary individual examples, and, if time, the extension of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Balmer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line measurements back to Cosmic Dawn.</a:t>
            </a:r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BBA37DE-3DC4-804D-AAF3-32E816771633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So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let’s start off with chemistry: </a:t>
            </a:r>
          </a:p>
          <a:p>
            <a:pPr eaLnBrk="1" hangingPunct="1"/>
            <a:endParaRPr lang="en-US" baseline="0" dirty="0" smtClean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What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do you remember being most excited about from JWST last summer? Very luminous or massive galaxy candidates? A possible galaxy at z~16? For me it was this spectrum of a galaxy at z=8.5, taken as part of the early release observations.</a:t>
            </a:r>
            <a:endParaRPr lang="en-US" dirty="0" smtClean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 smtClean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This shows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the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NIRSpec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spectrum of a galaxy at z=8.5, which corresponds to a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lookback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time of over 13 billion years. You can see features from hydrogen, oxygen, and neon. This is a rest-optical spectrum. But rather than looking at redshift 0 or even redshift 2, we are looking at redshift greater than 8.</a:t>
            </a:r>
          </a:p>
          <a:p>
            <a:pPr eaLnBrk="1" hangingPunct="1"/>
            <a:endParaRPr lang="en-US" baseline="0" dirty="0" smtClean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baseline="0" dirty="0" smtClean="0">
                <a:ea typeface="ＭＳ Ｐゴシック" charset="0"/>
                <a:cs typeface="ＭＳ Ｐゴシック" charset="0"/>
              </a:rPr>
              <a:t>I’d also like to call your attention to the wavelength range covered by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NIRSpec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. It’s illustrative to perform a comparison of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NIRSpec’s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capabilities relative to what we could do with the MOSFIRE instrument on Keck</a:t>
            </a:r>
            <a:r>
              <a:rPr lang="mr-IN" baseline="0" dirty="0" smtClean="0">
                <a:ea typeface="ＭＳ Ｐゴシック" charset="0"/>
                <a:cs typeface="ＭＳ Ｐゴシック" charset="0"/>
              </a:rPr>
              <a:t>…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.</a:t>
            </a:r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BBA37DE-3DC4-804D-AAF3-32E816771633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One of several papers about this object.</a:t>
            </a:r>
          </a:p>
          <a:p>
            <a:pPr eaLnBrk="1" hangingPunct="1"/>
            <a:endParaRPr lang="en-US" dirty="0" smtClean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This shows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the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NIRSpec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spectrum of a galaxy at z=8.5, which corresponds to a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lookback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time of over 13 billion years. You can see features from hydrogen, oxygen, and neon. This is a rest-optical spectrum. But rather than looking at redshift 0 or even redshift 2, we are looking at redshift greater than 8.</a:t>
            </a:r>
          </a:p>
          <a:p>
            <a:pPr eaLnBrk="1" hangingPunct="1"/>
            <a:endParaRPr lang="en-US" baseline="0" dirty="0" smtClean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7909CB2-3069-914B-81ED-795876B97006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Ryan Sanders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assembled a sample of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auroral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line measurements from CEERS and other sources.</a:t>
            </a:r>
          </a:p>
          <a:p>
            <a:pPr eaLnBrk="1" hangingPunct="1"/>
            <a:r>
              <a:rPr lang="en-US" baseline="0" dirty="0" smtClean="0">
                <a:ea typeface="ＭＳ Ｐゴシック" charset="0"/>
                <a:cs typeface="ＭＳ Ｐゴシック" charset="0"/>
              </a:rPr>
              <a:t>Here are the CEERS 4363 measurements. In addition, Ryan assembled</a:t>
            </a:r>
            <a:r>
              <a:rPr lang="mr-IN" baseline="0" dirty="0" smtClean="0">
                <a:ea typeface="ＭＳ Ｐゴシック" charset="0"/>
                <a:cs typeface="ＭＳ Ｐゴシック" charset="0"/>
              </a:rPr>
              <a:t>…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9, 21, for a total sample of 46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auroral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-line emitters at z=1.4-8.7.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7909CB2-3069-914B-81ED-795876B97006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Initial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attempts to measure MZR at z&gt;=4 with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NIRSpec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7909CB2-3069-914B-81ED-795876B97006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Initial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attempts to measure MZR at z&gt;=4 with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NIRSpec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7909CB2-3069-914B-81ED-795876B97006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Initial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attempts to measure FMR at z&gt;=4 with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NIRSpec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, suggest an evolution towards lower Z at fixed M and SFR beyond z~4. z&lt;3 equilibrium among gas inflow, SF, outflow not in place.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BBA37DE-3DC4-804D-AAF3-32E816771633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Now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we’re going to talk about three demonstrations of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NIRSpec’s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exceptional sensitivity: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Regardless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, the detection of a large number of rest-UV and optical emission lines is nothing short of spectacular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 The challenge here is placing GN-z11, the brightest z&gt;10 galaxy in GOODS-N, into context.</a:t>
            </a:r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BBA37DE-3DC4-804D-AAF3-32E816771633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Is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it a model, or data?</a:t>
            </a:r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BBA37DE-3DC4-804D-AAF3-32E816771633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BBA37DE-3DC4-804D-AAF3-32E816771633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Magnitudes 28-29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AB, exposure times range from 9.3 hours (z=13.20) to 28 hours (z=11.58) using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NIRSpec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prism (R~100).</a:t>
            </a:r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BBA37DE-3DC4-804D-AAF3-32E816771633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The detection of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Balmer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lines beyond z~3 has enabled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a wide range of forefront science with JWST. In particular, AGNs have been revealed beyond z~4 in a new way.</a:t>
            </a:r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BBA37DE-3DC4-804D-AAF3-32E816771633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Based on 12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new AGNs plus GN-z11 from JADES sample</a:t>
            </a:r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BBA37DE-3DC4-804D-AAF3-32E816771633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BBA37DE-3DC4-804D-AAF3-32E816771633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7909CB2-3069-914B-81ED-795876B97006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In order to characterize the average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properties of the sample</a:t>
            </a:r>
            <a:r>
              <a:rPr lang="mr-IN" baseline="0" dirty="0" smtClean="0">
                <a:ea typeface="ＭＳ Ｐゴシック" charset="0"/>
                <a:cs typeface="ＭＳ Ｐゴシック" charset="0"/>
              </a:rPr>
              <a:t>…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/>
            <a:r>
              <a:rPr lang="en-US" baseline="0" dirty="0" smtClean="0">
                <a:ea typeface="ＭＳ Ｐゴシック" charset="0"/>
                <a:cs typeface="ＭＳ Ｐゴシック" charset="0"/>
              </a:rPr>
              <a:t>Gets around the lack of detections of lines like [NII] and [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NeIII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] in the majority of our sample.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7909CB2-3069-914B-81ED-795876B97006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So one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of the most basic things to do is look at the relationship between SFR and M* -- with SFR is based on Ha emission.</a:t>
            </a:r>
          </a:p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The main point I want to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make here is that if you’re trying to infer SFRs from these galaxies, you must use a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subsolar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metallicity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calibration to go from Ha luminosity to SFR.</a:t>
            </a:r>
          </a:p>
          <a:p>
            <a:pPr eaLnBrk="1" hangingPunct="1"/>
            <a:r>
              <a:rPr lang="en-US" baseline="0" dirty="0" smtClean="0">
                <a:ea typeface="ＭＳ Ｐゴシック" charset="0"/>
                <a:cs typeface="ＭＳ Ｐゴシック" charset="0"/>
              </a:rPr>
              <a:t>10^-41.67 *not* 10^-41.37, conversion for Z_*=0.001.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7909CB2-3069-914B-81ED-795876B97006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In order to characterize the average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properties of the sample</a:t>
            </a:r>
            <a:r>
              <a:rPr lang="mr-IN" baseline="0" dirty="0" smtClean="0">
                <a:ea typeface="ＭＳ Ｐゴシック" charset="0"/>
                <a:cs typeface="ＭＳ Ｐゴシック" charset="0"/>
              </a:rPr>
              <a:t>…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/>
            <a:r>
              <a:rPr lang="en-US" baseline="0" dirty="0" smtClean="0">
                <a:ea typeface="ＭＳ Ｐゴシック" charset="0"/>
                <a:cs typeface="ＭＳ Ｐゴシック" charset="0"/>
              </a:rPr>
              <a:t>Gets around the lack of detections of lines like [NII] and [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NeIII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] in the majority of our sample.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7909CB2-3069-914B-81ED-795876B97006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We can summarize the average relations like this:</a:t>
            </a:r>
          </a:p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Apparently, there is no significant evolution in the rest-optical emission-line sequences between z~2 and 6.5 (and maybe z~9),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which may hint that such conditions are already in place deep in the epoch of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reionization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, remain roughly constant for the first few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Gyr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, and then evolve between z~2 and z~0. Evocative of O/Fe vs. Fe/H.</a:t>
            </a:r>
            <a:endParaRPr lang="en-US" dirty="0" smtClean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So what does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this mean about translating emission-line ratios to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metallicities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?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9540967-6EF3-EF4D-B77C-B126736440B2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Clearly, there is amazing promise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here. Thus far, though, we have been in more of a mode of “demonstration” science, and reporting individual spectacular objects. I’d argue that at some point we will need to transition into more of a survey mode, and assemble statistical, uniformly selected samples from JWST photometry, for follow-up spectroscopy. Only with such samples will we be able to distinguish among various models for early galaxy formation within the first 2 billion years of cosmic time.</a:t>
            </a:r>
          </a:p>
          <a:p>
            <a:pPr eaLnBrk="1" hangingPunct="1"/>
            <a:endParaRPr lang="en-US" baseline="0" dirty="0" smtClean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baseline="0" dirty="0" smtClean="0">
                <a:ea typeface="ＭＳ Ｐゴシック" charset="0"/>
                <a:cs typeface="ＭＳ Ｐゴシック" charset="0"/>
              </a:rPr>
              <a:t>Now I’d like to try to quantify the improvement of JWST relative to previous observations.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BBA37DE-3DC4-804D-AAF3-32E816771633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found 7 MOSDEF galaxies with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good spectra that were on the CEERS masks. One is at z=2.29, CEERS ID=3788. S/N in H-band is ~several times higher. No sky.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7A57C-FCE5-D849-81AC-F5DFF1E0F9B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724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7A57C-FCE5-D849-81AC-F5DFF1E0F9B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455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7A57C-FCE5-D849-81AC-F5DFF1E0F9B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957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BBA37DE-3DC4-804D-AAF3-32E816771633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BBA37DE-3DC4-804D-AAF3-32E816771633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BBA37DE-3DC4-804D-AAF3-32E816771633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1.8 hours in G140M,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0.4 hours in G235M and G395M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High ionization emission lines (CIV, He II, NIV], NIV] detections indicating N/O enhancement,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Very high electron density (&gt;10^5 cm^-3) in ionized gas.</a:t>
            </a:r>
          </a:p>
          <a:p>
            <a:pPr eaLnBrk="1" hangingPunct="1"/>
            <a:r>
              <a:rPr lang="en-US" baseline="0" dirty="0" smtClean="0">
                <a:ea typeface="ＭＳ Ｐゴシック" charset="0"/>
                <a:cs typeface="ＭＳ Ｐゴシック" charset="0"/>
              </a:rPr>
              <a:t>Rest-optical spectra also indicate extreme ionization conditions, low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metallicity</a:t>
            </a:r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BBA37DE-3DC4-804D-AAF3-32E816771633}" type="slidenum">
              <a:rPr lang="en-US" sz="1200"/>
              <a:pPr eaLnBrk="1" hangingPunct="1"/>
              <a:t>36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1.8 hours in G140M,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0.4 hours in G235M and G395M (only z~6 galaxy has G235M).</a:t>
            </a:r>
          </a:p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High ionization emission lines (CIV, He II, NIV], NIV] detections indicating N/O enhancement,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Very high electron density (&gt;10^5 cm^-3) in ionized gas.</a:t>
            </a:r>
          </a:p>
          <a:p>
            <a:pPr eaLnBrk="1" hangingPunct="1"/>
            <a:r>
              <a:rPr lang="en-US" baseline="0" dirty="0" smtClean="0">
                <a:ea typeface="ＭＳ Ｐゴシック" charset="0"/>
                <a:cs typeface="ＭＳ Ｐゴシック" charset="0"/>
              </a:rPr>
              <a:t>Rest-optical spectra also indicate extreme ionization conditions, low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metallicity</a:t>
            </a:r>
            <a:endParaRPr lang="en-US" dirty="0" smtClean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3178BA-2563-CD4C-9744-F1EBDAB9639B}" type="slidenum">
              <a:rPr lang="en-US" sz="1200"/>
              <a:pPr eaLnBrk="1" hangingPunct="1"/>
              <a:t>37</a:t>
            </a:fld>
            <a:endParaRPr lang="en-US" sz="120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3178BA-2563-CD4C-9744-F1EBDAB9639B}" type="slidenum">
              <a:rPr lang="en-US" sz="1200"/>
              <a:pPr eaLnBrk="1" hangingPunct="1"/>
              <a:t>38</a:t>
            </a:fld>
            <a:endParaRPr lang="en-US" sz="120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Cannot be measured directly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during the epoch of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reionization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, so we do this at lower redshift. Today, “lower redshift” means z~3, roughly the highest redshift at which we can perform direct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LyC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measurements.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3178BA-2563-CD4C-9744-F1EBDAB9639B}" type="slidenum">
              <a:rPr lang="en-US" sz="1200"/>
              <a:pPr eaLnBrk="1" hangingPunct="1"/>
              <a:t>39</a:t>
            </a:fld>
            <a:endParaRPr lang="en-US" sz="120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With samples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of &gt;=30 galaxies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t_IGM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uncertainty &lt;10%.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BBA37DE-3DC4-804D-AAF3-32E816771633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Hundreds of galaxy formation papers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using JWST data thus far. I’d like to highlight some of the notable results, which we’ll hear more about from other speakers.</a:t>
            </a:r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3178BA-2563-CD4C-9744-F1EBDAB9639B}" type="slidenum">
              <a:rPr lang="en-US" sz="1200"/>
              <a:pPr eaLnBrk="1" hangingPunct="1"/>
              <a:t>40</a:t>
            </a:fld>
            <a:endParaRPr lang="en-US" sz="120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3178BA-2563-CD4C-9744-F1EBDAB9639B}" type="slidenum">
              <a:rPr lang="en-US" sz="1200"/>
              <a:pPr eaLnBrk="1" hangingPunct="1"/>
              <a:t>41</a:t>
            </a:fld>
            <a:endParaRPr lang="en-US" sz="120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3178BA-2563-CD4C-9744-F1EBDAB9639B}" type="slidenum">
              <a:rPr lang="en-US" sz="1200"/>
              <a:pPr eaLnBrk="1" hangingPunct="1"/>
              <a:t>42</a:t>
            </a:fld>
            <a:endParaRPr lang="en-US" sz="120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3178BA-2563-CD4C-9744-F1EBDAB9639B}" type="slidenum">
              <a:rPr lang="en-US" sz="1200"/>
              <a:pPr eaLnBrk="1" hangingPunct="1"/>
              <a:t>43</a:t>
            </a:fld>
            <a:endParaRPr lang="en-US" sz="120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3178BA-2563-CD4C-9744-F1EBDAB9639B}" type="slidenum">
              <a:rPr lang="en-US" sz="1200"/>
              <a:pPr eaLnBrk="1" hangingPunct="1"/>
              <a:t>44</a:t>
            </a:fld>
            <a:endParaRPr lang="en-US" sz="120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Cannot be measured directly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during the epoch of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reionization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, so we do this at lower redshift. Today, “lower redshift” means z~3, roughly the highest redshift at which we can perform direct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LyC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measurements.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3178BA-2563-CD4C-9744-F1EBDAB9639B}" type="slidenum">
              <a:rPr lang="en-US" sz="1200"/>
              <a:pPr eaLnBrk="1" hangingPunct="1"/>
              <a:t>45</a:t>
            </a:fld>
            <a:endParaRPr lang="en-US" sz="120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Cannot be measured directly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during the epoch of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reionization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, so we do this at lower redshift. Today, “lower redshift” means z~3, roughly the highest redshift at which we can perform direct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LyC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measurements.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3178BA-2563-CD4C-9744-F1EBDAB9639B}" type="slidenum">
              <a:rPr lang="en-US" sz="1200"/>
              <a:pPr eaLnBrk="1" hangingPunct="1"/>
              <a:t>46</a:t>
            </a:fld>
            <a:endParaRPr lang="en-US" sz="1200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BBA37DE-3DC4-804D-AAF3-32E816771633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There have been many notable “surprises” in early JWST results. One of the very first science results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back in summer 2022 had to do with the evolution of the rest-frame UV luminosity function of galaxies, which is related to the evolution of the SFR density in the universe.</a:t>
            </a:r>
            <a:endParaRPr lang="en-US" dirty="0" smtClean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After “predicted”: Prediction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based on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various galaxy formation simulations.</a:t>
            </a:r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BBA37DE-3DC4-804D-AAF3-32E816771633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Based on more extensive photometry from both ERS and Cycle 1 programs, we can see the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regime in redshift and luminosity space uncovered by JWST/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NIRcam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. It’s very clear in redshift space where HST peters out, and JWST takes over. Plus you can see where galaxies have been </a:t>
            </a:r>
            <a:r>
              <a:rPr lang="en-US" baseline="0" dirty="0" err="1" smtClean="0">
                <a:ea typeface="ＭＳ Ｐゴシック" charset="0"/>
                <a:cs typeface="ＭＳ Ｐゴシック" charset="0"/>
              </a:rPr>
              <a:t>spectroscopically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confirmed (or not).</a:t>
            </a:r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BBA37DE-3DC4-804D-AAF3-32E816771633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SKIP.</a:t>
            </a:r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BBA37DE-3DC4-804D-AAF3-32E816771633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Look at dispersion among different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model predictions, based on different physics incorporated / approach. UVLF is not a powerful tool for cosmology (nor stellar masses).</a:t>
            </a:r>
          </a:p>
          <a:p>
            <a:pPr eaLnBrk="1" hangingPunct="1"/>
            <a:endParaRPr lang="en-US" baseline="0" dirty="0" smtClean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baseline="0" dirty="0" smtClean="0">
                <a:ea typeface="ＭＳ Ｐゴシック" charset="0"/>
                <a:cs typeface="ＭＳ Ｐゴシック" charset="0"/>
              </a:rPr>
              <a:t>“Posterior” is completeness corrected counts.</a:t>
            </a:r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BBA37DE-3DC4-804D-AAF3-32E816771633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0"/>
                <a:cs typeface="ＭＳ Ｐゴシック" charset="0"/>
              </a:rPr>
              <a:t>This plot shows the evolution of the number density of bright (M=-20)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galaxies, indicating a shallower evolution beyond z~9 than below it. Suggests an optimistic forecast for JWST for detecting luminous galaxies beyond z~12.</a:t>
            </a:r>
            <a:endParaRPr lang="en-US" dirty="0" smtClean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EDCED-4873-604C-A79F-4961ED2AB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12514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2FE1B-7CAF-7048-A186-F6E881CCA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5209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E5C56-3B8D-B14E-951E-2BA455B53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55553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CA3E6-E102-AE42-967F-A9A1E6E64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40060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F6771-803C-924F-A3BA-694C591EC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69284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E3D1E-DA21-F94E-83CD-B7DD71CF8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818920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6A9AB-D6DE-4141-8AB7-4E6B2FCC6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53118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CD9CB-A3B8-3542-8AEA-1D38DCF27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35290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6B536-5FC4-344B-8053-955985333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72242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7DC95-FE31-4049-B34F-32C9C4F94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93361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61001-BCEE-054F-8F97-A70322DBA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82134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9CCD762-A109-7E44-A612-5B5BAFB82B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in_image_deep_field_smacs0723-5m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5230"/>
            <a:ext cx="9144000" cy="9328461"/>
          </a:xfrm>
          <a:prstGeom prst="rect">
            <a:avLst/>
          </a:prstGeom>
        </p:spPr>
      </p:pic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6525" y="533400"/>
            <a:ext cx="8866188" cy="2057400"/>
          </a:xfrm>
          <a:noFill/>
        </p:spPr>
        <p:txBody>
          <a:bodyPr/>
          <a:lstStyle/>
          <a:p>
            <a:pPr eaLnBrk="1" hangingPunct="1"/>
            <a:r>
              <a:rPr lang="en-US" b="1" u="sng" dirty="0"/>
              <a:t>High-Redshift Galaxy Formation with ELTs in the Era of JWST </a:t>
            </a:r>
            <a:r>
              <a:rPr lang="en-US" b="1" u="sng" dirty="0" smtClean="0"/>
              <a:t>Discovery</a:t>
            </a:r>
            <a:endParaRPr lang="en-US" sz="2800" b="1" u="sng" dirty="0">
              <a:solidFill>
                <a:srgbClr val="FDF8FC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429000"/>
            <a:ext cx="8686800" cy="2133600"/>
          </a:xfrm>
          <a:noFill/>
        </p:spPr>
        <p:txBody>
          <a:bodyPr/>
          <a:lstStyle/>
          <a:p>
            <a:pPr eaLnBrk="1" hangingPunct="1"/>
            <a:r>
              <a:rPr lang="en-US" sz="2200" b="1" dirty="0">
                <a:solidFill>
                  <a:srgbClr val="FDF8FC"/>
                </a:solidFill>
                <a:latin typeface="Arial"/>
                <a:ea typeface="ＭＳ Ｐゴシック" charset="0"/>
                <a:cs typeface="Arial"/>
              </a:rPr>
              <a:t>Alice Shapley</a:t>
            </a:r>
          </a:p>
          <a:p>
            <a:pPr eaLnBrk="1" hangingPunct="1"/>
            <a:endParaRPr lang="en-US" sz="2200" b="1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40" name="Picture 9" descr="ucla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352800"/>
            <a:ext cx="1371600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29400" y="6248400"/>
            <a:ext cx="205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Image credit: NASA</a:t>
            </a:r>
            <a:r>
              <a:rPr lang="en-US" sz="1000" dirty="0">
                <a:latin typeface="Arial"/>
                <a:cs typeface="Arial"/>
              </a:rPr>
              <a:t>, ESA, CSA, and </a:t>
            </a:r>
            <a:r>
              <a:rPr lang="en-US" sz="1000" dirty="0" err="1">
                <a:latin typeface="Arial"/>
                <a:cs typeface="Arial"/>
              </a:rPr>
              <a:t>STScI</a:t>
            </a:r>
            <a:endParaRPr lang="en-US" sz="1000" dirty="0">
              <a:latin typeface="Arial"/>
              <a:cs typeface="Arial"/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3025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ChangeArrowheads="1"/>
          </p:cNvSpPr>
          <p:nvPr/>
        </p:nvSpPr>
        <p:spPr bwMode="auto">
          <a:xfrm>
            <a:off x="4724400" y="573405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/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152400" y="6016874"/>
            <a:ext cx="8077200" cy="84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FF00"/>
              </a:buClr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Models with </a:t>
            </a:r>
            <a:r>
              <a:rPr lang="en-US" sz="1800" b="1" dirty="0" err="1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bursty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 star-formation histories 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(red line) can 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reproduce the evolution of the UV luminosity density at z&gt;10 (e.g., FIRE-2 simulations).</a:t>
            </a:r>
            <a:endParaRPr lang="en-US" sz="1800" b="1" dirty="0">
              <a:solidFill>
                <a:srgbClr val="FFFFFF"/>
              </a:solidFill>
              <a:latin typeface="Arial"/>
              <a:cs typeface="Arial"/>
              <a:sym typeface="Wingdings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 rot="16200000">
            <a:off x="-427037" y="3413096"/>
            <a:ext cx="2806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latin typeface="Arial"/>
                <a:cs typeface="Arial"/>
              </a:rPr>
              <a:t>Sun et al. 2023</a:t>
            </a:r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3" name="Picture 2" descr="sun2023_f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371600"/>
            <a:ext cx="5925084" cy="4572000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76200"/>
            <a:ext cx="9221788" cy="1143000"/>
          </a:xfrm>
          <a:noFill/>
        </p:spPr>
        <p:txBody>
          <a:bodyPr/>
          <a:lstStyle/>
          <a:p>
            <a:pPr eaLnBrk="1" hangingPunct="1"/>
            <a:r>
              <a:rPr lang="en-US" b="1" u="sng" dirty="0" smtClean="0">
                <a:latin typeface="Arial"/>
                <a:ea typeface="ＭＳ Ｐゴシック" charset="0"/>
                <a:cs typeface="Arial"/>
              </a:rPr>
              <a:t>Distant Galaxy Candidates and the UV LF</a:t>
            </a:r>
            <a:endParaRPr lang="en-US" b="1" u="sng" baseline="-25000" dirty="0"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175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76200"/>
            <a:ext cx="9221788" cy="1143000"/>
          </a:xfrm>
          <a:noFill/>
        </p:spPr>
        <p:txBody>
          <a:bodyPr/>
          <a:lstStyle/>
          <a:p>
            <a:pPr eaLnBrk="1" hangingPunct="1"/>
            <a:r>
              <a:rPr lang="en-US" b="1" u="sng" dirty="0" smtClean="0">
                <a:latin typeface="Arial"/>
                <a:ea typeface="ＭＳ Ｐゴシック" charset="0"/>
                <a:cs typeface="Arial"/>
              </a:rPr>
              <a:t>The JWST </a:t>
            </a:r>
            <a:r>
              <a:rPr lang="en-US" b="1" i="1" u="sng" dirty="0" smtClean="0">
                <a:latin typeface="Arial"/>
                <a:ea typeface="ＭＳ Ｐゴシック" charset="0"/>
                <a:cs typeface="Arial"/>
              </a:rPr>
              <a:t>Spectroscopic</a:t>
            </a:r>
            <a:r>
              <a:rPr lang="en-US" b="1" u="sng" dirty="0" smtClean="0">
                <a:latin typeface="Arial"/>
                <a:ea typeface="ＭＳ Ｐゴシック" charset="0"/>
                <a:cs typeface="Arial"/>
              </a:rPr>
              <a:t> Revolution</a:t>
            </a:r>
            <a:endParaRPr lang="en-US" b="1" u="sng" baseline="-25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9810" name="Rectangle 7"/>
          <p:cNvSpPr>
            <a:spLocks noChangeArrowheads="1"/>
          </p:cNvSpPr>
          <p:nvPr/>
        </p:nvSpPr>
        <p:spPr bwMode="auto">
          <a:xfrm>
            <a:off x="4724400" y="573405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/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152400" y="5638800"/>
            <a:ext cx="8077200" cy="84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FF00"/>
              </a:buClr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Over 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the past 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1.5 years, JWST has transformed </a:t>
            </a: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our knowledge of  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the distant universe</a:t>
            </a:r>
            <a:endParaRPr lang="en-US" sz="1800" b="1" dirty="0">
              <a:solidFill>
                <a:srgbClr val="FFFFFF"/>
              </a:solidFill>
              <a:latin typeface="Arial"/>
              <a:cs typeface="Arial"/>
              <a:sym typeface="Wingdings" charset="0"/>
            </a:endParaRPr>
          </a:p>
        </p:txBody>
      </p:sp>
      <p:sp>
        <p:nvSpPr>
          <p:cNvPr id="119815" name="TextBox 8"/>
          <p:cNvSpPr txBox="1">
            <a:spLocks noChangeArrowheads="1"/>
          </p:cNvSpPr>
          <p:nvPr/>
        </p:nvSpPr>
        <p:spPr bwMode="auto">
          <a:xfrm rot="16200000">
            <a:off x="-1022750" y="3518297"/>
            <a:ext cx="2806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>
                <a:latin typeface="Arial"/>
                <a:cs typeface="Arial"/>
              </a:rPr>
              <a:t>Image credit: NASA’s JWST</a:t>
            </a:r>
          </a:p>
        </p:txBody>
      </p:sp>
      <p:pic>
        <p:nvPicPr>
          <p:cNvPr id="119816" name="Picture 9" descr="jwst_artistconcep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07" y="1892301"/>
            <a:ext cx="3657600" cy="367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NIRSpec_se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215" y="1901827"/>
            <a:ext cx="293497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105400" y="1368427"/>
            <a:ext cx="3276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i="1" dirty="0">
                <a:latin typeface="Arial"/>
                <a:cs typeface="Arial"/>
              </a:rPr>
              <a:t>JWST</a:t>
            </a:r>
            <a:r>
              <a:rPr lang="en-US" sz="2000" b="1" dirty="0">
                <a:latin typeface="Arial"/>
                <a:cs typeface="Arial"/>
              </a:rPr>
              <a:t>/</a:t>
            </a:r>
            <a:r>
              <a:rPr lang="en-US" sz="2000" b="1" dirty="0" err="1">
                <a:latin typeface="Arial"/>
                <a:cs typeface="Arial"/>
              </a:rPr>
              <a:t>NIRSpec</a:t>
            </a:r>
            <a:endParaRPr lang="en-US" sz="2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644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76200"/>
            <a:ext cx="9221788" cy="1143000"/>
          </a:xfrm>
          <a:noFill/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sz="4000" b="1" u="sng" dirty="0" smtClean="0">
                <a:latin typeface="Arial"/>
                <a:ea typeface="ＭＳ Ｐゴシック" charset="0"/>
                <a:cs typeface="Arial"/>
              </a:rPr>
              <a:t>Promise from </a:t>
            </a:r>
            <a:r>
              <a:rPr lang="en-US" sz="4000" b="1" u="sng" dirty="0" smtClean="0">
                <a:latin typeface="Arial"/>
                <a:ea typeface="ＭＳ Ｐゴシック" charset="0"/>
                <a:cs typeface="Arial"/>
              </a:rPr>
              <a:t>ERO Spectroscopy</a:t>
            </a:r>
            <a:endParaRPr lang="en-US" sz="4000" b="1" u="sng" baseline="-25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9810" name="Rectangle 7"/>
          <p:cNvSpPr>
            <a:spLocks noChangeArrowheads="1"/>
          </p:cNvSpPr>
          <p:nvPr/>
        </p:nvSpPr>
        <p:spPr bwMode="auto">
          <a:xfrm>
            <a:off x="4724400" y="573405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1089" y="6131241"/>
            <a:ext cx="601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Credit: NASA</a:t>
            </a:r>
            <a:r>
              <a:rPr lang="en-US" sz="1200" b="1" dirty="0">
                <a:latin typeface="Arial"/>
                <a:cs typeface="Arial"/>
              </a:rPr>
              <a:t>, ESA, CSA, </a:t>
            </a:r>
            <a:r>
              <a:rPr lang="en-US" sz="1200" b="1" dirty="0" err="1">
                <a:latin typeface="Arial"/>
                <a:cs typeface="Arial"/>
              </a:rPr>
              <a:t>STScI</a:t>
            </a:r>
            <a:r>
              <a:rPr lang="en-US" sz="1200" b="1" dirty="0">
                <a:latin typeface="Arial"/>
                <a:cs typeface="Arial"/>
              </a:rPr>
              <a:t>; </a:t>
            </a:r>
          </a:p>
        </p:txBody>
      </p:sp>
      <p:pic>
        <p:nvPicPr>
          <p:cNvPr id="2" name="Picture 1" descr="nirspec_firstspectr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02091"/>
            <a:ext cx="82296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9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76200"/>
            <a:ext cx="9221788" cy="1143000"/>
          </a:xfrm>
          <a:noFill/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sz="4000" b="1" u="sng" dirty="0" smtClean="0">
                <a:latin typeface="Arial"/>
                <a:ea typeface="ＭＳ Ｐゴシック" charset="0"/>
                <a:cs typeface="Arial"/>
              </a:rPr>
              <a:t>Promise from </a:t>
            </a:r>
            <a:r>
              <a:rPr lang="en-US" sz="4000" b="1" u="sng" dirty="0" smtClean="0">
                <a:latin typeface="Arial"/>
                <a:ea typeface="ＭＳ Ｐゴシック" charset="0"/>
                <a:cs typeface="Arial"/>
              </a:rPr>
              <a:t>ERO Spectroscopy</a:t>
            </a:r>
            <a:endParaRPr lang="en-US" sz="4000" b="1" u="sng" baseline="-25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9810" name="Rectangle 7"/>
          <p:cNvSpPr>
            <a:spLocks noChangeArrowheads="1"/>
          </p:cNvSpPr>
          <p:nvPr/>
        </p:nvSpPr>
        <p:spPr bwMode="auto">
          <a:xfrm>
            <a:off x="4724400" y="573405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800" y="6123801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(</a:t>
            </a:r>
            <a:r>
              <a:rPr lang="en-US" sz="1200" b="1" dirty="0" err="1" smtClean="0">
                <a:latin typeface="Arial"/>
                <a:cs typeface="Arial"/>
              </a:rPr>
              <a:t>Curti</a:t>
            </a:r>
            <a:r>
              <a:rPr lang="en-US" sz="1200" b="1" dirty="0" smtClean="0">
                <a:latin typeface="Arial"/>
                <a:cs typeface="Arial"/>
              </a:rPr>
              <a:t> et al. 2023a; See also </a:t>
            </a:r>
            <a:r>
              <a:rPr lang="en-US" sz="1200" b="1" dirty="0" err="1" smtClean="0">
                <a:latin typeface="Arial"/>
                <a:cs typeface="Arial"/>
              </a:rPr>
              <a:t>Schaerer</a:t>
            </a:r>
            <a:r>
              <a:rPr lang="en-US" sz="1200" b="1" dirty="0">
                <a:latin typeface="Arial"/>
                <a:cs typeface="Arial"/>
              </a:rPr>
              <a:t> </a:t>
            </a:r>
            <a:r>
              <a:rPr lang="en-US" sz="1200" b="1" dirty="0" smtClean="0">
                <a:latin typeface="Arial"/>
                <a:cs typeface="Arial"/>
              </a:rPr>
              <a:t>et al. 2022, Trump et al. 2023;  Arellano-Cordova et al. 20233, others)</a:t>
            </a:r>
            <a:endParaRPr lang="en-US" sz="1200" b="1" dirty="0">
              <a:latin typeface="Arial"/>
              <a:cs typeface="Arial"/>
            </a:endParaRPr>
          </a:p>
        </p:txBody>
      </p:sp>
      <p:pic>
        <p:nvPicPr>
          <p:cNvPr id="3" name="Picture 2" descr="curti2023a_f1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0"/>
            <a:ext cx="7315200" cy="37815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000" y="5410201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5000"/>
              </a:spcBef>
              <a:buClr>
                <a:srgbClr val="FDF8FC"/>
              </a:buClr>
              <a:buFont typeface="Arial" charset="0"/>
              <a:buChar char="•"/>
            </a:pPr>
            <a:r>
              <a:rPr lang="en-US" sz="1800" b="1" dirty="0" smtClean="0">
                <a:latin typeface="Arial"/>
                <a:cs typeface="Arial"/>
                <a:sym typeface="Wingdings" charset="0"/>
              </a:rPr>
              <a:t> ERO Spectrum: Detection </a:t>
            </a:r>
            <a:r>
              <a:rPr lang="en-US" sz="1800" b="1" dirty="0">
                <a:latin typeface="Arial"/>
                <a:cs typeface="Arial"/>
                <a:sym typeface="Wingdings" charset="0"/>
              </a:rPr>
              <a:t>of [OIII]4363 </a:t>
            </a:r>
            <a:r>
              <a:rPr lang="en-US" sz="1800" b="1" dirty="0" err="1">
                <a:latin typeface="Arial"/>
                <a:cs typeface="Arial"/>
                <a:sym typeface="Wingdings" charset="0"/>
              </a:rPr>
              <a:t>auroral</a:t>
            </a:r>
            <a:r>
              <a:rPr lang="en-US" sz="1800" b="1" dirty="0">
                <a:latin typeface="Arial"/>
                <a:cs typeface="Arial"/>
                <a:sym typeface="Wingdings" charset="0"/>
              </a:rPr>
              <a:t> line at z=8.5 enabling direct </a:t>
            </a:r>
            <a:r>
              <a:rPr lang="en-US" sz="1800" b="1" dirty="0" err="1">
                <a:latin typeface="Arial"/>
                <a:cs typeface="Arial"/>
                <a:sym typeface="Wingdings" charset="0"/>
              </a:rPr>
              <a:t>metallicity</a:t>
            </a:r>
            <a:r>
              <a:rPr lang="en-US" sz="1800" b="1" dirty="0">
                <a:latin typeface="Arial"/>
                <a:cs typeface="Arial"/>
                <a:sym typeface="Wingdings" charset="0"/>
              </a:rPr>
              <a:t> </a:t>
            </a:r>
            <a:r>
              <a:rPr lang="en-US" sz="1800" b="1" dirty="0" smtClean="0">
                <a:latin typeface="Arial"/>
                <a:cs typeface="Arial"/>
                <a:sym typeface="Wingdings" charset="0"/>
              </a:rPr>
              <a:t>estimate (12+log(O/H)=6.99), few % solar.</a:t>
            </a:r>
            <a:endParaRPr lang="en-US" sz="1800" b="1" i="1" dirty="0">
              <a:solidFill>
                <a:srgbClr val="CCFFCC"/>
              </a:solidFill>
              <a:latin typeface="Arial"/>
              <a:cs typeface="Arial"/>
              <a:sym typeface="Wingding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33800" y="3429000"/>
            <a:ext cx="1600200" cy="19812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9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Box 10"/>
          <p:cNvSpPr txBox="1">
            <a:spLocks noChangeArrowheads="1"/>
          </p:cNvSpPr>
          <p:nvPr/>
        </p:nvSpPr>
        <p:spPr bwMode="auto">
          <a:xfrm>
            <a:off x="63946" y="6526760"/>
            <a:ext cx="54986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latin typeface="Arial" charset="0"/>
                <a:cs typeface="Arial" charset="0"/>
              </a:rPr>
              <a:t>(Sanders et al. 2023d; See also </a:t>
            </a:r>
            <a:r>
              <a:rPr lang="en-US" sz="1400" b="1" dirty="0" err="1" smtClean="0">
                <a:latin typeface="Arial" charset="0"/>
                <a:cs typeface="Arial" charset="0"/>
              </a:rPr>
              <a:t>Laseter</a:t>
            </a:r>
            <a:r>
              <a:rPr lang="en-US" sz="1400" b="1" dirty="0" smtClean="0">
                <a:latin typeface="Arial" charset="0"/>
                <a:cs typeface="Arial" charset="0"/>
              </a:rPr>
              <a:t> et al. 2023 )</a:t>
            </a:r>
            <a:endParaRPr lang="en-US" sz="1400" b="1" dirty="0">
              <a:latin typeface="Arial" charset="0"/>
              <a:cs typeface="Arial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71130" y="273050"/>
            <a:ext cx="8801741" cy="1327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u="sng" dirty="0" smtClean="0">
                <a:latin typeface="Arial" charset="0"/>
                <a:ea typeface="ＭＳ Ｐゴシック" charset="0"/>
                <a:cs typeface="Arial" charset="0"/>
              </a:rPr>
              <a:t>Direct </a:t>
            </a:r>
            <a:r>
              <a:rPr lang="en-US" b="1" u="sng" dirty="0" err="1" smtClean="0">
                <a:latin typeface="Arial" charset="0"/>
                <a:ea typeface="ＭＳ Ｐゴシック" charset="0"/>
                <a:cs typeface="Arial" charset="0"/>
              </a:rPr>
              <a:t>Metallicities</a:t>
            </a:r>
            <a:r>
              <a:rPr lang="en-US" b="1" u="sng" dirty="0" smtClean="0">
                <a:latin typeface="Arial" charset="0"/>
                <a:ea typeface="ＭＳ Ｐゴシック" charset="0"/>
                <a:cs typeface="Arial" charset="0"/>
              </a:rPr>
              <a:t> at High Redshift</a:t>
            </a:r>
            <a:endParaRPr lang="en-US" b="1" u="sng" baseline="-25000" dirty="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BD64CAE-8C93-D190-887D-C17B8059F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20" y="1387503"/>
            <a:ext cx="51435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14820" y="5203321"/>
            <a:ext cx="32459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283464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16 CEERS targets</a:t>
            </a:r>
          </a:p>
          <a:p>
            <a:pPr marL="285750" indent="283464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9 JWST literature targets</a:t>
            </a:r>
          </a:p>
          <a:p>
            <a:pPr marL="285750" indent="283464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21 ground-based targets</a:t>
            </a:r>
          </a:p>
          <a:p>
            <a:pPr marL="285750" indent="283464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46 </a:t>
            </a:r>
            <a:r>
              <a:rPr lang="en-US" sz="1600" dirty="0" err="1" smtClean="0">
                <a:latin typeface="Arial"/>
                <a:cs typeface="Arial"/>
              </a:rPr>
              <a:t>auroral</a:t>
            </a:r>
            <a:r>
              <a:rPr lang="en-US" sz="1600" dirty="0" smtClean="0">
                <a:latin typeface="Arial"/>
                <a:cs typeface="Arial"/>
              </a:rPr>
              <a:t>-line emitters at z=1.4-8.7 (2-60% </a:t>
            </a:r>
            <a:r>
              <a:rPr lang="en-US" sz="1600" dirty="0" err="1" smtClean="0">
                <a:latin typeface="Arial"/>
                <a:cs typeface="Arial"/>
              </a:rPr>
              <a:t>Z</a:t>
            </a:r>
            <a:r>
              <a:rPr lang="en-US" sz="1600" baseline="-25000" dirty="0" err="1" smtClean="0">
                <a:latin typeface="Arial"/>
                <a:cs typeface="Arial"/>
              </a:rPr>
              <a:t>sun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4AAAC9E-E766-EC20-4A9A-E33E7B2E1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548" y="2587653"/>
            <a:ext cx="2743200" cy="2400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91200" y="1701224"/>
            <a:ext cx="3048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Arial"/>
                <a:cs typeface="Arial"/>
              </a:rPr>
              <a:t>Auroral</a:t>
            </a:r>
            <a:r>
              <a:rPr lang="en-US" sz="1600" b="1" dirty="0" smtClean="0">
                <a:latin typeface="Arial"/>
                <a:cs typeface="Arial"/>
              </a:rPr>
              <a:t> line now detected at z=9.4 (</a:t>
            </a:r>
            <a:r>
              <a:rPr lang="en-US" sz="1600" b="1" dirty="0" err="1" smtClean="0">
                <a:latin typeface="Arial"/>
                <a:cs typeface="Arial"/>
              </a:rPr>
              <a:t>Laseter</a:t>
            </a:r>
            <a:r>
              <a:rPr lang="en-US" sz="1600" b="1" dirty="0" smtClean="0">
                <a:latin typeface="Arial"/>
                <a:cs typeface="Arial"/>
              </a:rPr>
              <a:t> et al. 2023)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508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Box 10"/>
          <p:cNvSpPr txBox="1">
            <a:spLocks noChangeArrowheads="1"/>
          </p:cNvSpPr>
          <p:nvPr/>
        </p:nvSpPr>
        <p:spPr bwMode="auto">
          <a:xfrm rot="16200000">
            <a:off x="-1106488" y="3541712"/>
            <a:ext cx="281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latin typeface="Arial" charset="0"/>
                <a:cs typeface="Arial" charset="0"/>
              </a:rPr>
              <a:t>(</a:t>
            </a:r>
            <a:r>
              <a:rPr lang="en-US" sz="1400" b="1" dirty="0" err="1" smtClean="0">
                <a:latin typeface="Arial" charset="0"/>
                <a:cs typeface="Arial" charset="0"/>
              </a:rPr>
              <a:t>Langan</a:t>
            </a:r>
            <a:r>
              <a:rPr lang="en-US" sz="1400" b="1" dirty="0" smtClean="0">
                <a:latin typeface="Arial" charset="0"/>
                <a:cs typeface="Arial" charset="0"/>
              </a:rPr>
              <a:t> et al. 2020)</a:t>
            </a:r>
            <a:endParaRPr lang="en-US" sz="1400" b="1" dirty="0">
              <a:latin typeface="Arial" charset="0"/>
              <a:cs typeface="Arial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71130" y="273050"/>
            <a:ext cx="8801741" cy="1327150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u="sng" dirty="0" smtClean="0">
                <a:latin typeface="Arial" charset="0"/>
                <a:ea typeface="ＭＳ Ｐゴシック" charset="0"/>
                <a:cs typeface="Arial" charset="0"/>
              </a:rPr>
              <a:t>MZR Evolution at z&gt;3</a:t>
            </a:r>
            <a:endParaRPr lang="en-US" b="1" u="sng" baseline="-25000" dirty="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6" name="Picture 5" descr="langan2020_f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4572000" cy="3549487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153250" y="1568838"/>
            <a:ext cx="3990750" cy="353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b="1" dirty="0"/>
              <a:t> </a:t>
            </a:r>
            <a:r>
              <a:rPr lang="en-US" sz="2000" b="1" dirty="0" smtClean="0">
                <a:latin typeface="Arial" charset="0"/>
                <a:cs typeface="Arial" charset="0"/>
              </a:rPr>
              <a:t>Drastically different predictions for </a:t>
            </a:r>
            <a:r>
              <a:rPr lang="en-US" sz="2000" b="1" dirty="0" smtClean="0">
                <a:latin typeface="Arial" charset="0"/>
                <a:cs typeface="Arial" charset="0"/>
              </a:rPr>
              <a:t>mass-</a:t>
            </a:r>
            <a:r>
              <a:rPr lang="en-US" sz="2000" b="1" dirty="0" err="1" smtClean="0">
                <a:latin typeface="Arial" charset="0"/>
                <a:cs typeface="Arial" charset="0"/>
              </a:rPr>
              <a:t>metallicity</a:t>
            </a:r>
            <a:r>
              <a:rPr lang="en-US" sz="2000" b="1" dirty="0" smtClean="0">
                <a:latin typeface="Arial" charset="0"/>
                <a:cs typeface="Arial" charset="0"/>
              </a:rPr>
              <a:t> relation (MZR) </a:t>
            </a:r>
            <a:r>
              <a:rPr lang="en-US" sz="2000" b="1" dirty="0" smtClean="0">
                <a:latin typeface="Arial" charset="0"/>
                <a:cs typeface="Arial" charset="0"/>
              </a:rPr>
              <a:t>evolution at z&gt;3 in different </a:t>
            </a:r>
            <a:r>
              <a:rPr lang="en-US" sz="2000" b="1" dirty="0" err="1" smtClean="0">
                <a:latin typeface="Arial" charset="0"/>
                <a:cs typeface="Arial" charset="0"/>
              </a:rPr>
              <a:t>hydrodynamical</a:t>
            </a:r>
            <a:r>
              <a:rPr lang="en-US" sz="2000" b="1" dirty="0" smtClean="0">
                <a:latin typeface="Arial" charset="0"/>
                <a:cs typeface="Arial" charset="0"/>
              </a:rPr>
              <a:t> simulations.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 b="1" dirty="0" smtClean="0">
                <a:latin typeface="Arial" charset="0"/>
                <a:cs typeface="Arial" charset="0"/>
                <a:sym typeface="Monotype Sorts" charset="0"/>
              </a:rPr>
              <a:t> </a:t>
            </a:r>
            <a:r>
              <a:rPr lang="en-US" sz="2000" b="1" dirty="0" err="1" smtClean="0">
                <a:latin typeface="Arial" charset="0"/>
                <a:cs typeface="Arial" charset="0"/>
                <a:sym typeface="Monotype Sorts" charset="0"/>
              </a:rPr>
              <a:t>NIRSpec</a:t>
            </a:r>
            <a:r>
              <a:rPr lang="en-US" sz="2000" b="1" dirty="0" smtClean="0">
                <a:latin typeface="Arial" charset="0"/>
                <a:cs typeface="Arial" charset="0"/>
                <a:sym typeface="Monotype Sorts" charset="0"/>
              </a:rPr>
              <a:t> observations will be able to distinguish among them.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 b="1" dirty="0" smtClean="0">
                <a:latin typeface="Arial" charset="0"/>
                <a:cs typeface="Arial" charset="0"/>
                <a:sym typeface="Monotype Sorts" charset="0"/>
              </a:rPr>
              <a:t> Require </a:t>
            </a:r>
            <a:r>
              <a:rPr lang="en-US" sz="2000" b="1" dirty="0">
                <a:latin typeface="Arial" charset="0"/>
                <a:cs typeface="Arial" charset="0"/>
                <a:sym typeface="Monotype Sorts" charset="0"/>
              </a:rPr>
              <a:t>robust </a:t>
            </a:r>
            <a:r>
              <a:rPr lang="en-US" sz="2000" b="1" dirty="0" err="1">
                <a:latin typeface="Arial" charset="0"/>
                <a:cs typeface="Arial" charset="0"/>
                <a:sym typeface="Monotype Sorts" charset="0"/>
              </a:rPr>
              <a:t>metallicity</a:t>
            </a:r>
            <a:r>
              <a:rPr lang="en-US" sz="2000" b="1" dirty="0">
                <a:latin typeface="Arial" charset="0"/>
                <a:cs typeface="Arial" charset="0"/>
                <a:sym typeface="Monotype Sorts" charset="0"/>
              </a:rPr>
              <a:t> </a:t>
            </a:r>
            <a:r>
              <a:rPr lang="en-US" sz="2000" b="1" dirty="0" smtClean="0">
                <a:latin typeface="Arial" charset="0"/>
                <a:cs typeface="Arial" charset="0"/>
                <a:sym typeface="Monotype Sorts" charset="0"/>
              </a:rPr>
              <a:t>calibrations. Larger samples.</a:t>
            </a:r>
          </a:p>
        </p:txBody>
      </p:sp>
    </p:spTree>
    <p:extLst>
      <p:ext uri="{BB962C8B-B14F-4D97-AF65-F5344CB8AC3E}">
        <p14:creationId xmlns:p14="http://schemas.microsoft.com/office/powerpoint/2010/main" val="13331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Box 10"/>
          <p:cNvSpPr txBox="1">
            <a:spLocks noChangeArrowheads="1"/>
          </p:cNvSpPr>
          <p:nvPr/>
        </p:nvSpPr>
        <p:spPr bwMode="auto">
          <a:xfrm rot="16200000">
            <a:off x="-950912" y="3541712"/>
            <a:ext cx="281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latin typeface="Arial" charset="0"/>
                <a:cs typeface="Arial" charset="0"/>
              </a:rPr>
              <a:t>(Nakajima et al. 2023)</a:t>
            </a:r>
            <a:endParaRPr lang="en-US" sz="1400" b="1" dirty="0">
              <a:latin typeface="Arial" charset="0"/>
              <a:cs typeface="Arial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71130" y="273050"/>
            <a:ext cx="8801741" cy="1327150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u="sng" dirty="0" smtClean="0">
                <a:latin typeface="Arial" charset="0"/>
                <a:ea typeface="ＭＳ Ｐゴシック" charset="0"/>
                <a:cs typeface="Arial" charset="0"/>
              </a:rPr>
              <a:t>MZR Evolution at z&gt;3</a:t>
            </a:r>
            <a:endParaRPr lang="en-US" b="1" u="sng" baseline="-25000" dirty="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3" name="Picture 2" descr="nakajima2023_f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73225"/>
            <a:ext cx="7315200" cy="3652382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4800" y="5486400"/>
            <a:ext cx="9601200" cy="92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b="1" dirty="0"/>
              <a:t> </a:t>
            </a:r>
            <a:r>
              <a:rPr lang="en-US" sz="2000" b="1" dirty="0" smtClean="0">
                <a:latin typeface="Arial" charset="0"/>
                <a:cs typeface="Arial" charset="0"/>
              </a:rPr>
              <a:t>Weak MZR evolution consistent with some simulations, not others.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 b="1" dirty="0">
                <a:latin typeface="Arial" charset="0"/>
                <a:cs typeface="Arial" charset="0"/>
                <a:sym typeface="Monotype Sorts" charset="0"/>
              </a:rPr>
              <a:t> </a:t>
            </a:r>
            <a:r>
              <a:rPr lang="en-US" sz="2000" b="1" dirty="0" smtClean="0">
                <a:latin typeface="Arial" charset="0"/>
                <a:cs typeface="Arial" charset="0"/>
                <a:sym typeface="Monotype Sorts" charset="0"/>
              </a:rPr>
              <a:t>Require feedback that doesn’t remove too many metals.</a:t>
            </a:r>
          </a:p>
        </p:txBody>
      </p:sp>
    </p:spTree>
    <p:extLst>
      <p:ext uri="{BB962C8B-B14F-4D97-AF65-F5344CB8AC3E}">
        <p14:creationId xmlns:p14="http://schemas.microsoft.com/office/powerpoint/2010/main" val="216485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Box 10"/>
          <p:cNvSpPr txBox="1">
            <a:spLocks noChangeArrowheads="1"/>
          </p:cNvSpPr>
          <p:nvPr/>
        </p:nvSpPr>
        <p:spPr bwMode="auto">
          <a:xfrm>
            <a:off x="1371600" y="5864225"/>
            <a:ext cx="281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latin typeface="Arial" charset="0"/>
                <a:cs typeface="Arial" charset="0"/>
              </a:rPr>
              <a:t>(</a:t>
            </a:r>
            <a:r>
              <a:rPr lang="en-US" sz="1400" b="1" dirty="0" err="1" smtClean="0">
                <a:latin typeface="Arial" charset="0"/>
                <a:cs typeface="Arial" charset="0"/>
              </a:rPr>
              <a:t>Curti</a:t>
            </a:r>
            <a:r>
              <a:rPr lang="en-US" sz="1400" b="1" dirty="0" smtClean="0">
                <a:latin typeface="Arial" charset="0"/>
                <a:cs typeface="Arial" charset="0"/>
              </a:rPr>
              <a:t> et al. 2023b)</a:t>
            </a:r>
            <a:endParaRPr lang="en-US" sz="1400" b="1" dirty="0">
              <a:latin typeface="Arial" charset="0"/>
              <a:cs typeface="Arial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71130" y="273050"/>
            <a:ext cx="8801741" cy="1327150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u="sng" dirty="0" smtClean="0">
                <a:latin typeface="Arial" charset="0"/>
                <a:ea typeface="ＭＳ Ｐゴシック" charset="0"/>
                <a:cs typeface="Arial" charset="0"/>
              </a:rPr>
              <a:t>FMR Evolution at z&gt;3</a:t>
            </a:r>
            <a:endParaRPr lang="en-US" b="1" u="sng" baseline="-25000" dirty="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 descr="curti2023_f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71600"/>
            <a:ext cx="6400800" cy="43715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6019800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FMR=Fundamental </a:t>
            </a:r>
            <a:r>
              <a:rPr lang="en-US" b="1" dirty="0" err="1" smtClean="0">
                <a:latin typeface="Arial"/>
                <a:cs typeface="Arial"/>
              </a:rPr>
              <a:t>Metallicity</a:t>
            </a:r>
            <a:r>
              <a:rPr lang="en-US" b="1" dirty="0" smtClean="0">
                <a:latin typeface="Arial"/>
                <a:cs typeface="Arial"/>
              </a:rPr>
              <a:t> Relation (M*, Z, SFR)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026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76200"/>
            <a:ext cx="9221788" cy="1143000"/>
          </a:xfrm>
          <a:noFill/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sz="4000" b="1" u="sng" dirty="0" smtClean="0">
                <a:latin typeface="Arial"/>
                <a:ea typeface="ＭＳ Ｐゴシック" charset="0"/>
                <a:cs typeface="Arial"/>
              </a:rPr>
              <a:t>A Thing of Sheer Beauty: GN-z11</a:t>
            </a:r>
            <a:endParaRPr lang="en-US" sz="4000" b="1" u="sng" baseline="-25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9810" name="Rectangle 7"/>
          <p:cNvSpPr>
            <a:spLocks noChangeArrowheads="1"/>
          </p:cNvSpPr>
          <p:nvPr/>
        </p:nvSpPr>
        <p:spPr bwMode="auto">
          <a:xfrm>
            <a:off x="4724400" y="573405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/>
          </a:p>
        </p:txBody>
      </p:sp>
      <p:sp>
        <p:nvSpPr>
          <p:cNvPr id="6" name="TextBox 20"/>
          <p:cNvSpPr txBox="1">
            <a:spLocks noChangeArrowheads="1"/>
          </p:cNvSpPr>
          <p:nvPr/>
        </p:nvSpPr>
        <p:spPr bwMode="auto">
          <a:xfrm>
            <a:off x="533400" y="4267200"/>
            <a:ext cx="3657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Arial"/>
                <a:cs typeface="Arial"/>
              </a:rPr>
              <a:t>(Bunker et al. 2023)</a:t>
            </a:r>
            <a:endParaRPr lang="en-US" sz="1200" b="1" dirty="0">
              <a:latin typeface="Arial"/>
              <a:cs typeface="Arial"/>
            </a:endParaRPr>
          </a:p>
        </p:txBody>
      </p:sp>
      <p:pic>
        <p:nvPicPr>
          <p:cNvPr id="8" name="Picture 7" descr="bunker2023_f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7315200" cy="2869499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8795" y="5029200"/>
            <a:ext cx="8686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DF8FC"/>
              </a:buClr>
              <a:buFont typeface="Arial" charset="0"/>
              <a:buChar char="•"/>
            </a:pPr>
            <a:r>
              <a:rPr lang="en-US" sz="2000" b="1" dirty="0">
                <a:sym typeface="Wingdings" charset="0"/>
              </a:rPr>
              <a:t> </a:t>
            </a:r>
            <a:r>
              <a:rPr lang="en-US" sz="2000" b="1" dirty="0" smtClean="0">
                <a:latin typeface="Arial"/>
                <a:cs typeface="Arial"/>
                <a:sym typeface="Wingdings" charset="0"/>
              </a:rPr>
              <a:t>JADES Spectrum: 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GN-z11 at z=10.6, M</a:t>
            </a:r>
            <a:r>
              <a:rPr lang="en-US" sz="2000" b="1" baseline="-25000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UV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=-21.5, most luminous z&gt;10 candidate in GOODS-N.</a:t>
            </a:r>
          </a:p>
          <a:p>
            <a:pPr eaLnBrk="1" hangingPunct="1">
              <a:spcBef>
                <a:spcPct val="25000"/>
              </a:spcBef>
              <a:buClr>
                <a:srgbClr val="FDF8FC"/>
              </a:buClr>
              <a:buFont typeface="Arial" charset="0"/>
              <a:buChar char="•"/>
            </a:pPr>
            <a:r>
              <a:rPr lang="en-US" sz="2000" b="1" dirty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Star formation (e.g., </a:t>
            </a:r>
            <a:r>
              <a:rPr lang="en-US" sz="2000" b="1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Senchyna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et al. 2023)? AGN (e.g., </a:t>
            </a:r>
            <a:r>
              <a:rPr lang="en-US" sz="2000" b="1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Maiolino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et al. 2023)?</a:t>
            </a:r>
            <a:endParaRPr lang="en-US" sz="2000" b="1" dirty="0">
              <a:solidFill>
                <a:srgbClr val="FDF8FC"/>
              </a:solidFill>
              <a:latin typeface="Arial"/>
              <a:cs typeface="Arial"/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60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76200"/>
            <a:ext cx="9221788" cy="1143000"/>
          </a:xfrm>
          <a:noFill/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sz="4000" b="1" u="sng" dirty="0" smtClean="0">
                <a:latin typeface="Arial"/>
                <a:ea typeface="ＭＳ Ｐゴシック" charset="0"/>
                <a:cs typeface="Arial"/>
              </a:rPr>
              <a:t>Another Thing of Sheer Beauty</a:t>
            </a:r>
            <a:endParaRPr lang="en-US" sz="4000" b="1" u="sng" baseline="-25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9810" name="Rectangle 7"/>
          <p:cNvSpPr>
            <a:spLocks noChangeArrowheads="1"/>
          </p:cNvSpPr>
          <p:nvPr/>
        </p:nvSpPr>
        <p:spPr bwMode="auto">
          <a:xfrm>
            <a:off x="4724400" y="573405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/>
          </a:p>
        </p:txBody>
      </p:sp>
      <p:sp>
        <p:nvSpPr>
          <p:cNvPr id="6" name="TextBox 20"/>
          <p:cNvSpPr txBox="1">
            <a:spLocks noChangeArrowheads="1"/>
          </p:cNvSpPr>
          <p:nvPr/>
        </p:nvSpPr>
        <p:spPr bwMode="auto">
          <a:xfrm>
            <a:off x="533400" y="5133201"/>
            <a:ext cx="3657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Arial"/>
                <a:cs typeface="Arial"/>
              </a:rPr>
              <a:t>(</a:t>
            </a:r>
            <a:r>
              <a:rPr lang="en-US" sz="1200" b="1" dirty="0" err="1" smtClean="0">
                <a:latin typeface="Arial"/>
                <a:cs typeface="Arial"/>
              </a:rPr>
              <a:t>Carnall</a:t>
            </a:r>
            <a:r>
              <a:rPr lang="en-US" sz="1200" b="1" dirty="0" smtClean="0">
                <a:latin typeface="Arial"/>
                <a:cs typeface="Arial"/>
              </a:rPr>
              <a:t> et al. 2023)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8794" y="5486400"/>
            <a:ext cx="911520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DF8FC"/>
              </a:buClr>
              <a:buFont typeface="Arial" charset="0"/>
              <a:buChar char="•"/>
            </a:pPr>
            <a:r>
              <a:rPr lang="en-US" sz="2000" b="1" dirty="0">
                <a:sym typeface="Wingdings" charset="0"/>
              </a:rPr>
              <a:t> 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Massive, quiescent galaxy at z=4.659, star formation quenched at z&gt;6.</a:t>
            </a:r>
          </a:p>
          <a:p>
            <a:pPr eaLnBrk="1" hangingPunct="1">
              <a:spcBef>
                <a:spcPct val="25000"/>
              </a:spcBef>
              <a:buClr>
                <a:srgbClr val="FDF8FC"/>
              </a:buClr>
              <a:buFont typeface="Arial" charset="0"/>
              <a:buChar char="•"/>
            </a:pPr>
            <a:r>
              <a:rPr lang="en-US" sz="2000" b="1" dirty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Progenitor of cores of most massive local elliptical galaxies.</a:t>
            </a:r>
            <a:endParaRPr lang="en-US" sz="2000" b="1" dirty="0">
              <a:solidFill>
                <a:srgbClr val="FDF8FC"/>
              </a:solidFill>
              <a:latin typeface="Arial"/>
              <a:cs typeface="Arial"/>
              <a:sym typeface="Wingdings" charset="0"/>
            </a:endParaRPr>
          </a:p>
        </p:txBody>
      </p:sp>
      <p:pic>
        <p:nvPicPr>
          <p:cNvPr id="2" name="Picture 1" descr="carnall2023_f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68400"/>
            <a:ext cx="77724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1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76200"/>
            <a:ext cx="9221788" cy="1143000"/>
          </a:xfrm>
          <a:noFill/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b="1" u="sng" dirty="0" smtClean="0">
                <a:latin typeface="Arial"/>
                <a:ea typeface="ＭＳ Ｐゴシック" charset="0"/>
                <a:cs typeface="Arial"/>
              </a:rPr>
              <a:t>Big Questions</a:t>
            </a:r>
            <a:endParaRPr lang="en-US" b="1" u="sng" baseline="-25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9810" name="Rectangle 7"/>
          <p:cNvSpPr>
            <a:spLocks noChangeArrowheads="1"/>
          </p:cNvSpPr>
          <p:nvPr/>
        </p:nvSpPr>
        <p:spPr bwMode="auto">
          <a:xfrm>
            <a:off x="4724400" y="573405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/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152400" y="4648200"/>
            <a:ext cx="8915400" cy="84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FF00"/>
              </a:buClr>
            </a:pPr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When did the first stars and black holes emerge and what are their </a:t>
            </a:r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properties and co-evolution?</a:t>
            </a:r>
            <a:endParaRPr lang="en-US" b="1" dirty="0" smtClean="0">
              <a:solidFill>
                <a:srgbClr val="FFFFFF"/>
              </a:solidFill>
              <a:latin typeface="Arial"/>
              <a:cs typeface="Arial"/>
              <a:sym typeface="Wingdings" charset="0"/>
            </a:endParaRPr>
          </a:p>
          <a:p>
            <a:pPr eaLnBrk="1" hangingPunct="1">
              <a:spcBef>
                <a:spcPct val="25000"/>
              </a:spcBef>
              <a:buClr>
                <a:srgbClr val="FFFF00"/>
              </a:buClr>
            </a:pPr>
            <a:endParaRPr lang="en-US" b="1" dirty="0" smtClean="0">
              <a:solidFill>
                <a:srgbClr val="FFFFFF"/>
              </a:solidFill>
              <a:latin typeface="Arial"/>
              <a:cs typeface="Arial"/>
              <a:sym typeface="Wingdings" charset="0"/>
            </a:endParaRPr>
          </a:p>
          <a:p>
            <a:pPr eaLnBrk="1" hangingPunct="1">
              <a:spcBef>
                <a:spcPct val="25000"/>
              </a:spcBef>
              <a:buClr>
                <a:srgbClr val="FFFF00"/>
              </a:buClr>
            </a:pPr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What is the nature of cosmic </a:t>
            </a:r>
            <a:r>
              <a:rPr lang="en-US" b="1" dirty="0" err="1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reionization</a:t>
            </a:r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?</a:t>
            </a:r>
            <a:endParaRPr lang="en-US" b="1" dirty="0">
              <a:solidFill>
                <a:srgbClr val="FFFFFF"/>
              </a:solidFill>
              <a:latin typeface="Arial"/>
              <a:cs typeface="Arial"/>
              <a:sym typeface="Wingdings" charset="0"/>
            </a:endParaRPr>
          </a:p>
        </p:txBody>
      </p:sp>
      <p:sp>
        <p:nvSpPr>
          <p:cNvPr id="119815" name="TextBox 8"/>
          <p:cNvSpPr txBox="1">
            <a:spLocks noChangeArrowheads="1"/>
          </p:cNvSpPr>
          <p:nvPr/>
        </p:nvSpPr>
        <p:spPr bwMode="auto">
          <a:xfrm rot="16200000">
            <a:off x="-1299379" y="2865438"/>
            <a:ext cx="2806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 smtClean="0">
                <a:latin typeface="Arial"/>
                <a:cs typeface="Arial"/>
              </a:rPr>
              <a:t>Robertson et al. 2010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7" name="Picture 5" descr="robertson2010_fig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8686800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55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76200"/>
            <a:ext cx="9221788" cy="1143000"/>
          </a:xfrm>
          <a:noFill/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sz="4000" b="1" u="sng" dirty="0" smtClean="0">
                <a:latin typeface="Arial"/>
                <a:ea typeface="ＭＳ Ｐゴシック" charset="0"/>
                <a:cs typeface="Arial"/>
              </a:rPr>
              <a:t>Advancing the Redshift Frontier</a:t>
            </a:r>
            <a:endParaRPr lang="en-US" sz="4000" b="1" u="sng" baseline="-25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9810" name="Rectangle 7"/>
          <p:cNvSpPr>
            <a:spLocks noChangeArrowheads="1"/>
          </p:cNvSpPr>
          <p:nvPr/>
        </p:nvSpPr>
        <p:spPr bwMode="auto">
          <a:xfrm>
            <a:off x="4724400" y="573405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/>
          </a:p>
        </p:txBody>
      </p:sp>
      <p:sp>
        <p:nvSpPr>
          <p:cNvPr id="6" name="TextBox 20"/>
          <p:cNvSpPr txBox="1">
            <a:spLocks noChangeArrowheads="1"/>
          </p:cNvSpPr>
          <p:nvPr/>
        </p:nvSpPr>
        <p:spPr bwMode="auto">
          <a:xfrm rot="16200000">
            <a:off x="595701" y="3290500"/>
            <a:ext cx="2133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Arial"/>
                <a:cs typeface="Arial"/>
              </a:rPr>
              <a:t>(Curtis-Lake et al. 2023)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8943" y="5348690"/>
            <a:ext cx="8686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DF8FC"/>
              </a:buClr>
              <a:buFont typeface="Arial" charset="0"/>
              <a:buChar char="•"/>
            </a:pPr>
            <a:r>
              <a:rPr lang="en-US" sz="2000" b="1" dirty="0">
                <a:sym typeface="Wingdings" charset="0"/>
              </a:rPr>
              <a:t> </a:t>
            </a:r>
            <a:r>
              <a:rPr lang="en-US" sz="2000" b="1" dirty="0" err="1" smtClean="0">
                <a:latin typeface="Arial"/>
                <a:cs typeface="Arial"/>
                <a:sym typeface="Wingdings" charset="0"/>
              </a:rPr>
              <a:t>NIRSpec</a:t>
            </a:r>
            <a:r>
              <a:rPr lang="en-US" sz="2000" b="1" dirty="0" smtClean="0">
                <a:latin typeface="Arial"/>
                <a:cs typeface="Arial"/>
                <a:sym typeface="Wingdings" charset="0"/>
              </a:rPr>
              <a:t> R~100 prism spectra used to determine redshifts for 4 galaxies at z&gt;10.4.</a:t>
            </a:r>
          </a:p>
          <a:p>
            <a:pPr eaLnBrk="1" hangingPunct="1">
              <a:spcBef>
                <a:spcPct val="25000"/>
              </a:spcBef>
              <a:buClr>
                <a:srgbClr val="FDF8FC"/>
              </a:buClr>
              <a:buFont typeface="Arial" charset="0"/>
              <a:buChar char="•"/>
            </a:pPr>
            <a:r>
              <a:rPr lang="en-US" sz="2000" b="1" dirty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Redshifts primarily based on </a:t>
            </a:r>
            <a:r>
              <a:rPr lang="en-US" sz="2000" b="1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Ly</a:t>
            </a:r>
            <a:r>
              <a:rPr lang="en-US" sz="2000" b="1" dirty="0" err="1" smtClean="0">
                <a:solidFill>
                  <a:srgbClr val="FDF8FC"/>
                </a:solidFill>
                <a:latin typeface="Symbol" charset="2"/>
                <a:cs typeface="Symbol" charset="2"/>
                <a:sym typeface="Wingdings" charset="0"/>
              </a:rPr>
              <a:t>a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break.</a:t>
            </a:r>
            <a:endParaRPr lang="en-US" sz="2000" b="1" dirty="0">
              <a:solidFill>
                <a:srgbClr val="FDF8FC"/>
              </a:solidFill>
              <a:latin typeface="Arial"/>
              <a:cs typeface="Arial"/>
              <a:sym typeface="Wingdings" charset="0"/>
            </a:endParaRPr>
          </a:p>
        </p:txBody>
      </p:sp>
      <p:pic>
        <p:nvPicPr>
          <p:cNvPr id="2" name="Picture 1" descr="curtis-lake2023_f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236" y="1219200"/>
            <a:ext cx="5163528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16002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z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=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10.38</a:t>
            </a:r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=28.9</a:t>
            </a:r>
            <a:endParaRPr lang="en-US" sz="1400" b="1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2600" y="16002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z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=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11.58</a:t>
            </a:r>
          </a:p>
          <a:p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m=28.4</a:t>
            </a:r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0" y="36576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z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=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12.63</a:t>
            </a:r>
          </a:p>
          <a:p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=29.6</a:t>
            </a:r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2600" y="36576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z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=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13.20</a:t>
            </a:r>
          </a:p>
          <a:p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m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=29.2</a:t>
            </a:r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915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76200"/>
            <a:ext cx="9221788" cy="1143000"/>
          </a:xfrm>
          <a:noFill/>
        </p:spPr>
        <p:txBody>
          <a:bodyPr/>
          <a:lstStyle/>
          <a:p>
            <a:pPr eaLnBrk="1" hangingPunct="1"/>
            <a:r>
              <a:rPr lang="en-US" sz="4000" b="1" u="sng" dirty="0" smtClean="0">
                <a:latin typeface="Arial"/>
                <a:ea typeface="ＭＳ Ｐゴシック" charset="0"/>
                <a:cs typeface="Arial"/>
              </a:rPr>
              <a:t>Early Growth of SMBHs</a:t>
            </a:r>
            <a:endParaRPr lang="en-US" sz="4000" b="1" u="sng" baseline="-25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9810" name="Rectangle 7"/>
          <p:cNvSpPr>
            <a:spLocks noChangeArrowheads="1"/>
          </p:cNvSpPr>
          <p:nvPr/>
        </p:nvSpPr>
        <p:spPr bwMode="auto">
          <a:xfrm>
            <a:off x="4724400" y="573405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/>
          </a:p>
        </p:txBody>
      </p:sp>
      <p:sp>
        <p:nvSpPr>
          <p:cNvPr id="6" name="TextBox 20"/>
          <p:cNvSpPr txBox="1">
            <a:spLocks noChangeArrowheads="1"/>
          </p:cNvSpPr>
          <p:nvPr/>
        </p:nvSpPr>
        <p:spPr bwMode="auto">
          <a:xfrm>
            <a:off x="533400" y="5133201"/>
            <a:ext cx="3657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Arial"/>
                <a:cs typeface="Arial"/>
              </a:rPr>
              <a:t>(</a:t>
            </a:r>
            <a:r>
              <a:rPr lang="en-US" sz="1200" b="1" dirty="0" err="1" smtClean="0">
                <a:latin typeface="Arial"/>
                <a:cs typeface="Arial"/>
              </a:rPr>
              <a:t>Kocevski</a:t>
            </a:r>
            <a:r>
              <a:rPr lang="en-US" sz="1200" b="1" dirty="0" smtClean="0">
                <a:latin typeface="Arial"/>
                <a:cs typeface="Arial"/>
              </a:rPr>
              <a:t> et al. 2023)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47406" y="5410200"/>
            <a:ext cx="9191406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DF8FC"/>
              </a:buClr>
              <a:buFont typeface="Arial" charset="0"/>
              <a:buChar char="•"/>
            </a:pPr>
            <a:r>
              <a:rPr lang="en-US" sz="2000" b="1" dirty="0">
                <a:sym typeface="Wingdings" charset="0"/>
              </a:rPr>
              <a:t> </a:t>
            </a:r>
            <a:r>
              <a:rPr lang="en-US" sz="2000" b="1" dirty="0" smtClean="0">
                <a:latin typeface="Arial"/>
                <a:cs typeface="Arial"/>
                <a:sym typeface="Wingdings" charset="0"/>
              </a:rPr>
              <a:t>CEERS: 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One of the z~8 “universe breaking” candidates from Labbe+2023 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is </a:t>
            </a:r>
            <a:r>
              <a:rPr lang="en-US" sz="2000" b="1" i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actually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an AGN at z=5.62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.</a:t>
            </a:r>
            <a:endParaRPr lang="en-US" sz="2000" b="1" dirty="0" smtClean="0">
              <a:solidFill>
                <a:srgbClr val="FDF8FC"/>
              </a:solidFill>
              <a:latin typeface="Arial"/>
              <a:cs typeface="Arial"/>
              <a:sym typeface="Wingdings" charset="0"/>
            </a:endParaRPr>
          </a:p>
          <a:p>
            <a:pPr algn="ctr" eaLnBrk="1" hangingPunct="1">
              <a:spcBef>
                <a:spcPct val="25000"/>
              </a:spcBef>
              <a:buClr>
                <a:srgbClr val="FDF8FC"/>
              </a:buClr>
            </a:pPr>
            <a:r>
              <a:rPr lang="en-US" sz="14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(See also Greene </a:t>
            </a:r>
            <a:r>
              <a:rPr lang="en-US" sz="14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et al. </a:t>
            </a:r>
            <a:r>
              <a:rPr lang="en-US" sz="14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2023; </a:t>
            </a:r>
            <a:r>
              <a:rPr lang="en-US" sz="1400" b="1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Matthee</a:t>
            </a:r>
            <a:r>
              <a:rPr lang="en-US" sz="14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et al. </a:t>
            </a:r>
            <a:r>
              <a:rPr lang="en-US" sz="14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2023; </a:t>
            </a:r>
            <a:r>
              <a:rPr lang="en-US" sz="1400" b="1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Kokorev</a:t>
            </a:r>
            <a:r>
              <a:rPr lang="en-US" sz="14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et al. 2023; </a:t>
            </a:r>
            <a:r>
              <a:rPr lang="en-US" sz="1400" b="1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Goulding</a:t>
            </a:r>
            <a:r>
              <a:rPr lang="en-US" sz="14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et al. 2023)</a:t>
            </a:r>
            <a:endParaRPr lang="en-US" sz="1400" b="1" dirty="0">
              <a:solidFill>
                <a:srgbClr val="FDF8FC"/>
              </a:solidFill>
              <a:latin typeface="Arial"/>
              <a:cs typeface="Arial"/>
              <a:sym typeface="Wingdings" charset="0"/>
            </a:endParaRPr>
          </a:p>
        </p:txBody>
      </p:sp>
      <p:pic>
        <p:nvPicPr>
          <p:cNvPr id="3" name="Picture 2" descr="kocevski2023_f2bo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" t="1855"/>
          <a:stretch/>
        </p:blipFill>
        <p:spPr>
          <a:xfrm>
            <a:off x="963390" y="1390486"/>
            <a:ext cx="7266209" cy="379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4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76200"/>
            <a:ext cx="9221788" cy="1143000"/>
          </a:xfrm>
          <a:noFill/>
        </p:spPr>
        <p:txBody>
          <a:bodyPr/>
          <a:lstStyle/>
          <a:p>
            <a:pPr eaLnBrk="1" hangingPunct="1"/>
            <a:r>
              <a:rPr lang="en-US" sz="4000" b="1" u="sng" dirty="0" smtClean="0">
                <a:latin typeface="Arial"/>
                <a:ea typeface="ＭＳ Ｐゴシック" charset="0"/>
                <a:cs typeface="Arial"/>
              </a:rPr>
              <a:t>Early Growth of SMBHs</a:t>
            </a:r>
            <a:endParaRPr lang="en-US" sz="4000" b="1" u="sng" baseline="-25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9810" name="Rectangle 7"/>
          <p:cNvSpPr>
            <a:spLocks noChangeArrowheads="1"/>
          </p:cNvSpPr>
          <p:nvPr/>
        </p:nvSpPr>
        <p:spPr bwMode="auto">
          <a:xfrm>
            <a:off x="4724400" y="573405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/>
          </a:p>
        </p:txBody>
      </p:sp>
      <p:sp>
        <p:nvSpPr>
          <p:cNvPr id="6" name="TextBox 20"/>
          <p:cNvSpPr txBox="1">
            <a:spLocks noChangeArrowheads="1"/>
          </p:cNvSpPr>
          <p:nvPr/>
        </p:nvSpPr>
        <p:spPr bwMode="auto">
          <a:xfrm rot="16200000">
            <a:off x="-318699" y="3366700"/>
            <a:ext cx="2133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Arial"/>
                <a:cs typeface="Arial"/>
              </a:rPr>
              <a:t>(</a:t>
            </a:r>
            <a:r>
              <a:rPr lang="en-US" sz="1200" b="1" dirty="0" err="1" smtClean="0">
                <a:latin typeface="Arial"/>
                <a:cs typeface="Arial"/>
              </a:rPr>
              <a:t>Maiolino</a:t>
            </a:r>
            <a:r>
              <a:rPr lang="en-US" sz="1200" b="1" dirty="0" smtClean="0">
                <a:latin typeface="Arial"/>
                <a:cs typeface="Arial"/>
              </a:rPr>
              <a:t> et al. 2023b)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76200" y="5715000"/>
            <a:ext cx="8686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DF8FC"/>
              </a:buClr>
              <a:buFont typeface="Arial" charset="0"/>
              <a:buChar char="•"/>
            </a:pPr>
            <a:r>
              <a:rPr lang="en-US" sz="2000" b="1" dirty="0">
                <a:sym typeface="Wingdings" charset="0"/>
              </a:rPr>
              <a:t> </a:t>
            </a:r>
            <a:r>
              <a:rPr lang="en-US" sz="2000" b="1" dirty="0" smtClean="0">
                <a:latin typeface="Arial"/>
                <a:cs typeface="Arial"/>
                <a:sym typeface="Wingdings" charset="0"/>
              </a:rPr>
              <a:t>Evolution in M</a:t>
            </a:r>
            <a:r>
              <a:rPr lang="en-US" sz="2000" b="1" baseline="-25000" dirty="0" smtClean="0">
                <a:latin typeface="Arial"/>
                <a:cs typeface="Arial"/>
                <a:sym typeface="Wingdings" charset="0"/>
              </a:rPr>
              <a:t>BH</a:t>
            </a:r>
            <a:r>
              <a:rPr lang="en-US" sz="2000" b="1" dirty="0" smtClean="0">
                <a:latin typeface="Arial"/>
                <a:cs typeface="Arial"/>
                <a:sym typeface="Wingdings" charset="0"/>
              </a:rPr>
              <a:t> vs. M</a:t>
            </a:r>
            <a:r>
              <a:rPr lang="en-US" sz="2000" b="1" baseline="-25000" dirty="0" smtClean="0">
                <a:latin typeface="Arial"/>
                <a:cs typeface="Arial"/>
                <a:sym typeface="Wingdings" charset="0"/>
              </a:rPr>
              <a:t>*</a:t>
            </a:r>
            <a:r>
              <a:rPr lang="en-US" sz="2000" b="1" dirty="0" smtClean="0">
                <a:latin typeface="Arial"/>
                <a:cs typeface="Arial"/>
                <a:sym typeface="Wingdings" charset="0"/>
              </a:rPr>
              <a:t> relation.</a:t>
            </a:r>
          </a:p>
          <a:p>
            <a:pPr eaLnBrk="1" hangingPunct="1">
              <a:spcBef>
                <a:spcPct val="25000"/>
              </a:spcBef>
              <a:buClr>
                <a:srgbClr val="FDF8FC"/>
              </a:buClr>
              <a:buFont typeface="Arial" charset="0"/>
              <a:buChar char="•"/>
            </a:pPr>
            <a:r>
              <a:rPr lang="en-US" sz="2000" b="1" dirty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</a:t>
            </a:r>
            <a:r>
              <a:rPr lang="en-US" sz="2000" b="1" dirty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Implications for SMBH seeds and/or </a:t>
            </a:r>
            <a:r>
              <a:rPr lang="en-US" sz="2000" b="1" dirty="0" err="1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Eddington</a:t>
            </a:r>
            <a:r>
              <a:rPr lang="en-US" sz="2000" b="1" dirty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ratios.</a:t>
            </a:r>
            <a:endParaRPr lang="en-US" sz="2000" b="1" dirty="0">
              <a:solidFill>
                <a:srgbClr val="FDF8FC"/>
              </a:solidFill>
              <a:latin typeface="Arial"/>
              <a:cs typeface="Arial"/>
              <a:sym typeface="Wingdings" charset="0"/>
            </a:endParaRPr>
          </a:p>
        </p:txBody>
      </p:sp>
      <p:pic>
        <p:nvPicPr>
          <p:cNvPr id="2" name="Picture 1" descr="maiolino2023b_f7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90600"/>
            <a:ext cx="7442791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15240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z</a:t>
            </a: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=4-11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896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76200"/>
            <a:ext cx="9221788" cy="1143000"/>
          </a:xfrm>
          <a:noFill/>
        </p:spPr>
        <p:txBody>
          <a:bodyPr/>
          <a:lstStyle/>
          <a:p>
            <a:pPr eaLnBrk="1" hangingPunct="1"/>
            <a:r>
              <a:rPr lang="en-US" sz="4000" b="1" u="sng" dirty="0" smtClean="0">
                <a:latin typeface="Arial"/>
                <a:ea typeface="ＭＳ Ｐゴシック" charset="0"/>
                <a:cs typeface="Arial"/>
              </a:rPr>
              <a:t>Early Growth of SMBHs</a:t>
            </a:r>
            <a:endParaRPr lang="en-US" sz="4000" b="1" u="sng" baseline="-25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9810" name="Rectangle 7"/>
          <p:cNvSpPr>
            <a:spLocks noChangeArrowheads="1"/>
          </p:cNvSpPr>
          <p:nvPr/>
        </p:nvSpPr>
        <p:spPr bwMode="auto">
          <a:xfrm>
            <a:off x="4724400" y="573405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/>
          </a:p>
        </p:txBody>
      </p:sp>
      <p:sp>
        <p:nvSpPr>
          <p:cNvPr id="6" name="TextBox 20"/>
          <p:cNvSpPr txBox="1">
            <a:spLocks noChangeArrowheads="1"/>
          </p:cNvSpPr>
          <p:nvPr/>
        </p:nvSpPr>
        <p:spPr bwMode="auto">
          <a:xfrm rot="16200000">
            <a:off x="900501" y="3290502"/>
            <a:ext cx="2133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Arial"/>
                <a:cs typeface="Arial"/>
              </a:rPr>
              <a:t>(</a:t>
            </a:r>
            <a:r>
              <a:rPr lang="en-US" sz="1200" b="1" dirty="0" err="1" smtClean="0">
                <a:latin typeface="Arial"/>
                <a:cs typeface="Arial"/>
              </a:rPr>
              <a:t>Pacucci</a:t>
            </a:r>
            <a:r>
              <a:rPr lang="en-US" sz="1200" b="1" dirty="0" smtClean="0">
                <a:latin typeface="Arial"/>
                <a:cs typeface="Arial"/>
              </a:rPr>
              <a:t> et al. 2023b)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76200" y="5715000"/>
            <a:ext cx="8686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DF8FC"/>
              </a:buClr>
              <a:buFont typeface="Arial" charset="0"/>
              <a:buChar char="•"/>
            </a:pPr>
            <a:r>
              <a:rPr lang="en-US" sz="2000" b="1" dirty="0">
                <a:sym typeface="Wingdings" charset="0"/>
              </a:rPr>
              <a:t> </a:t>
            </a:r>
            <a:r>
              <a:rPr lang="en-US" sz="2000" b="1" dirty="0" smtClean="0">
                <a:latin typeface="Arial"/>
                <a:cs typeface="Arial"/>
                <a:sym typeface="Wingdings" charset="0"/>
              </a:rPr>
              <a:t>Evolution in M</a:t>
            </a:r>
            <a:r>
              <a:rPr lang="en-US" sz="2000" b="1" baseline="-25000" dirty="0" smtClean="0">
                <a:latin typeface="Arial"/>
                <a:cs typeface="Arial"/>
                <a:sym typeface="Wingdings" charset="0"/>
              </a:rPr>
              <a:t>BH</a:t>
            </a:r>
            <a:r>
              <a:rPr lang="en-US" sz="2000" b="1" dirty="0" smtClean="0">
                <a:latin typeface="Arial"/>
                <a:cs typeface="Arial"/>
                <a:sym typeface="Wingdings" charset="0"/>
              </a:rPr>
              <a:t> vs. M</a:t>
            </a:r>
            <a:r>
              <a:rPr lang="en-US" sz="2000" b="1" baseline="-25000" dirty="0" smtClean="0">
                <a:latin typeface="Arial"/>
                <a:cs typeface="Arial"/>
                <a:sym typeface="Wingdings" charset="0"/>
              </a:rPr>
              <a:t>*</a:t>
            </a:r>
            <a:r>
              <a:rPr lang="en-US" sz="2000" b="1" dirty="0" smtClean="0">
                <a:latin typeface="Arial"/>
                <a:cs typeface="Arial"/>
                <a:sym typeface="Wingdings" charset="0"/>
              </a:rPr>
              <a:t> relation.</a:t>
            </a:r>
          </a:p>
          <a:p>
            <a:pPr eaLnBrk="1" hangingPunct="1">
              <a:spcBef>
                <a:spcPct val="25000"/>
              </a:spcBef>
              <a:buClr>
                <a:srgbClr val="FDF8FC"/>
              </a:buClr>
              <a:buFont typeface="Arial" charset="0"/>
              <a:buChar char="•"/>
            </a:pPr>
            <a:r>
              <a:rPr lang="en-US" sz="2000" b="1" dirty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</a:t>
            </a:r>
            <a:r>
              <a:rPr lang="en-US" sz="2000" b="1" dirty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Implications for SMBH seeds and/or </a:t>
            </a:r>
            <a:r>
              <a:rPr lang="en-US" sz="2000" b="1" dirty="0" err="1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Eddington</a:t>
            </a:r>
            <a:r>
              <a:rPr lang="en-US" sz="2000" b="1" dirty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ratios.</a:t>
            </a:r>
            <a:endParaRPr lang="en-US" sz="2000" b="1" dirty="0">
              <a:solidFill>
                <a:srgbClr val="FDF8FC"/>
              </a:solidFill>
              <a:latin typeface="Arial"/>
              <a:cs typeface="Arial"/>
              <a:sym typeface="Wingdings" charset="0"/>
            </a:endParaRPr>
          </a:p>
        </p:txBody>
      </p:sp>
      <p:pic>
        <p:nvPicPr>
          <p:cNvPr id="3" name="Picture 2" descr="pacucci2023_f2l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974" y="1066800"/>
            <a:ext cx="473805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6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76200"/>
            <a:ext cx="9221788" cy="1143000"/>
          </a:xfrm>
          <a:noFill/>
        </p:spPr>
        <p:txBody>
          <a:bodyPr/>
          <a:lstStyle/>
          <a:p>
            <a:pPr eaLnBrk="1" hangingPunct="1"/>
            <a:r>
              <a:rPr lang="en-US" sz="4000" b="1" u="sng" dirty="0" smtClean="0">
                <a:latin typeface="Arial"/>
                <a:ea typeface="ＭＳ Ｐゴシック" charset="0"/>
                <a:cs typeface="Arial"/>
              </a:rPr>
              <a:t>Early Growth of SMBHs</a:t>
            </a:r>
            <a:endParaRPr lang="en-US" sz="4000" b="1" u="sng" baseline="-25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9810" name="Rectangle 7"/>
          <p:cNvSpPr>
            <a:spLocks noChangeArrowheads="1"/>
          </p:cNvSpPr>
          <p:nvPr/>
        </p:nvSpPr>
        <p:spPr bwMode="auto">
          <a:xfrm>
            <a:off x="4724400" y="573405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/>
          </a:p>
        </p:txBody>
      </p:sp>
      <p:sp>
        <p:nvSpPr>
          <p:cNvPr id="6" name="TextBox 20"/>
          <p:cNvSpPr txBox="1">
            <a:spLocks noChangeArrowheads="1"/>
          </p:cNvSpPr>
          <p:nvPr/>
        </p:nvSpPr>
        <p:spPr bwMode="auto">
          <a:xfrm rot="16200000">
            <a:off x="-318699" y="3366700"/>
            <a:ext cx="2133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Arial"/>
                <a:cs typeface="Arial"/>
              </a:rPr>
              <a:t>(</a:t>
            </a:r>
            <a:r>
              <a:rPr lang="en-US" sz="1200" b="1" dirty="0" err="1" smtClean="0">
                <a:latin typeface="Arial"/>
                <a:cs typeface="Arial"/>
              </a:rPr>
              <a:t>Pacucci</a:t>
            </a:r>
            <a:r>
              <a:rPr lang="en-US" sz="1200" b="1" dirty="0" smtClean="0">
                <a:latin typeface="Arial"/>
                <a:cs typeface="Arial"/>
              </a:rPr>
              <a:t> et al. 2023b)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76200" y="5715000"/>
            <a:ext cx="8686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DF8FC"/>
              </a:buClr>
              <a:buFont typeface="Arial" charset="0"/>
              <a:buChar char="•"/>
            </a:pPr>
            <a:r>
              <a:rPr lang="en-US" sz="2000" b="1" dirty="0">
                <a:sym typeface="Wingdings" charset="0"/>
              </a:rPr>
              <a:t> </a:t>
            </a:r>
            <a:r>
              <a:rPr lang="en-US" sz="2000" b="1" dirty="0" smtClean="0">
                <a:latin typeface="Arial"/>
                <a:cs typeface="Arial"/>
                <a:sym typeface="Wingdings" charset="0"/>
              </a:rPr>
              <a:t>Evolution in M</a:t>
            </a:r>
            <a:r>
              <a:rPr lang="en-US" sz="2000" b="1" baseline="-25000" dirty="0" smtClean="0">
                <a:latin typeface="Arial"/>
                <a:cs typeface="Arial"/>
                <a:sym typeface="Wingdings" charset="0"/>
              </a:rPr>
              <a:t>BH</a:t>
            </a:r>
            <a:r>
              <a:rPr lang="en-US" sz="2000" b="1" dirty="0" smtClean="0">
                <a:latin typeface="Arial"/>
                <a:cs typeface="Arial"/>
                <a:sym typeface="Wingdings" charset="0"/>
              </a:rPr>
              <a:t> vs. M</a:t>
            </a:r>
            <a:r>
              <a:rPr lang="en-US" sz="2000" b="1" baseline="-25000" dirty="0" smtClean="0">
                <a:latin typeface="Arial"/>
                <a:cs typeface="Arial"/>
                <a:sym typeface="Wingdings" charset="0"/>
              </a:rPr>
              <a:t>*</a:t>
            </a:r>
            <a:r>
              <a:rPr lang="en-US" sz="2000" b="1" dirty="0" smtClean="0">
                <a:latin typeface="Arial"/>
                <a:cs typeface="Arial"/>
                <a:sym typeface="Wingdings" charset="0"/>
              </a:rPr>
              <a:t> relation.</a:t>
            </a:r>
          </a:p>
          <a:p>
            <a:pPr eaLnBrk="1" hangingPunct="1">
              <a:spcBef>
                <a:spcPct val="25000"/>
              </a:spcBef>
              <a:buClr>
                <a:srgbClr val="FDF8FC"/>
              </a:buClr>
              <a:buFont typeface="Arial" charset="0"/>
              <a:buChar char="•"/>
            </a:pPr>
            <a:r>
              <a:rPr lang="en-US" sz="2000" b="1" dirty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Implications for SMBH 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seeds and/or </a:t>
            </a:r>
            <a:r>
              <a:rPr lang="en-US" sz="2000" b="1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Eddington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ratios.</a:t>
            </a:r>
            <a:endParaRPr lang="en-US" sz="2000" b="1" dirty="0">
              <a:solidFill>
                <a:srgbClr val="FDF8FC"/>
              </a:solidFill>
              <a:latin typeface="Arial"/>
              <a:cs typeface="Arial"/>
              <a:sym typeface="Wingdings" charset="0"/>
            </a:endParaRPr>
          </a:p>
        </p:txBody>
      </p:sp>
      <p:pic>
        <p:nvPicPr>
          <p:cNvPr id="2" name="Picture 1" descr="pacucci2023_f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66800"/>
            <a:ext cx="779140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6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Box 10"/>
          <p:cNvSpPr txBox="1">
            <a:spLocks noChangeArrowheads="1"/>
          </p:cNvSpPr>
          <p:nvPr/>
        </p:nvSpPr>
        <p:spPr bwMode="auto">
          <a:xfrm>
            <a:off x="393254" y="6150895"/>
            <a:ext cx="281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latin typeface="Arial" charset="0"/>
                <a:cs typeface="Arial" charset="0"/>
              </a:rPr>
              <a:t>(Shapley et al. 2023a)</a:t>
            </a:r>
            <a:endParaRPr lang="en-US" sz="1400" b="1" dirty="0">
              <a:latin typeface="Arial" charset="0"/>
              <a:cs typeface="Arial" charset="0"/>
            </a:endParaRPr>
          </a:p>
        </p:txBody>
      </p:sp>
      <p:sp>
        <p:nvSpPr>
          <p:cNvPr id="77828" name="Text Box 3"/>
          <p:cNvSpPr txBox="1">
            <a:spLocks noChangeArrowheads="1"/>
          </p:cNvSpPr>
          <p:nvPr/>
        </p:nvSpPr>
        <p:spPr bwMode="auto">
          <a:xfrm>
            <a:off x="5486400" y="1600200"/>
            <a:ext cx="3657600" cy="326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en-US" b="1" dirty="0"/>
              <a:t> </a:t>
            </a:r>
            <a:r>
              <a:rPr lang="en-US" sz="2000" b="1" dirty="0" smtClean="0">
                <a:latin typeface="Arial" charset="0"/>
                <a:cs typeface="Arial" charset="0"/>
              </a:rPr>
              <a:t>H</a:t>
            </a:r>
            <a:r>
              <a:rPr lang="en-US" sz="2000" b="1" dirty="0" smtClean="0">
                <a:latin typeface="Symbol" charset="2"/>
                <a:cs typeface="Symbol" charset="2"/>
              </a:rPr>
              <a:t>a</a:t>
            </a:r>
            <a:r>
              <a:rPr lang="en-US" sz="2000" b="1" dirty="0" smtClean="0">
                <a:latin typeface="Arial" charset="0"/>
                <a:cs typeface="Arial" charset="0"/>
              </a:rPr>
              <a:t> is the “gold standard” for estimating SFR, but inaccessible from the ground above z~2.7.</a:t>
            </a:r>
          </a:p>
          <a:p>
            <a:pPr eaLnBrk="1" hangingPunct="1"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en-US" sz="2000" b="1" dirty="0">
                <a:latin typeface="Arial" charset="0"/>
                <a:cs typeface="Arial" charset="0"/>
              </a:rPr>
              <a:t> </a:t>
            </a:r>
            <a:r>
              <a:rPr lang="en-US" sz="2000" b="1" dirty="0" smtClean="0">
                <a:latin typeface="Arial" charset="0"/>
                <a:cs typeface="Arial" charset="0"/>
              </a:rPr>
              <a:t>With </a:t>
            </a:r>
            <a:r>
              <a:rPr lang="en-US" sz="2000" b="1" dirty="0" err="1" smtClean="0">
                <a:latin typeface="Arial" charset="0"/>
                <a:cs typeface="Arial" charset="0"/>
              </a:rPr>
              <a:t>NIRSpec</a:t>
            </a:r>
            <a:r>
              <a:rPr lang="en-US" sz="2000" b="1" dirty="0" smtClean="0">
                <a:latin typeface="Arial" charset="0"/>
                <a:cs typeface="Arial" charset="0"/>
              </a:rPr>
              <a:t>, it is measured out to z~</a:t>
            </a:r>
            <a:r>
              <a:rPr lang="en-US" sz="2000" b="1" dirty="0">
                <a:latin typeface="Arial" charset="0"/>
                <a:cs typeface="Arial" charset="0"/>
              </a:rPr>
              <a:t>7</a:t>
            </a:r>
            <a:r>
              <a:rPr lang="en-US" sz="2000" b="1" dirty="0" smtClean="0">
                <a:latin typeface="Arial" charset="0"/>
                <a:cs typeface="Arial" charset="0"/>
              </a:rPr>
              <a:t>.</a:t>
            </a:r>
          </a:p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endParaRPr lang="en-US" sz="2000" b="1" dirty="0">
              <a:latin typeface="Arial" charset="0"/>
              <a:cs typeface="Arial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9109" y="273050"/>
            <a:ext cx="8801741" cy="1327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u="sng" dirty="0" err="1" smtClean="0">
                <a:latin typeface="Arial" charset="0"/>
                <a:ea typeface="ＭＳ Ｐゴシック" charset="0"/>
                <a:cs typeface="Arial" charset="0"/>
              </a:rPr>
              <a:t>NIRSpec</a:t>
            </a:r>
            <a:r>
              <a:rPr lang="en-US" b="1" u="sng" dirty="0" smtClean="0">
                <a:latin typeface="Arial" charset="0"/>
                <a:ea typeface="ＭＳ Ｐゴシック" charset="0"/>
                <a:cs typeface="Arial" charset="0"/>
              </a:rPr>
              <a:t>/CEERS “low-z” sample: Boring old H</a:t>
            </a:r>
            <a:r>
              <a:rPr lang="en-US" b="1" u="sng" dirty="0" smtClean="0">
                <a:latin typeface="Symbol" charset="2"/>
                <a:ea typeface="ＭＳ Ｐゴシック" charset="0"/>
                <a:cs typeface="Symbol" charset="2"/>
              </a:rPr>
              <a:t>a</a:t>
            </a:r>
            <a:endParaRPr lang="en-US" b="1" u="sng" dirty="0">
              <a:latin typeface="Symbol" charset="2"/>
              <a:ea typeface="ＭＳ Ｐゴシック" charset="0"/>
              <a:cs typeface="Symbol" charset="2"/>
            </a:endParaRPr>
          </a:p>
        </p:txBody>
      </p:sp>
      <p:pic>
        <p:nvPicPr>
          <p:cNvPr id="3" name="Picture 2" descr="f3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9"/>
          <a:stretch/>
        </p:blipFill>
        <p:spPr>
          <a:xfrm>
            <a:off x="515812" y="1772679"/>
            <a:ext cx="4406976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9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Box 10"/>
          <p:cNvSpPr txBox="1">
            <a:spLocks noChangeArrowheads="1"/>
          </p:cNvSpPr>
          <p:nvPr/>
        </p:nvSpPr>
        <p:spPr bwMode="auto">
          <a:xfrm>
            <a:off x="228600" y="6080344"/>
            <a:ext cx="281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latin typeface="Arial" charset="0"/>
                <a:cs typeface="Arial" charset="0"/>
              </a:rPr>
              <a:t>(Shapley et al. 2023a)</a:t>
            </a:r>
            <a:endParaRPr lang="en-US" sz="1400" b="1" dirty="0">
              <a:latin typeface="Arial" charset="0"/>
              <a:cs typeface="Arial" charset="0"/>
            </a:endParaRPr>
          </a:p>
        </p:txBody>
      </p:sp>
      <p:sp>
        <p:nvSpPr>
          <p:cNvPr id="77828" name="Text Box 3"/>
          <p:cNvSpPr txBox="1">
            <a:spLocks noChangeArrowheads="1"/>
          </p:cNvSpPr>
          <p:nvPr/>
        </p:nvSpPr>
        <p:spPr bwMode="auto">
          <a:xfrm>
            <a:off x="5486400" y="1600200"/>
            <a:ext cx="3657600" cy="469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b="1" dirty="0"/>
              <a:t> </a:t>
            </a:r>
            <a:r>
              <a:rPr lang="en-US" sz="2000" b="1" dirty="0" smtClean="0">
                <a:latin typeface="Arial" charset="0"/>
                <a:cs typeface="Arial" charset="0"/>
              </a:rPr>
              <a:t>SFR vs. M* where SFR is based on </a:t>
            </a:r>
            <a:r>
              <a:rPr lang="en-US" sz="2000" b="1" dirty="0" smtClean="0">
                <a:latin typeface="Arial"/>
                <a:cs typeface="Arial"/>
              </a:rPr>
              <a:t>H</a:t>
            </a:r>
            <a:r>
              <a:rPr lang="en-US" sz="2000" b="1" dirty="0" smtClean="0">
                <a:latin typeface="Symbol" charset="2"/>
                <a:cs typeface="Symbol" charset="2"/>
              </a:rPr>
              <a:t>a</a:t>
            </a:r>
            <a:r>
              <a:rPr lang="en-US" sz="2000" b="1" dirty="0" smtClean="0">
                <a:latin typeface="Arial" charset="0"/>
                <a:cs typeface="Arial" charset="0"/>
              </a:rPr>
              <a:t> emission at z=2.7-6.5 for the first time.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 b="1" dirty="0" smtClean="0">
                <a:latin typeface="Arial" charset="0"/>
                <a:cs typeface="Arial" charset="0"/>
                <a:sym typeface="Monotype Sorts" charset="0"/>
              </a:rPr>
              <a:t> z=2.7-4.0 and 4.0-5.0 samples consistent with Main Sequence (Speagle+2014), while z=5.0-6.5 sample has elevated </a:t>
            </a:r>
            <a:r>
              <a:rPr lang="en-US" sz="2000" b="1" dirty="0" err="1" smtClean="0">
                <a:latin typeface="Arial" charset="0"/>
                <a:cs typeface="Arial" charset="0"/>
                <a:sym typeface="Monotype Sorts" charset="0"/>
              </a:rPr>
              <a:t>sSFR</a:t>
            </a:r>
            <a:r>
              <a:rPr lang="en-US" sz="2000" b="1" dirty="0" smtClean="0">
                <a:latin typeface="Arial" charset="0"/>
                <a:cs typeface="Arial" charset="0"/>
                <a:sym typeface="Monotype Sorts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000" b="1" dirty="0" smtClean="0">
                <a:latin typeface="Arial" charset="0"/>
                <a:cs typeface="Arial" charset="0"/>
                <a:sym typeface="Monotype Sorts" charset="0"/>
              </a:rPr>
              <a:t> Must </a:t>
            </a:r>
            <a:r>
              <a:rPr lang="en-US" sz="2000" b="1" dirty="0">
                <a:latin typeface="Arial" charset="0"/>
                <a:cs typeface="Arial" charset="0"/>
                <a:sym typeface="Monotype Sorts" charset="0"/>
              </a:rPr>
              <a:t>use a </a:t>
            </a:r>
            <a:r>
              <a:rPr lang="en-US" sz="2000" b="1" dirty="0" err="1">
                <a:latin typeface="Arial" charset="0"/>
                <a:cs typeface="Arial" charset="0"/>
                <a:sym typeface="Monotype Sorts" charset="0"/>
              </a:rPr>
              <a:t>subsolar</a:t>
            </a:r>
            <a:r>
              <a:rPr lang="en-US" sz="2000" b="1" dirty="0">
                <a:latin typeface="Arial" charset="0"/>
                <a:cs typeface="Arial" charset="0"/>
                <a:sym typeface="Monotype Sorts" charset="0"/>
              </a:rPr>
              <a:t> </a:t>
            </a:r>
            <a:r>
              <a:rPr lang="en-US" sz="2000" b="1" dirty="0" err="1">
                <a:latin typeface="Arial" charset="0"/>
                <a:cs typeface="Arial" charset="0"/>
                <a:sym typeface="Monotype Sorts" charset="0"/>
              </a:rPr>
              <a:t>metallicity</a:t>
            </a:r>
            <a:r>
              <a:rPr lang="en-US" sz="2000" b="1" dirty="0">
                <a:latin typeface="Arial" charset="0"/>
                <a:cs typeface="Arial" charset="0"/>
                <a:sym typeface="Monotype Sorts" charset="0"/>
              </a:rPr>
              <a:t> conversion from H</a:t>
            </a:r>
            <a:r>
              <a:rPr lang="en-US" sz="2000" b="1" dirty="0">
                <a:latin typeface="Symbol" charset="2"/>
                <a:cs typeface="Symbol" charset="2"/>
                <a:sym typeface="Monotype Sorts" charset="0"/>
              </a:rPr>
              <a:t>a</a:t>
            </a:r>
            <a:r>
              <a:rPr lang="en-US" sz="2000" b="1" dirty="0">
                <a:latin typeface="Arial" charset="0"/>
                <a:cs typeface="Arial" charset="0"/>
                <a:sym typeface="Monotype Sorts" charset="0"/>
              </a:rPr>
              <a:t> to SFR at z≥3.</a:t>
            </a:r>
          </a:p>
          <a:p>
            <a:pPr eaLnBrk="1" hangingPunct="1"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endParaRPr lang="en-US" sz="2000" b="1" dirty="0">
              <a:latin typeface="Arial" charset="0"/>
              <a:cs typeface="Arial" charset="0"/>
              <a:sym typeface="Monotype Sorts" charset="0"/>
            </a:endParaRPr>
          </a:p>
        </p:txBody>
      </p:sp>
      <p:pic>
        <p:nvPicPr>
          <p:cNvPr id="2" name="Picture 1" descr="f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56" y="1647240"/>
            <a:ext cx="4572000" cy="440731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9109" y="273050"/>
            <a:ext cx="8801741" cy="1327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u="sng" dirty="0" err="1" smtClean="0">
                <a:latin typeface="Arial" charset="0"/>
                <a:ea typeface="ＭＳ Ｐゴシック" charset="0"/>
                <a:cs typeface="Arial" charset="0"/>
              </a:rPr>
              <a:t>NIRSpec</a:t>
            </a:r>
            <a:r>
              <a:rPr lang="en-US" b="1" u="sng" dirty="0" smtClean="0">
                <a:latin typeface="Arial" charset="0"/>
                <a:ea typeface="ＭＳ Ｐゴシック" charset="0"/>
                <a:cs typeface="Arial" charset="0"/>
              </a:rPr>
              <a:t>/CEERS “low-z” sample: Boring old H</a:t>
            </a:r>
            <a:r>
              <a:rPr lang="en-US" b="1" u="sng" dirty="0" smtClean="0">
                <a:latin typeface="Symbol" charset="2"/>
                <a:ea typeface="ＭＳ Ｐゴシック" charset="0"/>
                <a:cs typeface="Symbol" charset="2"/>
              </a:rPr>
              <a:t>a</a:t>
            </a:r>
            <a:endParaRPr lang="en-US" b="1" u="sng" dirty="0">
              <a:latin typeface="Symbol" charset="2"/>
              <a:ea typeface="ＭＳ Ｐゴシック" charset="0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7125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Box 10"/>
          <p:cNvSpPr txBox="1">
            <a:spLocks noChangeArrowheads="1"/>
          </p:cNvSpPr>
          <p:nvPr/>
        </p:nvSpPr>
        <p:spPr bwMode="auto">
          <a:xfrm>
            <a:off x="393254" y="6150895"/>
            <a:ext cx="281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latin typeface="Arial" charset="0"/>
                <a:cs typeface="Arial" charset="0"/>
              </a:rPr>
              <a:t>(Sanders et al. 2023c)</a:t>
            </a:r>
            <a:endParaRPr lang="en-US" sz="1400" b="1" dirty="0">
              <a:latin typeface="Arial" charset="0"/>
              <a:cs typeface="Arial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9109" y="273050"/>
            <a:ext cx="8801741" cy="1327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u="sng" dirty="0" err="1" smtClean="0">
                <a:latin typeface="Arial" charset="0"/>
                <a:ea typeface="ＭＳ Ｐゴシック" charset="0"/>
                <a:cs typeface="Arial" charset="0"/>
              </a:rPr>
              <a:t>NIRSpec</a:t>
            </a:r>
            <a:r>
              <a:rPr lang="en-US" b="1" u="sng" dirty="0" smtClean="0">
                <a:latin typeface="Arial" charset="0"/>
                <a:ea typeface="ＭＳ Ｐゴシック" charset="0"/>
                <a:cs typeface="Arial" charset="0"/>
              </a:rPr>
              <a:t>/CEERS  “low-z” sample: stacked spectra</a:t>
            </a:r>
            <a:endParaRPr lang="en-US" b="1" u="sng" dirty="0"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89D76C-85C8-D142-C941-7FF971422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671875"/>
            <a:ext cx="7772400" cy="435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Box 10"/>
          <p:cNvSpPr txBox="1">
            <a:spLocks noChangeArrowheads="1"/>
          </p:cNvSpPr>
          <p:nvPr/>
        </p:nvSpPr>
        <p:spPr bwMode="auto">
          <a:xfrm>
            <a:off x="63946" y="6526760"/>
            <a:ext cx="59558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latin typeface="Arial" charset="0"/>
                <a:cs typeface="Arial" charset="0"/>
              </a:rPr>
              <a:t>(Sanders et al. 2023c; See also Cameron et al. 2023)</a:t>
            </a:r>
            <a:endParaRPr lang="en-US" sz="1400" b="1" dirty="0">
              <a:latin typeface="Arial" charset="0"/>
              <a:cs typeface="Arial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71130" y="273050"/>
            <a:ext cx="8801741" cy="1327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u="sng" dirty="0" smtClean="0">
                <a:latin typeface="Arial" charset="0"/>
                <a:ea typeface="ＭＳ Ｐゴシック" charset="0"/>
                <a:cs typeface="Arial" charset="0"/>
              </a:rPr>
              <a:t>Excitation &amp; Ionization Conditions</a:t>
            </a:r>
            <a:endParaRPr lang="en-US" b="1" u="sng" baseline="-25000" dirty="0"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3DF7C43-F3E2-D260-E571-446A9A2FD6CD}"/>
              </a:ext>
            </a:extLst>
          </p:cNvPr>
          <p:cNvGrpSpPr/>
          <p:nvPr/>
        </p:nvGrpSpPr>
        <p:grpSpPr>
          <a:xfrm>
            <a:off x="194837" y="1690461"/>
            <a:ext cx="5000481" cy="3192207"/>
            <a:chOff x="125144" y="876705"/>
            <a:chExt cx="5310456" cy="33900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4CA80B3F-B392-31DC-CC01-90161D944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876705"/>
              <a:ext cx="863600" cy="33900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C785AED1-06C8-ACE8-2D86-41D8B66FDA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" r="32674"/>
            <a:stretch/>
          </p:blipFill>
          <p:spPr>
            <a:xfrm>
              <a:off x="125144" y="876705"/>
              <a:ext cx="5232916" cy="3390089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F96F60A-F215-7851-6D6B-54DF22AD45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5"/>
          <a:stretch/>
        </p:blipFill>
        <p:spPr>
          <a:xfrm>
            <a:off x="5195318" y="1690461"/>
            <a:ext cx="3643094" cy="31922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D3F1873-63F4-3E17-D135-8D2CB257D97B}"/>
              </a:ext>
            </a:extLst>
          </p:cNvPr>
          <p:cNvSpPr txBox="1"/>
          <p:nvPr/>
        </p:nvSpPr>
        <p:spPr>
          <a:xfrm>
            <a:off x="-68384" y="6062246"/>
            <a:ext cx="9280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FFFFFF"/>
                </a:solidFill>
                <a:latin typeface="Arial"/>
                <a:cs typeface="Arial"/>
              </a:rPr>
              <a:t>No evidence for strong evolution </a:t>
            </a:r>
            <a:r>
              <a:rPr lang="en-US" sz="1600" b="1" i="1" dirty="0">
                <a:latin typeface="Arial"/>
                <a:cs typeface="Arial"/>
              </a:rPr>
              <a:t>of</a:t>
            </a:r>
            <a:r>
              <a:rPr lang="en-US" sz="1600" b="1" i="1" dirty="0">
                <a:solidFill>
                  <a:srgbClr val="CCFFCC"/>
                </a:solidFill>
                <a:latin typeface="Arial"/>
                <a:cs typeface="Arial"/>
              </a:rPr>
              <a:t> ISM ionization conditions</a:t>
            </a:r>
            <a:r>
              <a:rPr lang="en-US" sz="1600" b="1" i="1" dirty="0">
                <a:solidFill>
                  <a:srgbClr val="FFFFFF"/>
                </a:solidFill>
                <a:latin typeface="Arial"/>
                <a:cs typeface="Arial"/>
              </a:rPr>
              <a:t> between z=2 and z=6.5 (9?)</a:t>
            </a:r>
          </a:p>
        </p:txBody>
      </p:sp>
    </p:spTree>
    <p:extLst>
      <p:ext uri="{BB962C8B-B14F-4D97-AF65-F5344CB8AC3E}">
        <p14:creationId xmlns:p14="http://schemas.microsoft.com/office/powerpoint/2010/main" val="312242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2286000"/>
          </a:xfrm>
          <a:noFill/>
        </p:spPr>
        <p:txBody>
          <a:bodyPr/>
          <a:lstStyle/>
          <a:p>
            <a:pPr eaLnBrk="1" hangingPunct="1"/>
            <a:r>
              <a:rPr lang="en-US" b="1" u="sng" dirty="0" smtClean="0">
                <a:solidFill>
                  <a:srgbClr val="FDF8FC"/>
                </a:solidFill>
                <a:latin typeface="Arial" charset="0"/>
                <a:ea typeface="ＭＳ Ｐゴシック" charset="0"/>
                <a:cs typeface="Arial" charset="0"/>
              </a:rPr>
              <a:t>From the Ground to </a:t>
            </a:r>
            <a:r>
              <a:rPr lang="en-US" b="1" u="sng" dirty="0" err="1" smtClean="0">
                <a:solidFill>
                  <a:srgbClr val="FDF8FC"/>
                </a:solidFill>
                <a:latin typeface="Arial" charset="0"/>
                <a:ea typeface="ＭＳ Ｐゴシック" charset="0"/>
                <a:cs typeface="Arial" charset="0"/>
              </a:rPr>
              <a:t>NIRSpec</a:t>
            </a:r>
            <a:r>
              <a:rPr lang="en-US" b="1" u="sng" dirty="0" smtClean="0">
                <a:solidFill>
                  <a:srgbClr val="FDF8FC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endParaRPr lang="en-US" b="1" u="sng" dirty="0">
              <a:solidFill>
                <a:srgbClr val="FDF8FC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32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76200"/>
            <a:ext cx="9221788" cy="1143000"/>
          </a:xfrm>
          <a:noFill/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b="1" u="sng" dirty="0" smtClean="0">
                <a:latin typeface="Arial"/>
                <a:ea typeface="ＭＳ Ｐゴシック" charset="0"/>
                <a:cs typeface="Arial"/>
              </a:rPr>
              <a:t>Big Questions</a:t>
            </a:r>
            <a:endParaRPr lang="en-US" b="1" u="sng" baseline="-25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9810" name="Rectangle 7"/>
          <p:cNvSpPr>
            <a:spLocks noChangeArrowheads="1"/>
          </p:cNvSpPr>
          <p:nvPr/>
        </p:nvSpPr>
        <p:spPr bwMode="auto">
          <a:xfrm>
            <a:off x="4724400" y="573405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/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5943600" y="1371600"/>
            <a:ext cx="2971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FF00"/>
              </a:buClr>
            </a:pPr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How do baryons cycle through galaxies?</a:t>
            </a:r>
          </a:p>
          <a:p>
            <a:pPr eaLnBrk="1" hangingPunct="1">
              <a:spcBef>
                <a:spcPct val="25000"/>
              </a:spcBef>
              <a:buClr>
                <a:srgbClr val="FFFF00"/>
              </a:buClr>
            </a:pPr>
            <a:endParaRPr lang="en-US" b="1" dirty="0">
              <a:solidFill>
                <a:srgbClr val="FFFFFF"/>
              </a:solidFill>
              <a:latin typeface="Arial"/>
              <a:cs typeface="Arial"/>
              <a:sym typeface="Wingdings" charset="0"/>
            </a:endParaRPr>
          </a:p>
          <a:p>
            <a:pPr eaLnBrk="1" hangingPunct="1">
              <a:spcBef>
                <a:spcPct val="25000"/>
              </a:spcBef>
              <a:buClr>
                <a:srgbClr val="FFFF00"/>
              </a:buClr>
            </a:pPr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How are galaxies assembled?</a:t>
            </a:r>
            <a:endParaRPr lang="en-US" b="1" dirty="0">
              <a:solidFill>
                <a:srgbClr val="FFFFFF"/>
              </a:solidFill>
              <a:latin typeface="Arial"/>
              <a:cs typeface="Arial"/>
              <a:sym typeface="Wingdings" charset="0"/>
            </a:endParaRPr>
          </a:p>
        </p:txBody>
      </p:sp>
      <p:pic>
        <p:nvPicPr>
          <p:cNvPr id="8" name="Picture 7" descr="tumlinson2017_f1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5401"/>
            <a:ext cx="5486400" cy="468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1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EF76E0A-C664-2707-3FD4-858EE5108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61" y="6279"/>
            <a:ext cx="8182878" cy="68454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5AFADF-B85B-DCBE-ED9D-CA08A3D2A290}"/>
              </a:ext>
            </a:extLst>
          </p:cNvPr>
          <p:cNvSpPr txBox="1"/>
          <p:nvPr/>
        </p:nvSpPr>
        <p:spPr>
          <a:xfrm>
            <a:off x="3934532" y="376525"/>
            <a:ext cx="4751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Keck/MOSFIRE: 2 hours per filter</a:t>
            </a:r>
          </a:p>
          <a:p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10-meter ground-based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E33A5B0-A3B2-C2A6-EE84-F33B3DD08861}"/>
              </a:ext>
            </a:extLst>
          </p:cNvPr>
          <p:cNvSpPr txBox="1"/>
          <p:nvPr/>
        </p:nvSpPr>
        <p:spPr>
          <a:xfrm>
            <a:off x="3722803" y="3309047"/>
            <a:ext cx="49855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JWST/</a:t>
            </a:r>
            <a:r>
              <a:rPr lang="en-US" sz="2400" dirty="0" err="1">
                <a:solidFill>
                  <a:schemeClr val="bg1"/>
                </a:solidFill>
              </a:rPr>
              <a:t>NIRSpec</a:t>
            </a:r>
            <a:r>
              <a:rPr lang="en-US" sz="2400" dirty="0">
                <a:solidFill>
                  <a:schemeClr val="bg1"/>
                </a:solidFill>
              </a:rPr>
              <a:t>: 50 minutes per grating</a:t>
            </a:r>
          </a:p>
          <a:p>
            <a:r>
              <a:rPr lang="en-US" sz="2400" dirty="0">
                <a:solidFill>
                  <a:schemeClr val="bg1"/>
                </a:solidFill>
              </a:rPr>
              <a:t>6.5-meter space telescope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2EAFF6DF-EA0D-0440-5914-148F1355DEAD}"/>
                  </a:ext>
                </a:extLst>
              </p:cNvPr>
              <p:cNvSpPr txBox="1"/>
              <p:nvPr/>
            </p:nvSpPr>
            <p:spPr>
              <a:xfrm>
                <a:off x="2506360" y="1395530"/>
                <a:ext cx="58659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2400" b="1" dirty="0">
                    <a:solidFill>
                      <a:schemeClr val="bg1"/>
                    </a:solidFill>
                    <a:latin typeface="Arial"/>
                    <a:cs typeface="Arial"/>
                  </a:rPr>
                  <a:t>star-forming galaxy at z=2.29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EAFF6DF-EA0D-0440-5914-148F1355DE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6360" y="1395530"/>
                <a:ext cx="5865909" cy="4616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979B459-F096-5BCE-AF6E-6D7F1323D856}"/>
              </a:ext>
            </a:extLst>
          </p:cNvPr>
          <p:cNvSpPr/>
          <p:nvPr/>
        </p:nvSpPr>
        <p:spPr>
          <a:xfrm>
            <a:off x="371061" y="3253732"/>
            <a:ext cx="8292378" cy="3604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876109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EF76E0A-C664-2707-3FD4-858EE5108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61" y="6279"/>
            <a:ext cx="8182878" cy="68454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E33A5B0-A3B2-C2A6-EE84-F33B3DD08861}"/>
              </a:ext>
            </a:extLst>
          </p:cNvPr>
          <p:cNvSpPr txBox="1"/>
          <p:nvPr/>
        </p:nvSpPr>
        <p:spPr>
          <a:xfrm>
            <a:off x="3040665" y="3309047"/>
            <a:ext cx="5572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JWST/</a:t>
            </a:r>
            <a:r>
              <a:rPr lang="en-US" sz="2400" dirty="0" err="1">
                <a:solidFill>
                  <a:schemeClr val="bg1"/>
                </a:solidFill>
                <a:latin typeface="Arial"/>
                <a:cs typeface="Arial"/>
              </a:rPr>
              <a:t>NIRSpec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: 50 minutes per grating</a:t>
            </a:r>
          </a:p>
          <a:p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6.5-meter space telescope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2E5583E-E430-6314-75F8-53F500158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10185-5407-3845-9DF2-61D97CDBEF08}" type="slidenum">
              <a:rPr lang="en-US" smtClean="0"/>
              <a:t>31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25AFADF-B85B-DCBE-ED9D-CA08A3D2A290}"/>
              </a:ext>
            </a:extLst>
          </p:cNvPr>
          <p:cNvSpPr txBox="1"/>
          <p:nvPr/>
        </p:nvSpPr>
        <p:spPr>
          <a:xfrm>
            <a:off x="3934532" y="376525"/>
            <a:ext cx="4751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Keck/MOSFIRE: 2 hours per filter</a:t>
            </a:r>
          </a:p>
          <a:p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10-meter ground-based</a:t>
            </a:r>
          </a:p>
        </p:txBody>
      </p:sp>
    </p:spTree>
    <p:extLst>
      <p:ext uri="{BB962C8B-B14F-4D97-AF65-F5344CB8AC3E}">
        <p14:creationId xmlns:p14="http://schemas.microsoft.com/office/powerpoint/2010/main" val="40637316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C2A8CD4-3922-1B3F-0492-F9AD0FD10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61" y="1"/>
            <a:ext cx="8182878" cy="685172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B06F29-CD72-F000-3EC8-F88FC6E4E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10185-5407-3845-9DF2-61D97CDBEF08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E33A5B0-A3B2-C2A6-EE84-F33B3DD08861}"/>
              </a:ext>
            </a:extLst>
          </p:cNvPr>
          <p:cNvSpPr txBox="1"/>
          <p:nvPr/>
        </p:nvSpPr>
        <p:spPr>
          <a:xfrm>
            <a:off x="3040665" y="3309047"/>
            <a:ext cx="5572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JWST/</a:t>
            </a:r>
            <a:r>
              <a:rPr lang="en-US" sz="2400" dirty="0" err="1">
                <a:solidFill>
                  <a:schemeClr val="bg1"/>
                </a:solidFill>
                <a:latin typeface="Arial"/>
                <a:cs typeface="Arial"/>
              </a:rPr>
              <a:t>NIRSpec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: 50 minutes per grating</a:t>
            </a:r>
          </a:p>
          <a:p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6.5-meter space telescope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25AFADF-B85B-DCBE-ED9D-CA08A3D2A290}"/>
              </a:ext>
            </a:extLst>
          </p:cNvPr>
          <p:cNvSpPr txBox="1"/>
          <p:nvPr/>
        </p:nvSpPr>
        <p:spPr>
          <a:xfrm>
            <a:off x="3934532" y="376525"/>
            <a:ext cx="4751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Keck/MOSFIRE: 2 hours per filter</a:t>
            </a:r>
          </a:p>
          <a:p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10-meter ground-based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91954" y="6486305"/>
            <a:ext cx="2497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</a:rPr>
              <a:t>Credit: Ryan Sanders 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" name="Picture 2" descr="22931_mos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425" y="1219200"/>
            <a:ext cx="2743200" cy="717331"/>
          </a:xfrm>
          <a:prstGeom prst="rect">
            <a:avLst/>
          </a:prstGeom>
        </p:spPr>
      </p:pic>
      <p:pic>
        <p:nvPicPr>
          <p:cNvPr id="4" name="Picture 3" descr="3788_nirspe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425" y="4191000"/>
            <a:ext cx="2743200" cy="85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922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76200"/>
            <a:ext cx="9221788" cy="1143000"/>
          </a:xfrm>
          <a:noFill/>
        </p:spPr>
        <p:txBody>
          <a:bodyPr/>
          <a:lstStyle/>
          <a:p>
            <a:pPr eaLnBrk="1" hangingPunct="1"/>
            <a:r>
              <a:rPr lang="en-US" sz="4000" b="1" u="sng" dirty="0" smtClean="0">
                <a:latin typeface="Arial"/>
                <a:ea typeface="ＭＳ Ｐゴシック" charset="0"/>
                <a:cs typeface="Arial"/>
              </a:rPr>
              <a:t>Untangling Astrophysics at z&gt;6</a:t>
            </a:r>
            <a:endParaRPr lang="en-US" sz="4000" b="1" u="sng" baseline="-25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9810" name="Rectangle 7"/>
          <p:cNvSpPr>
            <a:spLocks noChangeArrowheads="1"/>
          </p:cNvSpPr>
          <p:nvPr/>
        </p:nvSpPr>
        <p:spPr bwMode="auto">
          <a:xfrm>
            <a:off x="4724400" y="573405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76200" y="5562600"/>
            <a:ext cx="8686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DF8FC"/>
              </a:buClr>
              <a:buFont typeface="Arial" charset="0"/>
              <a:buChar char="•"/>
            </a:pPr>
            <a:r>
              <a:rPr lang="en-US" sz="2000" b="1" dirty="0">
                <a:sym typeface="Wingdings" charset="0"/>
              </a:rPr>
              <a:t> </a:t>
            </a:r>
            <a:r>
              <a:rPr lang="en-US" sz="2000" b="1" dirty="0" smtClean="0">
                <a:latin typeface="Arial"/>
                <a:cs typeface="Arial"/>
                <a:sym typeface="Wingdings" charset="0"/>
              </a:rPr>
              <a:t>Pre-JWST: two z&gt;6 low-mass lensed galaxies (m~25-26 AB) with detected CIV emission (Keck/MOSFIRE; Magellan/FIRE).</a:t>
            </a:r>
            <a:endParaRPr lang="en-US" sz="2000" b="1" dirty="0">
              <a:solidFill>
                <a:srgbClr val="FDF8FC"/>
              </a:solidFill>
              <a:latin typeface="Arial"/>
              <a:cs typeface="Arial"/>
              <a:sym typeface="Wingdings" charset="0"/>
            </a:endParaRPr>
          </a:p>
        </p:txBody>
      </p:sp>
      <p:pic>
        <p:nvPicPr>
          <p:cNvPr id="2" name="Picture 1" descr="stark_presentation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3200"/>
            <a:ext cx="9144000" cy="389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2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76200"/>
            <a:ext cx="9221788" cy="1143000"/>
          </a:xfrm>
          <a:noFill/>
        </p:spPr>
        <p:txBody>
          <a:bodyPr/>
          <a:lstStyle/>
          <a:p>
            <a:pPr eaLnBrk="1" hangingPunct="1"/>
            <a:r>
              <a:rPr lang="en-US" sz="4000" b="1" u="sng" dirty="0" smtClean="0">
                <a:latin typeface="Arial"/>
                <a:ea typeface="ＭＳ Ｐゴシック" charset="0"/>
                <a:cs typeface="Arial"/>
              </a:rPr>
              <a:t>Untangling Astrophysics at z&gt;6</a:t>
            </a:r>
            <a:endParaRPr lang="en-US" sz="4000" b="1" u="sng" baseline="-25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9810" name="Rectangle 7"/>
          <p:cNvSpPr>
            <a:spLocks noChangeArrowheads="1"/>
          </p:cNvSpPr>
          <p:nvPr/>
        </p:nvSpPr>
        <p:spPr bwMode="auto">
          <a:xfrm>
            <a:off x="4724400" y="573405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52400" y="2362200"/>
            <a:ext cx="3505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DF8FC"/>
              </a:buClr>
              <a:buFont typeface="Arial" charset="0"/>
              <a:buChar char="•"/>
            </a:pPr>
            <a:r>
              <a:rPr lang="en-US" sz="2000" b="1" dirty="0">
                <a:sym typeface="Wingdings" charset="0"/>
              </a:rPr>
              <a:t> </a:t>
            </a:r>
            <a:r>
              <a:rPr lang="en-US" sz="2000" b="1" dirty="0" smtClean="0">
                <a:latin typeface="Arial"/>
                <a:cs typeface="Arial"/>
                <a:sym typeface="Wingdings" charset="0"/>
              </a:rPr>
              <a:t>Simulation of GMT/</a:t>
            </a:r>
            <a:r>
              <a:rPr lang="en-US" sz="2000" b="1" dirty="0" err="1" smtClean="0">
                <a:latin typeface="Arial"/>
                <a:cs typeface="Arial"/>
                <a:sym typeface="Wingdings" charset="0"/>
              </a:rPr>
              <a:t>SuperFIRE</a:t>
            </a:r>
            <a:r>
              <a:rPr lang="en-US" sz="2000" b="1" dirty="0" smtClean="0">
                <a:latin typeface="Arial"/>
                <a:cs typeface="Arial"/>
                <a:sym typeface="Wingdings" charset="0"/>
              </a:rPr>
              <a:t> (similar for GMTIFS)</a:t>
            </a:r>
            <a:endParaRPr lang="en-US" sz="2000" b="1" dirty="0">
              <a:solidFill>
                <a:srgbClr val="FDF8FC"/>
              </a:solidFill>
              <a:latin typeface="Arial"/>
              <a:cs typeface="Arial"/>
              <a:sym typeface="Wingdings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10000" y="1295400"/>
            <a:ext cx="4572000" cy="5137265"/>
            <a:chOff x="3505200" y="1295400"/>
            <a:chExt cx="4572000" cy="5137265"/>
          </a:xfrm>
        </p:grpSpPr>
        <p:pic>
          <p:nvPicPr>
            <p:cNvPr id="3" name="Picture 2" descr="papovich2019_f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1295400"/>
              <a:ext cx="4572000" cy="5137265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7620000" y="1371600"/>
              <a:ext cx="457200" cy="4724400"/>
              <a:chOff x="7620000" y="1371600"/>
              <a:chExt cx="457200" cy="47244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7620000" y="1371600"/>
                <a:ext cx="457200" cy="3429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7848600" y="4495800"/>
                <a:ext cx="219456" cy="16002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20"/>
          <p:cNvSpPr txBox="1">
            <a:spLocks noChangeArrowheads="1"/>
          </p:cNvSpPr>
          <p:nvPr/>
        </p:nvSpPr>
        <p:spPr bwMode="auto">
          <a:xfrm>
            <a:off x="3886200" y="6477000"/>
            <a:ext cx="2133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Arial"/>
                <a:cs typeface="Arial"/>
              </a:rPr>
              <a:t>(</a:t>
            </a:r>
            <a:r>
              <a:rPr lang="en-US" sz="1200" b="1" dirty="0" err="1" smtClean="0">
                <a:latin typeface="Arial"/>
                <a:cs typeface="Arial"/>
              </a:rPr>
              <a:t>Papovich</a:t>
            </a:r>
            <a:r>
              <a:rPr lang="en-US" sz="1200" b="1" dirty="0" smtClean="0">
                <a:latin typeface="Arial"/>
                <a:cs typeface="Arial"/>
              </a:rPr>
              <a:t> et al.</a:t>
            </a:r>
            <a:r>
              <a:rPr lang="en-US" sz="1200" b="1" dirty="0">
                <a:latin typeface="Arial"/>
                <a:cs typeface="Arial"/>
              </a:rPr>
              <a:t> </a:t>
            </a:r>
            <a:r>
              <a:rPr lang="en-US" sz="1200" b="1" dirty="0" smtClean="0">
                <a:latin typeface="Arial"/>
                <a:cs typeface="Arial"/>
              </a:rPr>
              <a:t>2019)</a:t>
            </a:r>
            <a:endParaRPr lang="en-US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06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76200"/>
            <a:ext cx="9221788" cy="1143000"/>
          </a:xfrm>
          <a:noFill/>
        </p:spPr>
        <p:txBody>
          <a:bodyPr/>
          <a:lstStyle/>
          <a:p>
            <a:pPr eaLnBrk="1" hangingPunct="1"/>
            <a:r>
              <a:rPr lang="en-US" sz="4000" b="1" u="sng" dirty="0" smtClean="0">
                <a:latin typeface="Arial"/>
                <a:ea typeface="ＭＳ Ｐゴシック" charset="0"/>
                <a:cs typeface="Arial"/>
              </a:rPr>
              <a:t>Untangling Astrophysics at z&gt;6</a:t>
            </a:r>
            <a:endParaRPr lang="en-US" sz="4000" b="1" u="sng" baseline="-25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9810" name="Rectangle 7"/>
          <p:cNvSpPr>
            <a:spLocks noChangeArrowheads="1"/>
          </p:cNvSpPr>
          <p:nvPr/>
        </p:nvSpPr>
        <p:spPr bwMode="auto">
          <a:xfrm>
            <a:off x="4724400" y="573405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76200" y="5486400"/>
            <a:ext cx="8686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DF8FC"/>
              </a:buClr>
              <a:buFont typeface="Arial" charset="0"/>
              <a:buChar char="•"/>
            </a:pPr>
            <a:r>
              <a:rPr lang="en-US" sz="2000" b="1" dirty="0">
                <a:sym typeface="Wingdings" charset="0"/>
              </a:rPr>
              <a:t> </a:t>
            </a:r>
            <a:r>
              <a:rPr lang="en-US" sz="2000" b="1" dirty="0" smtClean="0">
                <a:latin typeface="Arial"/>
                <a:cs typeface="Arial"/>
                <a:sym typeface="Wingdings" charset="0"/>
              </a:rPr>
              <a:t>Pre-JWST: two z&gt;6 low-mass lensed galaxies (m~25-26 AB) with detected CIV emission.</a:t>
            </a:r>
          </a:p>
          <a:p>
            <a:pPr eaLnBrk="1" hangingPunct="1">
              <a:spcBef>
                <a:spcPct val="25000"/>
              </a:spcBef>
              <a:buClr>
                <a:srgbClr val="FDF8FC"/>
              </a:buClr>
              <a:buFont typeface="Arial" charset="0"/>
              <a:buChar char="•"/>
            </a:pPr>
            <a:r>
              <a:rPr lang="en-US" sz="2000" b="1" dirty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Post-JWST: rich suite of exquisitely detected rest-UV and optical features enabling detailed analysis of massive stars and ISM.</a:t>
            </a:r>
            <a:endParaRPr lang="en-US" sz="2000" b="1" dirty="0">
              <a:solidFill>
                <a:srgbClr val="FDF8FC"/>
              </a:solidFill>
              <a:latin typeface="Arial"/>
              <a:cs typeface="Arial"/>
              <a:sym typeface="Wingdings" charset="0"/>
            </a:endParaRPr>
          </a:p>
        </p:txBody>
      </p:sp>
      <p:pic>
        <p:nvPicPr>
          <p:cNvPr id="3" name="Picture 2" descr="stark_presentation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8229600" cy="4145939"/>
          </a:xfrm>
          <a:prstGeom prst="rect">
            <a:avLst/>
          </a:prstGeom>
        </p:spPr>
      </p:pic>
      <p:sp>
        <p:nvSpPr>
          <p:cNvPr id="7" name="TextBox 20"/>
          <p:cNvSpPr txBox="1">
            <a:spLocks noChangeArrowheads="1"/>
          </p:cNvSpPr>
          <p:nvPr/>
        </p:nvSpPr>
        <p:spPr bwMode="auto">
          <a:xfrm rot="16200000">
            <a:off x="595701" y="3290500"/>
            <a:ext cx="2133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Arial"/>
                <a:cs typeface="Arial"/>
              </a:rPr>
              <a:t>(Curtis-Lake et al. 2023)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8" name="TextBox 20"/>
          <p:cNvSpPr txBox="1">
            <a:spLocks noChangeArrowheads="1"/>
          </p:cNvSpPr>
          <p:nvPr/>
        </p:nvSpPr>
        <p:spPr bwMode="auto">
          <a:xfrm rot="16200000">
            <a:off x="-775899" y="3214300"/>
            <a:ext cx="2133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Arial"/>
                <a:cs typeface="Arial"/>
              </a:rPr>
              <a:t>(Topping et al., in prep)</a:t>
            </a:r>
            <a:endParaRPr lang="en-US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924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76200"/>
            <a:ext cx="9221788" cy="1143000"/>
          </a:xfrm>
          <a:noFill/>
        </p:spPr>
        <p:txBody>
          <a:bodyPr/>
          <a:lstStyle/>
          <a:p>
            <a:pPr eaLnBrk="1" hangingPunct="1"/>
            <a:r>
              <a:rPr lang="en-US" sz="4000" b="1" u="sng" dirty="0" smtClean="0">
                <a:latin typeface="Arial"/>
                <a:ea typeface="ＭＳ Ｐゴシック" charset="0"/>
                <a:cs typeface="Arial"/>
              </a:rPr>
              <a:t>Untangling Astrophysics at z&gt;6</a:t>
            </a:r>
            <a:endParaRPr lang="en-US" sz="4000" b="1" u="sng" baseline="-25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9810" name="Rectangle 7"/>
          <p:cNvSpPr>
            <a:spLocks noChangeArrowheads="1"/>
          </p:cNvSpPr>
          <p:nvPr/>
        </p:nvSpPr>
        <p:spPr bwMode="auto">
          <a:xfrm>
            <a:off x="4724400" y="573405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stark_presentation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8229600" cy="4172505"/>
          </a:xfrm>
          <a:prstGeom prst="rect">
            <a:avLst/>
          </a:prstGeom>
        </p:spPr>
      </p:pic>
      <p:sp>
        <p:nvSpPr>
          <p:cNvPr id="7" name="TextBox 20"/>
          <p:cNvSpPr txBox="1">
            <a:spLocks noChangeArrowheads="1"/>
          </p:cNvSpPr>
          <p:nvPr/>
        </p:nvSpPr>
        <p:spPr bwMode="auto">
          <a:xfrm rot="16200000">
            <a:off x="-775899" y="3214300"/>
            <a:ext cx="21336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Arial"/>
                <a:cs typeface="Arial"/>
              </a:rPr>
              <a:t>(Topping et al., in prep)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6200" y="5486400"/>
            <a:ext cx="8686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DF8FC"/>
              </a:buClr>
              <a:buFont typeface="Arial" charset="0"/>
              <a:buChar char="•"/>
            </a:pPr>
            <a:r>
              <a:rPr lang="en-US" sz="2000" b="1" dirty="0">
                <a:sym typeface="Wingdings" charset="0"/>
              </a:rPr>
              <a:t> </a:t>
            </a:r>
            <a:r>
              <a:rPr lang="en-US" sz="2000" b="1" dirty="0" smtClean="0">
                <a:latin typeface="Arial"/>
                <a:cs typeface="Arial"/>
                <a:sym typeface="Wingdings" charset="0"/>
              </a:rPr>
              <a:t>Pre-JWST: two z&gt;6 low-mass lensed galaxies (m~25-26 AB) with detected CIV emission.</a:t>
            </a:r>
          </a:p>
          <a:p>
            <a:pPr eaLnBrk="1" hangingPunct="1">
              <a:spcBef>
                <a:spcPct val="25000"/>
              </a:spcBef>
              <a:buClr>
                <a:srgbClr val="FDF8FC"/>
              </a:buClr>
              <a:buFont typeface="Arial" charset="0"/>
              <a:buChar char="•"/>
            </a:pPr>
            <a:r>
              <a:rPr lang="en-US" sz="2000" b="1" dirty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Post-JWST: rich suite of exquisitely detected rest-UV and optical features enabling detailed analysis of massive stars and ISM.</a:t>
            </a:r>
            <a:endParaRPr lang="en-US" sz="2000" b="1" dirty="0">
              <a:solidFill>
                <a:srgbClr val="FDF8FC"/>
              </a:solidFill>
              <a:latin typeface="Arial"/>
              <a:cs typeface="Arial"/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93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/>
          </p:nvPr>
        </p:nvSpPr>
        <p:spPr>
          <a:xfrm>
            <a:off x="227013" y="76200"/>
            <a:ext cx="8683625" cy="11430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b="1" u="sng" dirty="0" smtClean="0">
                <a:latin typeface="Arial"/>
                <a:ea typeface="ＭＳ Ｐゴシック" charset="0"/>
                <a:cs typeface="Arial"/>
              </a:rPr>
              <a:t>But What about ELTs? Outstanding Key Science Cases</a:t>
            </a:r>
            <a:endParaRPr lang="en-US" b="1" u="sng" baseline="-25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9333" name="Rectangle 7"/>
          <p:cNvSpPr>
            <a:spLocks noChangeArrowheads="1"/>
          </p:cNvSpPr>
          <p:nvPr/>
        </p:nvSpPr>
        <p:spPr bwMode="auto">
          <a:xfrm>
            <a:off x="4724400" y="573405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42900" y="1487598"/>
            <a:ext cx="8459788" cy="525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</a:t>
            </a:r>
            <a:r>
              <a:rPr lang="en-US" sz="2000" b="1" u="sng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Reionizaion</a:t>
            </a:r>
            <a:r>
              <a:rPr lang="en-US" sz="2000" b="1" u="sng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: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Direct constraints on leakage of ionizing radiation from star-forming galaxies at high redshift (ELT optical spectroscopy: WFOS, GMACS).</a:t>
            </a:r>
          </a:p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endParaRPr lang="en-US" sz="2000" b="1" dirty="0">
              <a:solidFill>
                <a:srgbClr val="FDF8FC"/>
              </a:solidFill>
              <a:latin typeface="Arial"/>
              <a:cs typeface="Arial"/>
              <a:sym typeface="Wingdings" charset="0"/>
            </a:endParaRPr>
          </a:p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</a:t>
            </a:r>
            <a:r>
              <a:rPr lang="en-US" sz="2000" b="1" u="sng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Reionization</a:t>
            </a:r>
            <a:r>
              <a:rPr lang="en-US" sz="2000" b="1" u="sng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: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Tracing the progress of </a:t>
            </a:r>
            <a:r>
              <a:rPr lang="en-US" sz="2000" b="1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Reionization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with </a:t>
            </a:r>
            <a:r>
              <a:rPr lang="en-US" sz="2000" b="1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Ly</a:t>
            </a:r>
            <a:r>
              <a:rPr lang="en-US" sz="2000" b="1" dirty="0" err="1" smtClean="0">
                <a:solidFill>
                  <a:srgbClr val="FDF8FC"/>
                </a:solidFill>
                <a:latin typeface="Symbol" charset="2"/>
                <a:cs typeface="Symbol" charset="2"/>
                <a:sym typeface="Wingdings" charset="0"/>
              </a:rPr>
              <a:t>a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(</a:t>
            </a:r>
            <a:r>
              <a:rPr lang="en-US" sz="2000" b="1" dirty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ELT near-IR spectroscopy at ~1 </a:t>
            </a:r>
            <a:r>
              <a:rPr lang="en-US" sz="2000" b="1" dirty="0">
                <a:solidFill>
                  <a:srgbClr val="FDF8FC"/>
                </a:solidFill>
                <a:latin typeface="Symbol" charset="2"/>
                <a:cs typeface="Symbol" charset="2"/>
                <a:sym typeface="Wingdings" charset="0"/>
              </a:rPr>
              <a:t>m</a:t>
            </a:r>
            <a:r>
              <a:rPr lang="en-US" sz="2000" b="1" dirty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m: MOSAIC, IRIS (IRMS), GMACS)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.</a:t>
            </a:r>
          </a:p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endParaRPr lang="en-US" sz="2000" b="1" dirty="0" smtClean="0">
              <a:solidFill>
                <a:srgbClr val="FDF8FC"/>
              </a:solidFill>
              <a:latin typeface="Arial"/>
              <a:cs typeface="Arial"/>
              <a:sym typeface="Wingdings" charset="0"/>
            </a:endParaRPr>
          </a:p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</a:t>
            </a:r>
            <a:r>
              <a:rPr lang="en-US" sz="2000" b="1" u="sng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Galaxy assembly: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High-resolution imaging and IFU spectroscopic maps of galaxies at high redshift (ELT diffraction-limited near-IR imaging and spectroscopic maps: IRIS, GMTIFS, HARMONI).</a:t>
            </a:r>
          </a:p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endParaRPr lang="en-US" sz="2000" b="1" dirty="0" smtClean="0">
              <a:solidFill>
                <a:srgbClr val="FDF8FC"/>
              </a:solidFill>
              <a:latin typeface="Arial"/>
              <a:cs typeface="Arial"/>
              <a:sym typeface="Wingdings" charset="0"/>
            </a:endParaRPr>
          </a:p>
          <a:p>
            <a:pPr eaLnBrk="1" hangingPunct="1">
              <a:spcBef>
                <a:spcPct val="25000"/>
              </a:spcBef>
              <a:buClr>
                <a:schemeClr val="tx1"/>
              </a:buClr>
            </a:pPr>
            <a:endParaRPr lang="en-US" sz="2000" b="1" dirty="0">
              <a:solidFill>
                <a:srgbClr val="CCFFCC"/>
              </a:solidFill>
              <a:latin typeface="Arial"/>
              <a:cs typeface="Arial"/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55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3507" y="76200"/>
            <a:ext cx="8916987" cy="1143000"/>
          </a:xfrm>
          <a:noFill/>
        </p:spPr>
        <p:txBody>
          <a:bodyPr>
            <a:normAutofit fontScale="90000"/>
          </a:bodyPr>
          <a:lstStyle/>
          <a:p>
            <a:pPr eaLnBrk="1" hangingPunct="1">
              <a:lnSpc>
                <a:spcPct val="140000"/>
              </a:lnSpc>
            </a:pPr>
            <a:r>
              <a:rPr lang="en-US" b="1" u="sng" dirty="0" smtClean="0">
                <a:latin typeface="Arial"/>
                <a:ea typeface="ＭＳ Ｐゴシック" charset="0"/>
                <a:cs typeface="Arial"/>
              </a:rPr>
              <a:t>What is the timeline of </a:t>
            </a:r>
            <a:r>
              <a:rPr lang="en-US" b="1" u="sng" dirty="0" err="1" smtClean="0">
                <a:latin typeface="Arial"/>
                <a:ea typeface="ＭＳ Ｐゴシック" charset="0"/>
                <a:cs typeface="Arial"/>
              </a:rPr>
              <a:t>reionization</a:t>
            </a:r>
            <a:r>
              <a:rPr lang="en-US" b="1" u="sng" dirty="0" smtClean="0">
                <a:latin typeface="Arial"/>
                <a:ea typeface="ＭＳ Ｐゴシック" charset="0"/>
                <a:cs typeface="Arial"/>
              </a:rPr>
              <a:t>?</a:t>
            </a:r>
            <a:endParaRPr lang="en-US" b="1" u="sng" baseline="-25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9333" name="Rectangle 7"/>
          <p:cNvSpPr>
            <a:spLocks noChangeArrowheads="1"/>
          </p:cNvSpPr>
          <p:nvPr/>
        </p:nvSpPr>
        <p:spPr bwMode="auto">
          <a:xfrm>
            <a:off x="4724400" y="573405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42900" y="1370014"/>
            <a:ext cx="3820413" cy="504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Slow (democratic) vs. rapid (oligarchical) </a:t>
            </a:r>
            <a:r>
              <a:rPr lang="en-US" sz="2000" b="1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reionization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.</a:t>
            </a:r>
          </a:p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endParaRPr lang="en-US" sz="2000" b="1" dirty="0" smtClean="0">
              <a:solidFill>
                <a:srgbClr val="FDF8FC"/>
              </a:solidFill>
              <a:latin typeface="Arial"/>
              <a:cs typeface="Arial"/>
              <a:sym typeface="Wingdings" charset="0"/>
            </a:endParaRPr>
          </a:p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Ionizing photon production rate expressed as:</a:t>
            </a:r>
            <a:endParaRPr lang="en-US" sz="2000" b="1" dirty="0">
              <a:solidFill>
                <a:srgbClr val="CCFFCC"/>
              </a:solidFill>
              <a:latin typeface="Arial"/>
              <a:cs typeface="Arial"/>
              <a:sym typeface="Wingdings" charset="0"/>
            </a:endParaRPr>
          </a:p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endParaRPr lang="en-US" sz="2000" b="1" dirty="0" smtClean="0">
              <a:solidFill>
                <a:srgbClr val="FDF8FC"/>
              </a:solidFill>
              <a:latin typeface="Arial"/>
              <a:cs typeface="Arial"/>
              <a:sym typeface="Wingdings" charset="0"/>
            </a:endParaRPr>
          </a:p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endParaRPr lang="en-US" sz="2000" b="1" dirty="0">
              <a:solidFill>
                <a:srgbClr val="FDF8FC"/>
              </a:solidFill>
              <a:latin typeface="Arial"/>
              <a:cs typeface="Arial"/>
              <a:sym typeface="Wingdings" charset="0"/>
            </a:endParaRPr>
          </a:p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endParaRPr lang="en-US" sz="2000" b="1" dirty="0" smtClean="0">
              <a:solidFill>
                <a:srgbClr val="FDF8FC"/>
              </a:solidFill>
              <a:latin typeface="Arial"/>
              <a:cs typeface="Arial"/>
              <a:sym typeface="Wingdings" charset="0"/>
            </a:endParaRPr>
          </a:p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endParaRPr lang="en-US" sz="2000" b="1" dirty="0" smtClean="0">
              <a:solidFill>
                <a:srgbClr val="FDF8FC"/>
              </a:solidFill>
              <a:latin typeface="Arial"/>
              <a:cs typeface="Arial"/>
              <a:sym typeface="Wingdings" charset="0"/>
            </a:endParaRPr>
          </a:p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endParaRPr lang="en-US" sz="2000" b="1" dirty="0" smtClean="0">
              <a:solidFill>
                <a:srgbClr val="FDF8FC"/>
              </a:solidFill>
              <a:latin typeface="Arial"/>
              <a:cs typeface="Arial"/>
              <a:sym typeface="Wingdings" charset="0"/>
            </a:endParaRPr>
          </a:p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The nature of </a:t>
            </a:r>
            <a:r>
              <a:rPr lang="en-US" sz="2000" b="1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reionization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timeline determined by how </a:t>
            </a:r>
            <a:r>
              <a:rPr lang="en-US" sz="2000" b="1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f</a:t>
            </a:r>
            <a:r>
              <a:rPr lang="en-US" sz="2000" b="1" baseline="-25000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esc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(</a:t>
            </a:r>
            <a:r>
              <a:rPr lang="en-US" sz="2000" b="1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LyC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) depends on galaxy properties.</a:t>
            </a:r>
          </a:p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endParaRPr lang="en-US" sz="2000" b="1" dirty="0" smtClean="0">
              <a:solidFill>
                <a:srgbClr val="FDF8FC"/>
              </a:solidFill>
              <a:latin typeface="Arial"/>
              <a:cs typeface="Arial"/>
              <a:sym typeface="Wingdings" charset="0"/>
            </a:endParaRPr>
          </a:p>
          <a:p>
            <a:pPr eaLnBrk="1" hangingPunct="1">
              <a:spcBef>
                <a:spcPct val="25000"/>
              </a:spcBef>
              <a:buClr>
                <a:schemeClr val="tx1"/>
              </a:buClr>
            </a:pPr>
            <a:endParaRPr lang="en-US" sz="2000" b="1" dirty="0">
              <a:solidFill>
                <a:srgbClr val="CCFFCC"/>
              </a:solidFill>
              <a:latin typeface="Arial"/>
              <a:cs typeface="Arial"/>
              <a:sym typeface="Wingdings" charset="0"/>
            </a:endParaRPr>
          </a:p>
        </p:txBody>
      </p:sp>
      <p:pic>
        <p:nvPicPr>
          <p:cNvPr id="2" name="Picture 1" descr="naidu2020_f10l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209" y="1514634"/>
            <a:ext cx="4572000" cy="4005441"/>
          </a:xfrm>
          <a:prstGeom prst="rect">
            <a:avLst/>
          </a:prstGeom>
        </p:spPr>
      </p:pic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4325209" y="5679013"/>
            <a:ext cx="281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latin typeface="Arial" charset="0"/>
                <a:cs typeface="Arial" charset="0"/>
              </a:rPr>
              <a:t>(Naidu et al. 2020)</a:t>
            </a:r>
            <a:endParaRPr lang="en-US" sz="1400" b="1" dirty="0">
              <a:latin typeface="Arial" charset="0"/>
              <a:cs typeface="Arial" charset="0"/>
            </a:endParaRPr>
          </a:p>
        </p:txBody>
      </p:sp>
      <p:pic>
        <p:nvPicPr>
          <p:cNvPr id="4" name="Picture 3" descr="ndotio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3" b="1"/>
          <a:stretch/>
        </p:blipFill>
        <p:spPr>
          <a:xfrm>
            <a:off x="342900" y="3403364"/>
            <a:ext cx="3657600" cy="118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3507" y="76200"/>
            <a:ext cx="8916987" cy="1143000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b="1" u="sng" dirty="0" smtClean="0">
                <a:latin typeface="Arial"/>
                <a:ea typeface="ＭＳ Ｐゴシック" charset="0"/>
                <a:cs typeface="Arial"/>
              </a:rPr>
              <a:t>Benefits of stacking</a:t>
            </a:r>
            <a:endParaRPr lang="en-US" b="1" u="sng" baseline="-25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6172200" y="5562600"/>
            <a:ext cx="281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latin typeface="Arial" charset="0"/>
                <a:cs typeface="Arial" charset="0"/>
              </a:rPr>
              <a:t>(</a:t>
            </a:r>
            <a:r>
              <a:rPr lang="en-US" sz="1400" b="1" dirty="0" err="1" smtClean="0">
                <a:latin typeface="Arial" charset="0"/>
                <a:cs typeface="Arial" charset="0"/>
              </a:rPr>
              <a:t>Pahl</a:t>
            </a:r>
            <a:r>
              <a:rPr lang="en-US" sz="1400" b="1" dirty="0" smtClean="0">
                <a:latin typeface="Arial" charset="0"/>
                <a:cs typeface="Arial" charset="0"/>
              </a:rPr>
              <a:t> et al. 2023)</a:t>
            </a:r>
            <a:endParaRPr lang="en-US" sz="1400" b="1" dirty="0">
              <a:latin typeface="Arial" charset="0"/>
              <a:cs typeface="Arial" charset="0"/>
            </a:endParaRPr>
          </a:p>
        </p:txBody>
      </p:sp>
      <p:pic>
        <p:nvPicPr>
          <p:cNvPr id="2" name="Picture 1" descr="t_igm_stack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200"/>
            <a:ext cx="9144000" cy="41575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258" y="5715000"/>
            <a:ext cx="528034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One of the leading systematic uncertainties in inferring </a:t>
            </a:r>
            <a:r>
              <a:rPr lang="en-US" b="1" dirty="0" err="1" smtClean="0">
                <a:latin typeface="Arial"/>
                <a:cs typeface="Arial"/>
              </a:rPr>
              <a:t>f</a:t>
            </a:r>
            <a:r>
              <a:rPr lang="en-US" b="1" baseline="-25000" dirty="0" err="1" smtClean="0">
                <a:latin typeface="Arial"/>
                <a:cs typeface="Arial"/>
              </a:rPr>
              <a:t>esc</a:t>
            </a:r>
            <a:r>
              <a:rPr lang="en-US" b="1" dirty="0" smtClean="0">
                <a:latin typeface="Arial"/>
                <a:cs typeface="Arial"/>
              </a:rPr>
              <a:t> at z~3 is in the correction for IGM </a:t>
            </a:r>
            <a:r>
              <a:rPr lang="en-US" b="1" dirty="0" err="1" smtClean="0">
                <a:latin typeface="Arial"/>
                <a:cs typeface="Arial"/>
              </a:rPr>
              <a:t>opaciy</a:t>
            </a:r>
            <a:r>
              <a:rPr lang="en-US" b="1" dirty="0" smtClean="0">
                <a:latin typeface="Arial"/>
                <a:cs typeface="Arial"/>
              </a:rPr>
              <a:t>.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131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76200"/>
            <a:ext cx="9221788" cy="1143000"/>
          </a:xfrm>
          <a:noFill/>
        </p:spPr>
        <p:txBody>
          <a:bodyPr/>
          <a:lstStyle/>
          <a:p>
            <a:pPr eaLnBrk="1" hangingPunct="1">
              <a:lnSpc>
                <a:spcPct val="140000"/>
              </a:lnSpc>
            </a:pPr>
            <a:r>
              <a:rPr lang="en-US" b="1" u="sng" dirty="0" smtClean="0">
                <a:latin typeface="Arial"/>
                <a:ea typeface="ＭＳ Ｐゴシック" charset="0"/>
                <a:cs typeface="Arial"/>
              </a:rPr>
              <a:t>The JWST Revolution</a:t>
            </a:r>
            <a:endParaRPr lang="en-US" b="1" u="sng" baseline="-25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9810" name="Rectangle 7"/>
          <p:cNvSpPr>
            <a:spLocks noChangeArrowheads="1"/>
          </p:cNvSpPr>
          <p:nvPr/>
        </p:nvSpPr>
        <p:spPr bwMode="auto">
          <a:xfrm>
            <a:off x="4724400" y="573405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/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152400" y="5638800"/>
            <a:ext cx="8077200" cy="84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FF00"/>
              </a:buClr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Over the </a:t>
            </a: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p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ast 1.5 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years, JWST has transformed </a:t>
            </a: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our knowledge 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of galaxies in the distant universe all the way back to Cosmic Dawn.</a:t>
            </a:r>
            <a:endParaRPr lang="en-US" sz="1800" b="1" dirty="0">
              <a:solidFill>
                <a:srgbClr val="FFFFFF"/>
              </a:solidFill>
              <a:latin typeface="Arial"/>
              <a:cs typeface="Arial"/>
              <a:sym typeface="Wingdings" charset="0"/>
            </a:endParaRPr>
          </a:p>
        </p:txBody>
      </p:sp>
      <p:sp>
        <p:nvSpPr>
          <p:cNvPr id="119815" name="TextBox 8"/>
          <p:cNvSpPr txBox="1">
            <a:spLocks noChangeArrowheads="1"/>
          </p:cNvSpPr>
          <p:nvPr/>
        </p:nvSpPr>
        <p:spPr bwMode="auto">
          <a:xfrm rot="16200000">
            <a:off x="820737" y="3475039"/>
            <a:ext cx="2806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>
                <a:latin typeface="Arial"/>
                <a:cs typeface="Arial"/>
              </a:rPr>
              <a:t>Image credit: NASA’s JWST</a:t>
            </a:r>
          </a:p>
        </p:txBody>
      </p:sp>
      <p:pic>
        <p:nvPicPr>
          <p:cNvPr id="119816" name="Picture 9" descr="jwst_artistconcep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719" y="1371600"/>
            <a:ext cx="410056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04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lris_ke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04729"/>
            <a:ext cx="4059237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3507" y="76200"/>
            <a:ext cx="8916987" cy="1143000"/>
          </a:xfrm>
          <a:noFill/>
        </p:spPr>
        <p:txBody>
          <a:bodyPr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b="1" u="sng" dirty="0" smtClean="0">
                <a:ea typeface="ＭＳ Ｐゴシック" charset="0"/>
                <a:cs typeface="Arial"/>
              </a:rPr>
              <a:t>Keck </a:t>
            </a:r>
            <a:r>
              <a:rPr lang="en-US" b="1" u="sng" dirty="0" smtClean="0">
                <a:latin typeface="Arial"/>
                <a:ea typeface="ＭＳ Ｐゴシック" charset="0"/>
                <a:cs typeface="Arial"/>
              </a:rPr>
              <a:t>Lyman Continuum Spectroscopic (KLCS) Survey</a:t>
            </a:r>
            <a:endParaRPr lang="en-US" b="1" u="sng" baseline="-25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9333" name="Rectangle 7"/>
          <p:cNvSpPr>
            <a:spLocks noChangeArrowheads="1"/>
          </p:cNvSpPr>
          <p:nvPr/>
        </p:nvSpPr>
        <p:spPr bwMode="auto">
          <a:xfrm>
            <a:off x="4724400" y="573405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42900" y="1370014"/>
            <a:ext cx="3820413" cy="504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KLCS: a deep Keck/LRIS survey of 124 star-forming galaxies at z~3.</a:t>
            </a:r>
          </a:p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8-hour LRIS spectra covering the </a:t>
            </a:r>
            <a:r>
              <a:rPr lang="en-US" sz="2000" b="1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LyC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region.</a:t>
            </a:r>
            <a:endParaRPr lang="en-US" sz="2000" b="1" dirty="0">
              <a:solidFill>
                <a:srgbClr val="CCFFCC"/>
              </a:solidFill>
              <a:latin typeface="Arial"/>
              <a:cs typeface="Arial"/>
              <a:sym typeface="Wingdings" charset="0"/>
            </a:endParaRP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4724400" y="2801607"/>
            <a:ext cx="281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latin typeface="Arial" charset="0"/>
                <a:cs typeface="Arial" charset="0"/>
              </a:rPr>
              <a:t>(</a:t>
            </a:r>
            <a:r>
              <a:rPr lang="en-US" sz="1400" b="1" dirty="0" err="1" smtClean="0">
                <a:latin typeface="Arial" charset="0"/>
                <a:cs typeface="Arial" charset="0"/>
              </a:rPr>
              <a:t>Steidel</a:t>
            </a:r>
            <a:r>
              <a:rPr lang="en-US" sz="1400" b="1" dirty="0" smtClean="0">
                <a:latin typeface="Arial" charset="0"/>
                <a:cs typeface="Arial" charset="0"/>
              </a:rPr>
              <a:t> et al. 2018)</a:t>
            </a:r>
            <a:endParaRPr lang="en-US" sz="1400" b="1" dirty="0">
              <a:latin typeface="Arial" charset="0"/>
              <a:cs typeface="Arial" charset="0"/>
            </a:endParaRPr>
          </a:p>
        </p:txBody>
      </p:sp>
      <p:pic>
        <p:nvPicPr>
          <p:cNvPr id="3" name="Picture 2" descr="steidel2018_f16t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370014"/>
            <a:ext cx="3657600" cy="1373024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216593"/>
            <a:ext cx="3657600" cy="297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724400" y="6266018"/>
            <a:ext cx="281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latin typeface="Arial" charset="0"/>
                <a:cs typeface="Arial" charset="0"/>
              </a:rPr>
              <a:t>(Credit: P. </a:t>
            </a:r>
            <a:r>
              <a:rPr lang="en-US" sz="1400" b="1" dirty="0" err="1" smtClean="0">
                <a:latin typeface="Arial" charset="0"/>
                <a:cs typeface="Arial" charset="0"/>
              </a:rPr>
              <a:t>Shopbell</a:t>
            </a:r>
            <a:r>
              <a:rPr lang="en-US" sz="1400" b="1" dirty="0" smtClean="0">
                <a:latin typeface="Arial" charset="0"/>
                <a:cs typeface="Arial" charset="0"/>
              </a:rPr>
              <a:t>)</a:t>
            </a:r>
            <a:endParaRPr lang="en-US" sz="1400" b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1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3507" y="76200"/>
            <a:ext cx="8916987" cy="1143000"/>
          </a:xfrm>
          <a:noFill/>
        </p:spPr>
        <p:txBody>
          <a:bodyPr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b="1" u="sng" dirty="0" smtClean="0">
                <a:latin typeface="Arial"/>
                <a:ea typeface="ＭＳ Ｐゴシック" charset="0"/>
                <a:cs typeface="Arial"/>
              </a:rPr>
              <a:t>Keck Lyman Continuum Spectroscopic (KLCS) Survey</a:t>
            </a:r>
            <a:endParaRPr lang="en-US" b="1" u="sng" baseline="-25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42900" y="1370014"/>
            <a:ext cx="3820413" cy="504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KLCS: a deep Keck/LRIS survey of 124 star-forming galaxies at z~3.</a:t>
            </a:r>
          </a:p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8-hour LRIS spectra covering the </a:t>
            </a:r>
            <a:r>
              <a:rPr lang="en-US" sz="2000" b="1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LyC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region.</a:t>
            </a:r>
            <a:endParaRPr lang="en-US" sz="2000" b="1" dirty="0">
              <a:solidFill>
                <a:srgbClr val="CCFFCC"/>
              </a:solidFill>
              <a:latin typeface="Arial"/>
              <a:cs typeface="Arial"/>
              <a:sym typeface="Wingdings" charset="0"/>
            </a:endParaRP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4724400" y="2801607"/>
            <a:ext cx="281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latin typeface="Arial" charset="0"/>
                <a:cs typeface="Arial" charset="0"/>
              </a:rPr>
              <a:t>(</a:t>
            </a:r>
            <a:r>
              <a:rPr lang="en-US" sz="1400" b="1" dirty="0" err="1" smtClean="0">
                <a:latin typeface="Arial" charset="0"/>
                <a:cs typeface="Arial" charset="0"/>
              </a:rPr>
              <a:t>Steidel</a:t>
            </a:r>
            <a:r>
              <a:rPr lang="en-US" sz="1400" b="1" dirty="0" smtClean="0">
                <a:latin typeface="Arial" charset="0"/>
                <a:cs typeface="Arial" charset="0"/>
              </a:rPr>
              <a:t> et al. 2018)</a:t>
            </a:r>
            <a:endParaRPr lang="en-US" sz="1400" b="1" dirty="0">
              <a:latin typeface="Arial" charset="0"/>
              <a:cs typeface="Arial" charset="0"/>
            </a:endParaRPr>
          </a:p>
        </p:txBody>
      </p:sp>
      <p:pic>
        <p:nvPicPr>
          <p:cNvPr id="3" name="Picture 2" descr="steidel2018_f16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370014"/>
            <a:ext cx="3657600" cy="13730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6210" y="3574508"/>
            <a:ext cx="80678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After contamination removal (4 galaxies), 13/120 galaxies had significant </a:t>
            </a:r>
            <a:r>
              <a:rPr lang="en-US" b="1" dirty="0" err="1" smtClean="0">
                <a:latin typeface="Arial"/>
                <a:cs typeface="Arial"/>
              </a:rPr>
              <a:t>LyC</a:t>
            </a:r>
            <a:r>
              <a:rPr lang="en-US" b="1" dirty="0" smtClean="0">
                <a:latin typeface="Arial"/>
                <a:cs typeface="Arial"/>
              </a:rPr>
              <a:t> detections.</a:t>
            </a:r>
          </a:p>
          <a:p>
            <a:pPr marL="285750" indent="-285750">
              <a:buFont typeface="Arial"/>
              <a:buChar char="•"/>
            </a:pPr>
            <a:endParaRPr lang="en-US" b="1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&lt;</a:t>
            </a:r>
            <a:r>
              <a:rPr lang="en-US" b="1" dirty="0" err="1" smtClean="0">
                <a:latin typeface="Arial"/>
                <a:cs typeface="Arial"/>
              </a:rPr>
              <a:t>f</a:t>
            </a:r>
            <a:r>
              <a:rPr lang="en-US" b="1" baseline="-25000" dirty="0" err="1" smtClean="0">
                <a:latin typeface="Arial"/>
                <a:cs typeface="Arial"/>
              </a:rPr>
              <a:t>esc</a:t>
            </a:r>
            <a:r>
              <a:rPr lang="en-US" b="1" dirty="0" smtClean="0">
                <a:latin typeface="Arial"/>
                <a:cs typeface="Arial"/>
              </a:rPr>
              <a:t>&gt;=0.06±0.01</a:t>
            </a:r>
          </a:p>
          <a:p>
            <a:pPr marL="285750" indent="-285750">
              <a:buFont typeface="Arial"/>
              <a:buChar char="•"/>
            </a:pPr>
            <a:endParaRPr lang="en-US" b="1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Symbol" charset="2"/>
                <a:cs typeface="Symbol" charset="2"/>
              </a:rPr>
              <a:t>e</a:t>
            </a:r>
            <a:r>
              <a:rPr lang="en-US" b="1" baseline="-25000" dirty="0" smtClean="0">
                <a:latin typeface="Arial"/>
                <a:cs typeface="Arial"/>
              </a:rPr>
              <a:t>LyC</a:t>
            </a:r>
            <a:r>
              <a:rPr lang="en-US" b="1" dirty="0" smtClean="0">
                <a:latin typeface="Arial"/>
                <a:cs typeface="Arial"/>
              </a:rPr>
              <a:t>~5.5×10</a:t>
            </a:r>
            <a:r>
              <a:rPr lang="en-US" b="1" baseline="30000" dirty="0" smtClean="0">
                <a:latin typeface="Arial"/>
                <a:cs typeface="Arial"/>
              </a:rPr>
              <a:t>24</a:t>
            </a:r>
            <a:r>
              <a:rPr lang="en-US" b="1" dirty="0" smtClean="0">
                <a:latin typeface="Arial"/>
                <a:cs typeface="Arial"/>
              </a:rPr>
              <a:t> erg/s/Hz/Mpc</a:t>
            </a:r>
            <a:r>
              <a:rPr lang="en-US" b="1" baseline="30000" dirty="0" smtClean="0">
                <a:latin typeface="Arial"/>
                <a:cs typeface="Arial"/>
              </a:rPr>
              <a:t>3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Higher </a:t>
            </a:r>
            <a:r>
              <a:rPr lang="en-US" b="1" dirty="0" err="1" smtClean="0">
                <a:latin typeface="Arial"/>
                <a:cs typeface="Arial"/>
              </a:rPr>
              <a:t>f</a:t>
            </a:r>
            <a:r>
              <a:rPr lang="en-US" b="1" baseline="-25000" dirty="0" err="1" smtClean="0">
                <a:latin typeface="Arial"/>
                <a:cs typeface="Arial"/>
              </a:rPr>
              <a:t>esc</a:t>
            </a:r>
            <a:r>
              <a:rPr lang="en-US" b="1" dirty="0" smtClean="0">
                <a:latin typeface="Arial"/>
                <a:cs typeface="Arial"/>
              </a:rPr>
              <a:t> found at higher </a:t>
            </a:r>
            <a:r>
              <a:rPr lang="en-US" b="1" dirty="0" err="1" smtClean="0">
                <a:latin typeface="Arial"/>
                <a:cs typeface="Arial"/>
              </a:rPr>
              <a:t>Ly</a:t>
            </a:r>
            <a:r>
              <a:rPr lang="en-US" b="1" dirty="0" err="1" smtClean="0">
                <a:latin typeface="Symbol" charset="2"/>
                <a:cs typeface="Symbol" charset="2"/>
              </a:rPr>
              <a:t>a</a:t>
            </a:r>
            <a:r>
              <a:rPr lang="en-US" b="1" dirty="0" smtClean="0">
                <a:latin typeface="Arial"/>
                <a:cs typeface="Arial"/>
              </a:rPr>
              <a:t> EW and lower UV luminosity.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154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3507" y="76200"/>
            <a:ext cx="8916987" cy="1143000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b="1" u="sng" dirty="0" err="1" smtClean="0">
                <a:latin typeface="Arial"/>
                <a:ea typeface="ＭＳ Ｐゴシック" charset="0"/>
                <a:cs typeface="Arial"/>
              </a:rPr>
              <a:t>f_esc</a:t>
            </a:r>
            <a:r>
              <a:rPr lang="en-US" b="1" u="sng" dirty="0" smtClean="0">
                <a:latin typeface="Arial"/>
                <a:ea typeface="ＭＳ Ｐゴシック" charset="0"/>
                <a:cs typeface="Arial"/>
              </a:rPr>
              <a:t> vs. M</a:t>
            </a:r>
            <a:r>
              <a:rPr lang="en-US" b="1" u="sng" baseline="-25000" dirty="0" smtClean="0">
                <a:latin typeface="Arial"/>
                <a:ea typeface="ＭＳ Ｐゴシック" charset="0"/>
                <a:cs typeface="Arial"/>
              </a:rPr>
              <a:t>*</a:t>
            </a:r>
            <a:endParaRPr lang="en-US" b="1" u="sng" baseline="-25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6324600" y="5815476"/>
            <a:ext cx="281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latin typeface="Arial" charset="0"/>
                <a:cs typeface="Arial" charset="0"/>
              </a:rPr>
              <a:t>(</a:t>
            </a:r>
            <a:r>
              <a:rPr lang="en-US" sz="1400" b="1" dirty="0" err="1" smtClean="0">
                <a:latin typeface="Arial" charset="0"/>
                <a:cs typeface="Arial" charset="0"/>
              </a:rPr>
              <a:t>Pahl</a:t>
            </a:r>
            <a:r>
              <a:rPr lang="en-US" sz="1400" b="1" dirty="0" smtClean="0">
                <a:latin typeface="Arial" charset="0"/>
                <a:cs typeface="Arial" charset="0"/>
              </a:rPr>
              <a:t> et al. 2023)</a:t>
            </a:r>
            <a:endParaRPr lang="en-US" sz="1400" b="1" dirty="0">
              <a:latin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258" y="5791200"/>
            <a:ext cx="58137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Positive trend between </a:t>
            </a:r>
            <a:r>
              <a:rPr lang="en-US" sz="2000" b="1" dirty="0" err="1" smtClean="0">
                <a:latin typeface="Arial"/>
                <a:cs typeface="Arial"/>
              </a:rPr>
              <a:t>f</a:t>
            </a:r>
            <a:r>
              <a:rPr lang="en-US" sz="2000" b="1" baseline="-25000" dirty="0" err="1" smtClean="0">
                <a:latin typeface="Arial"/>
                <a:cs typeface="Arial"/>
              </a:rPr>
              <a:t>esc</a:t>
            </a:r>
            <a:r>
              <a:rPr lang="en-US" sz="2000" b="1" dirty="0" smtClean="0">
                <a:latin typeface="Arial"/>
                <a:cs typeface="Arial"/>
              </a:rPr>
              <a:t> and M</a:t>
            </a:r>
            <a:r>
              <a:rPr lang="en-US" sz="2000" b="1" baseline="-25000" dirty="0" smtClean="0">
                <a:latin typeface="Arial"/>
                <a:cs typeface="Arial"/>
              </a:rPr>
              <a:t>*  </a:t>
            </a:r>
            <a:r>
              <a:rPr lang="en-US" sz="2000" b="1" dirty="0" smtClean="0">
                <a:latin typeface="Arial"/>
                <a:cs typeface="Arial"/>
              </a:rPr>
              <a:t>is a feature of the “oligarchical” model (Naidu et al. 2020) and  unconfirmed by our analysis</a:t>
            </a:r>
            <a:r>
              <a:rPr lang="en-US" b="1" dirty="0" smtClean="0">
                <a:latin typeface="Arial"/>
                <a:cs typeface="Arial"/>
              </a:rPr>
              <a:t>. 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3" name="Picture 2" descr="f_esc_v_m_naid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70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5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950_tio_tmt_EXPL_008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4000"/>
            <a:ext cx="2865120" cy="1652016"/>
          </a:xfrm>
          <a:prstGeom prst="rect">
            <a:avLst/>
          </a:prstGeom>
        </p:spPr>
      </p:pic>
      <p:sp>
        <p:nvSpPr>
          <p:cNvPr id="99333" name="Rectangle 7"/>
          <p:cNvSpPr>
            <a:spLocks noChangeArrowheads="1"/>
          </p:cNvSpPr>
          <p:nvPr/>
        </p:nvSpPr>
        <p:spPr bwMode="auto">
          <a:xfrm>
            <a:off x="4724400" y="573405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42900" y="1370014"/>
            <a:ext cx="3820413" cy="504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TMT/WFOS, GMT/GMACS are sensitive below 4000 </a:t>
            </a:r>
            <a:r>
              <a:rPr lang="en-US" sz="2000" b="1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Å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(ELT MOSAIC not blue enough).</a:t>
            </a:r>
          </a:p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Assemble 1000 L* galaxies with comparable observations in </a:t>
            </a:r>
            <a:r>
              <a:rPr lang="en-US" sz="2000" b="1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LyC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region.</a:t>
            </a:r>
          </a:p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Measure </a:t>
            </a:r>
            <a:r>
              <a:rPr lang="en-US" sz="2000" b="1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LyC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for faint galaxies that may be responsible for </a:t>
            </a:r>
            <a:r>
              <a:rPr lang="en-US" sz="2000" b="1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reionization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.</a:t>
            </a:r>
          </a:p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Determine scaling of </a:t>
            </a:r>
            <a:r>
              <a:rPr lang="en-US" sz="2000" b="1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LyC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with galaxy properties.</a:t>
            </a:r>
          </a:p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Obtain higher spectral resolution </a:t>
            </a:r>
            <a:r>
              <a:rPr lang="en-US" sz="2000" b="1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Ly</a:t>
            </a:r>
            <a:r>
              <a:rPr lang="en-US" sz="2000" b="1" dirty="0" err="1" smtClean="0">
                <a:solidFill>
                  <a:srgbClr val="FDF8FC"/>
                </a:solidFill>
                <a:latin typeface="Symbol" charset="2"/>
                <a:cs typeface="Symbol" charset="2"/>
                <a:sym typeface="Wingdings" charset="0"/>
              </a:rPr>
              <a:t>a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profiles (essential </a:t>
            </a:r>
            <a:r>
              <a:rPr lang="en-US" sz="2000" b="1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LyC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proxy).</a:t>
            </a:r>
          </a:p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Definitive z~3 </a:t>
            </a:r>
            <a:r>
              <a:rPr lang="en-US" sz="2000" b="1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LyC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survey.</a:t>
            </a:r>
            <a:endParaRPr lang="en-US" sz="2000" b="1" dirty="0">
              <a:solidFill>
                <a:srgbClr val="CCFFCC"/>
              </a:solidFill>
              <a:latin typeface="Arial"/>
              <a:cs typeface="Arial"/>
              <a:sym typeface="Wingdings" charset="0"/>
            </a:endParaRP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 rot="5400000">
            <a:off x="6600110" y="2467690"/>
            <a:ext cx="22860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b="1" dirty="0">
                <a:latin typeface="Arial" charset="0"/>
                <a:cs typeface="Arial" charset="0"/>
              </a:rPr>
              <a:t>https://</a:t>
            </a:r>
            <a:r>
              <a:rPr lang="en-US" sz="1000" b="1" dirty="0" err="1">
                <a:latin typeface="Arial" charset="0"/>
                <a:cs typeface="Arial" charset="0"/>
              </a:rPr>
              <a:t>www.tmt.org</a:t>
            </a:r>
            <a:r>
              <a:rPr lang="en-US" sz="1000" b="1" dirty="0">
                <a:latin typeface="Arial" charset="0"/>
                <a:cs typeface="Arial" charset="0"/>
              </a:rPr>
              <a:t>/page/</a:t>
            </a:r>
            <a:r>
              <a:rPr lang="en-US" sz="1000" b="1" dirty="0" err="1">
                <a:latin typeface="Arial" charset="0"/>
                <a:cs typeface="Arial" charset="0"/>
              </a:rPr>
              <a:t>wfos</a:t>
            </a:r>
            <a:endParaRPr lang="en-US" sz="1000" b="1" dirty="0">
              <a:latin typeface="Arial" charset="0"/>
              <a:cs typeface="Arial" charset="0"/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 rot="5400000">
            <a:off x="6135687" y="4867246"/>
            <a:ext cx="2819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b="1" dirty="0">
                <a:latin typeface="Arial" charset="0"/>
                <a:cs typeface="Arial" charset="0"/>
              </a:rPr>
              <a:t>https://</a:t>
            </a:r>
            <a:r>
              <a:rPr lang="en-US" sz="1000" b="1" dirty="0" err="1">
                <a:latin typeface="Arial" charset="0"/>
                <a:cs typeface="Arial" charset="0"/>
              </a:rPr>
              <a:t>instrumentation.tamu.edu</a:t>
            </a:r>
            <a:r>
              <a:rPr lang="en-US" sz="1000" b="1" dirty="0">
                <a:latin typeface="Arial" charset="0"/>
                <a:cs typeface="Arial" charset="0"/>
              </a:rPr>
              <a:t>/instruments/</a:t>
            </a:r>
            <a:r>
              <a:rPr lang="en-US" sz="1000" b="1" dirty="0" err="1">
                <a:latin typeface="Arial" charset="0"/>
                <a:cs typeface="Arial" charset="0"/>
              </a:rPr>
              <a:t>gmacs</a:t>
            </a:r>
            <a:r>
              <a:rPr lang="en-US" sz="1000" b="1" dirty="0">
                <a:latin typeface="Arial" charset="0"/>
                <a:cs typeface="Arial" charset="0"/>
              </a:rPr>
              <a:t>/</a:t>
            </a:r>
          </a:p>
        </p:txBody>
      </p:sp>
      <p:pic>
        <p:nvPicPr>
          <p:cNvPr id="4" name="Picture 3" descr="split-labeled_gmac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94652"/>
            <a:ext cx="2743200" cy="2653748"/>
          </a:xfrm>
          <a:prstGeom prst="rect">
            <a:avLst/>
          </a:prstGeom>
        </p:spPr>
      </p:pic>
      <p:sp>
        <p:nvSpPr>
          <p:cNvPr id="993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3507" y="76200"/>
            <a:ext cx="8916987" cy="1143000"/>
          </a:xfrm>
          <a:noFill/>
        </p:spPr>
        <p:txBody>
          <a:bodyPr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b="1" u="sng" dirty="0" smtClean="0">
                <a:latin typeface="Arial"/>
                <a:ea typeface="ＭＳ Ｐゴシック" charset="0"/>
                <a:cs typeface="Arial"/>
              </a:rPr>
              <a:t>ELT Lyman Continuum Spectroscopic Survey</a:t>
            </a:r>
            <a:endParaRPr lang="en-US" b="1" u="sng" baseline="-25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0600" y="1524000"/>
            <a:ext cx="1447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/>
                <a:cs typeface="Arial"/>
              </a:rPr>
              <a:t>WFOS</a:t>
            </a:r>
            <a:endParaRPr lang="en-US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3600" y="5715000"/>
            <a:ext cx="1447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GMACS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9600" y="6400800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(See also Rigby et al. 2019)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01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/>
          </p:nvPr>
        </p:nvSpPr>
        <p:spPr>
          <a:xfrm>
            <a:off x="-57546" y="0"/>
            <a:ext cx="9259093" cy="12192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b="1" u="sng" dirty="0" smtClean="0">
                <a:latin typeface="Arial"/>
                <a:ea typeface="ＭＳ Ｐゴシック" charset="0"/>
                <a:cs typeface="Arial"/>
              </a:rPr>
              <a:t>ELTs Unveiling </a:t>
            </a:r>
            <a:r>
              <a:rPr lang="en-US" b="1" u="sng" dirty="0" err="1" smtClean="0">
                <a:latin typeface="Arial"/>
                <a:ea typeface="ＭＳ Ｐゴシック" charset="0"/>
                <a:cs typeface="Arial"/>
              </a:rPr>
              <a:t>Reionization</a:t>
            </a:r>
            <a:r>
              <a:rPr lang="en-US" b="1" u="sng" dirty="0" smtClean="0">
                <a:latin typeface="Arial"/>
                <a:ea typeface="ＭＳ Ｐゴシック" charset="0"/>
                <a:cs typeface="Arial"/>
              </a:rPr>
              <a:t> with </a:t>
            </a:r>
            <a:r>
              <a:rPr lang="en-US" b="1" u="sng" dirty="0" err="1" smtClean="0">
                <a:latin typeface="Arial"/>
                <a:ea typeface="ＭＳ Ｐゴシック" charset="0"/>
                <a:cs typeface="Arial"/>
              </a:rPr>
              <a:t>Ly</a:t>
            </a:r>
            <a:r>
              <a:rPr lang="en-US" b="1" u="sng" dirty="0" err="1" smtClean="0">
                <a:latin typeface="Symbol" charset="2"/>
                <a:ea typeface="ＭＳ Ｐゴシック" charset="0"/>
                <a:cs typeface="Symbol" charset="2"/>
              </a:rPr>
              <a:t>a</a:t>
            </a:r>
            <a:endParaRPr lang="en-US" b="1" u="sng" baseline="-25000" dirty="0">
              <a:latin typeface="Symbol" charset="2"/>
              <a:ea typeface="ＭＳ Ｐゴシック" charset="0"/>
              <a:cs typeface="Symbol" charset="2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400" y="1066800"/>
            <a:ext cx="5067300" cy="503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GMACS, MOSAIC (IRMS) will measure </a:t>
            </a:r>
            <a:r>
              <a:rPr lang="en-US" sz="2000" b="1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Lya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fluxes down to ~10</a:t>
            </a:r>
            <a:r>
              <a:rPr lang="en-US" sz="2000" b="1" baseline="30000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-19 </a:t>
            </a:r>
            <a:r>
              <a:rPr lang="en-US" sz="2000" b="1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cgs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.</a:t>
            </a:r>
          </a:p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Both increased sensitivity at ~1 </a:t>
            </a:r>
            <a:r>
              <a:rPr lang="en-US" sz="2000" b="1" dirty="0" smtClean="0">
                <a:solidFill>
                  <a:srgbClr val="FDF8FC"/>
                </a:solidFill>
                <a:latin typeface="Symbol" charset="2"/>
                <a:cs typeface="Symbol" charset="2"/>
                <a:sym typeface="Wingdings" charset="0"/>
              </a:rPr>
              <a:t>m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m (z~6-8) relative to </a:t>
            </a:r>
            <a:r>
              <a:rPr lang="en-US" sz="2000" b="1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NIRSpec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and larger surveying area.</a:t>
            </a:r>
          </a:p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Trace and map IGM neutral fraction vs. time.</a:t>
            </a:r>
          </a:p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Constrain models of </a:t>
            </a:r>
            <a:r>
              <a:rPr lang="en-US" sz="2000" b="1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reionization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.</a:t>
            </a:r>
            <a:endParaRPr lang="en-US" sz="2000" b="1" dirty="0">
              <a:solidFill>
                <a:srgbClr val="CCFFCC"/>
              </a:solidFill>
              <a:latin typeface="Arial"/>
              <a:cs typeface="Arial"/>
              <a:sym typeface="Wingdings" charset="0"/>
            </a:endParaRP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5181600" y="5029200"/>
            <a:ext cx="281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latin typeface="Arial" charset="0"/>
                <a:cs typeface="Arial" charset="0"/>
              </a:rPr>
              <a:t>(Finkelstein et al. 2019)</a:t>
            </a:r>
            <a:endParaRPr lang="en-US" sz="1400" b="1" dirty="0">
              <a:latin typeface="Arial" charset="0"/>
              <a:cs typeface="Arial" charset="0"/>
            </a:endParaRPr>
          </a:p>
        </p:txBody>
      </p:sp>
      <p:pic>
        <p:nvPicPr>
          <p:cNvPr id="2" name="Picture 1" descr="finkelstein2019_f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19200"/>
            <a:ext cx="3657600" cy="3688272"/>
          </a:xfrm>
          <a:prstGeom prst="rect">
            <a:avLst/>
          </a:prstGeom>
        </p:spPr>
      </p:pic>
      <p:pic>
        <p:nvPicPr>
          <p:cNvPr id="4" name="Picture 3" descr="finkelstein2019_f2r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886200"/>
            <a:ext cx="298026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1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/>
          </p:nvPr>
        </p:nvSpPr>
        <p:spPr>
          <a:xfrm>
            <a:off x="-57546" y="0"/>
            <a:ext cx="9259093" cy="12192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b="1" u="sng" dirty="0" smtClean="0">
                <a:latin typeface="Arial"/>
                <a:ea typeface="ＭＳ Ｐゴシック" charset="0"/>
                <a:cs typeface="Arial"/>
              </a:rPr>
              <a:t>ELTs Dissecting Galaxies at Cosmic Noon/Dawn</a:t>
            </a:r>
            <a:endParaRPr lang="en-US" b="1" u="sng" baseline="-25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9333" name="Rectangle 7"/>
          <p:cNvSpPr>
            <a:spLocks noChangeArrowheads="1"/>
          </p:cNvSpPr>
          <p:nvPr/>
        </p:nvSpPr>
        <p:spPr bwMode="auto">
          <a:xfrm>
            <a:off x="4724400" y="573405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42900" y="1370014"/>
            <a:ext cx="3820413" cy="504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JWST/</a:t>
            </a:r>
            <a:r>
              <a:rPr lang="en-US" sz="2000" b="1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NIRSpec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IFU has ~0.1” (~</a:t>
            </a:r>
            <a:r>
              <a:rPr lang="en-US" sz="2000" b="1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kpc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-scale) resolution.</a:t>
            </a:r>
          </a:p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ELT near-IR IFUs (imagers) will enable spectroscopy on the 100 pc scale.</a:t>
            </a:r>
          </a:p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Resolve the launching sites of galactic winds (H</a:t>
            </a:r>
            <a:r>
              <a:rPr lang="en-US" sz="2000" b="1" dirty="0" smtClean="0">
                <a:solidFill>
                  <a:srgbClr val="FDF8FC"/>
                </a:solidFill>
                <a:latin typeface="Symbol" charset="2"/>
                <a:cs typeface="Symbol" charset="2"/>
                <a:sym typeface="Wingdings" charset="0"/>
              </a:rPr>
              <a:t>a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).</a:t>
            </a:r>
          </a:p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Construct velocity maps/rotation curves to determine dark matter content/structure.</a:t>
            </a:r>
          </a:p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Resolve structural components and heavy element distribution of forming galaxies.</a:t>
            </a:r>
          </a:p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z&gt;6.5 galaxies have typical sizes ~0.2 </a:t>
            </a:r>
            <a:r>
              <a:rPr lang="en-US" sz="2000" b="1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kpc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(Ono+2023)!</a:t>
            </a:r>
          </a:p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endParaRPr lang="en-US" sz="2000" b="1" dirty="0" smtClean="0">
              <a:solidFill>
                <a:srgbClr val="FDF8FC"/>
              </a:solidFill>
              <a:latin typeface="Arial"/>
              <a:cs typeface="Arial"/>
              <a:sym typeface="Wingdings" charset="0"/>
            </a:endParaRPr>
          </a:p>
          <a:p>
            <a:pPr eaLnBrk="1" hangingPunct="1">
              <a:spcBef>
                <a:spcPct val="25000"/>
              </a:spcBef>
              <a:buClr>
                <a:schemeClr val="tx1"/>
              </a:buClr>
            </a:pPr>
            <a:endParaRPr lang="en-US" sz="2000" b="1" dirty="0">
              <a:solidFill>
                <a:srgbClr val="CCFFCC"/>
              </a:solidFill>
              <a:latin typeface="Arial"/>
              <a:cs typeface="Arial"/>
              <a:sym typeface="Wingdings" charset="0"/>
            </a:endParaRP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5562600" y="6550025"/>
            <a:ext cx="2819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 smtClean="0">
                <a:latin typeface="Arial" charset="0"/>
                <a:cs typeface="Arial" charset="0"/>
              </a:rPr>
              <a:t>(Newman et al. 2019)</a:t>
            </a:r>
            <a:endParaRPr lang="en-US" sz="1400" b="1" dirty="0">
              <a:latin typeface="Arial" charset="0"/>
              <a:cs typeface="Arial" charset="0"/>
            </a:endParaRPr>
          </a:p>
        </p:txBody>
      </p:sp>
      <p:pic>
        <p:nvPicPr>
          <p:cNvPr id="3" name="Picture 2" descr="newman2019_f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1" y="1368425"/>
            <a:ext cx="3129749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/>
          </p:nvPr>
        </p:nvSpPr>
        <p:spPr>
          <a:xfrm>
            <a:off x="227013" y="76200"/>
            <a:ext cx="8683625" cy="1143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b="1" u="sng" dirty="0" smtClean="0">
                <a:latin typeface="Arial"/>
                <a:ea typeface="ＭＳ Ｐゴシック" charset="0"/>
                <a:cs typeface="Arial"/>
              </a:rPr>
              <a:t>Summary</a:t>
            </a:r>
            <a:endParaRPr lang="en-US" b="1" u="sng" baseline="-25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9333" name="Rectangle 7"/>
          <p:cNvSpPr>
            <a:spLocks noChangeArrowheads="1"/>
          </p:cNvSpPr>
          <p:nvPr/>
        </p:nvSpPr>
        <p:spPr bwMode="auto">
          <a:xfrm>
            <a:off x="4724400" y="573405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42900" y="1487598"/>
            <a:ext cx="8459788" cy="525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ELTs will enable transformative advances in:</a:t>
            </a:r>
          </a:p>
          <a:p>
            <a:pPr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endParaRPr lang="en-US" sz="2000" b="1" dirty="0">
              <a:solidFill>
                <a:srgbClr val="FDF8FC"/>
              </a:solidFill>
              <a:latin typeface="Arial"/>
              <a:cs typeface="Arial"/>
              <a:sym typeface="Wingdings" charset="0"/>
            </a:endParaRPr>
          </a:p>
          <a:p>
            <a:pPr lvl="1"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Optical spectroscopy (e.g., the nature of galaxies </a:t>
            </a:r>
            <a:r>
              <a:rPr lang="en-US" sz="2000" b="1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reionizing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the universe).</a:t>
            </a:r>
          </a:p>
          <a:p>
            <a:pPr lvl="1"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Near-IR spectroscopy (blue edge) (e.g., unveiling the end of </a:t>
            </a:r>
            <a:r>
              <a:rPr lang="en-US" sz="2000" b="1" dirty="0" err="1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reionziation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).</a:t>
            </a:r>
          </a:p>
          <a:p>
            <a:pPr lvl="1" eaLnBrk="1" hangingPunct="1">
              <a:spcBef>
                <a:spcPct val="25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b="1" dirty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 </a:t>
            </a:r>
            <a:r>
              <a:rPr lang="en-US" sz="2000" b="1" dirty="0" smtClean="0">
                <a:solidFill>
                  <a:srgbClr val="FDF8FC"/>
                </a:solidFill>
                <a:latin typeface="Arial"/>
                <a:cs typeface="Arial"/>
                <a:sym typeface="Wingdings" charset="0"/>
              </a:rPr>
              <a:t>Diffraction-limited imaging and spectroscopy (e.g., placing the assembly of galaxies under the &lt;=100 pc microscope).</a:t>
            </a:r>
            <a:endParaRPr lang="en-US" sz="2000" b="1" dirty="0">
              <a:solidFill>
                <a:srgbClr val="FDF8FC"/>
              </a:solidFill>
              <a:latin typeface="Arial"/>
              <a:cs typeface="Arial"/>
              <a:sym typeface="Wingdings" charset="0"/>
            </a:endParaRPr>
          </a:p>
          <a:p>
            <a:pPr lvl="1" algn="ctr" eaLnBrk="1" hangingPunct="1">
              <a:spcBef>
                <a:spcPct val="25000"/>
              </a:spcBef>
              <a:buClr>
                <a:srgbClr val="FFFF00"/>
              </a:buClr>
            </a:pPr>
            <a:r>
              <a:rPr lang="en-US" sz="2000" b="1" dirty="0">
                <a:solidFill>
                  <a:srgbClr val="FFFF00"/>
                </a:solidFill>
                <a:latin typeface="Arial"/>
                <a:cs typeface="Arial"/>
                <a:sym typeface="Wingdings" charset="0"/>
              </a:rPr>
              <a:t> </a:t>
            </a:r>
            <a:endParaRPr lang="en-US" sz="2000" b="1" dirty="0">
              <a:solidFill>
                <a:srgbClr val="CCFFCC"/>
              </a:solidFill>
              <a:latin typeface="Arial"/>
              <a:cs typeface="Arial"/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39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ChangeArrowheads="1"/>
          </p:cNvSpPr>
          <p:nvPr/>
        </p:nvSpPr>
        <p:spPr bwMode="auto">
          <a:xfrm>
            <a:off x="4724400" y="573405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/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152400" y="5486400"/>
            <a:ext cx="8077200" cy="84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FF00"/>
              </a:buClr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Two bright (m&lt;27.5 AB, M&lt;-21 AB), z&gt;10 candidates in JWST ERS (GLASS) </a:t>
            </a:r>
            <a:r>
              <a:rPr lang="en-US" sz="1800" b="1" dirty="0" err="1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NIRCam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 imaging were an order of magnitude more numerous than predicted.</a:t>
            </a:r>
          </a:p>
          <a:p>
            <a:pPr eaLnBrk="1" hangingPunct="1">
              <a:spcBef>
                <a:spcPct val="25000"/>
              </a:spcBef>
              <a:buClr>
                <a:srgbClr val="FFFF00"/>
              </a:buClr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(See also Naidu et al. 2022)</a:t>
            </a:r>
            <a:endParaRPr lang="en-US" sz="1800" b="1" dirty="0">
              <a:solidFill>
                <a:srgbClr val="FFFFFF"/>
              </a:solidFill>
              <a:latin typeface="Arial"/>
              <a:cs typeface="Arial"/>
              <a:sym typeface="Wingdings" charset="0"/>
            </a:endParaRPr>
          </a:p>
        </p:txBody>
      </p:sp>
      <p:pic>
        <p:nvPicPr>
          <p:cNvPr id="2" name="Picture 1" descr="castellano2022_f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90701"/>
            <a:ext cx="8229600" cy="2939143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 rot="16200000">
            <a:off x="-1112837" y="3108295"/>
            <a:ext cx="2806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err="1" smtClean="0">
                <a:latin typeface="Arial"/>
                <a:cs typeface="Arial"/>
              </a:rPr>
              <a:t>Castellano</a:t>
            </a:r>
            <a:r>
              <a:rPr lang="en-US" sz="2000" b="1" dirty="0" smtClean="0">
                <a:latin typeface="Arial"/>
                <a:cs typeface="Arial"/>
              </a:rPr>
              <a:t> et al. 2022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38100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latin typeface="Arial"/>
                <a:cs typeface="Arial"/>
              </a:rPr>
              <a:t>z</a:t>
            </a:r>
            <a:r>
              <a:rPr lang="en-US" sz="1600" b="1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phot</a:t>
            </a: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=10.6</a:t>
            </a:r>
            <a:r>
              <a:rPr lang="en-US" sz="1600" b="1" dirty="0" smtClean="0">
                <a:latin typeface="Arial"/>
                <a:cs typeface="Arial"/>
              </a:rPr>
              <a:t>t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9400" y="38100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latin typeface="Arial"/>
                <a:cs typeface="Arial"/>
              </a:rPr>
              <a:t>z</a:t>
            </a:r>
            <a:r>
              <a:rPr lang="en-US" sz="1600" b="1" baseline="-25000" dirty="0" err="1" smtClean="0">
                <a:solidFill>
                  <a:schemeClr val="bg1"/>
                </a:solidFill>
                <a:latin typeface="Arial"/>
                <a:cs typeface="Arial"/>
              </a:rPr>
              <a:t>phot</a:t>
            </a:r>
            <a:r>
              <a:rPr lang="en-US" sz="1600" b="1" dirty="0" smtClean="0">
                <a:solidFill>
                  <a:schemeClr val="bg1"/>
                </a:solidFill>
                <a:latin typeface="Arial"/>
                <a:cs typeface="Arial"/>
              </a:rPr>
              <a:t>=12.3</a:t>
            </a:r>
            <a:r>
              <a:rPr lang="en-US" sz="1600" b="1" dirty="0" smtClean="0">
                <a:latin typeface="Arial"/>
                <a:cs typeface="Arial"/>
              </a:rPr>
              <a:t>t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76200"/>
            <a:ext cx="9221788" cy="1143000"/>
          </a:xfrm>
          <a:noFill/>
        </p:spPr>
        <p:txBody>
          <a:bodyPr/>
          <a:lstStyle/>
          <a:p>
            <a:pPr eaLnBrk="1" hangingPunct="1"/>
            <a:r>
              <a:rPr lang="en-US" b="1" u="sng" dirty="0" smtClean="0">
                <a:latin typeface="Arial"/>
                <a:ea typeface="ＭＳ Ｐゴシック" charset="0"/>
                <a:cs typeface="Arial"/>
              </a:rPr>
              <a:t>Distant Galaxy Candidates and the UV LF</a:t>
            </a:r>
            <a:endParaRPr lang="en-US" b="1" u="sng" baseline="-25000" dirty="0"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728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ChangeArrowheads="1"/>
          </p:cNvSpPr>
          <p:nvPr/>
        </p:nvSpPr>
        <p:spPr bwMode="auto">
          <a:xfrm>
            <a:off x="4724400" y="573405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/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152400" y="6016874"/>
            <a:ext cx="8077200" cy="84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FF00"/>
              </a:buClr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Better statistics based on first year of data.</a:t>
            </a:r>
            <a:endParaRPr lang="en-US" sz="1800" b="1" dirty="0">
              <a:solidFill>
                <a:srgbClr val="FFFFFF"/>
              </a:solidFill>
              <a:latin typeface="Arial"/>
              <a:cs typeface="Arial"/>
              <a:sym typeface="Wingdings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 rot="16200000">
            <a:off x="-1112837" y="3108295"/>
            <a:ext cx="2806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err="1" smtClean="0">
                <a:latin typeface="Arial"/>
                <a:cs typeface="Arial"/>
              </a:rPr>
              <a:t>Harikane</a:t>
            </a:r>
            <a:r>
              <a:rPr lang="en-US" sz="2000" b="1" dirty="0" smtClean="0">
                <a:latin typeface="Arial"/>
                <a:cs typeface="Arial"/>
              </a:rPr>
              <a:t> et al. 2023</a:t>
            </a:r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4" name="Picture 3" descr="harikane2023_f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8229600" cy="4599476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76200"/>
            <a:ext cx="9221788" cy="1143000"/>
          </a:xfrm>
          <a:noFill/>
        </p:spPr>
        <p:txBody>
          <a:bodyPr/>
          <a:lstStyle/>
          <a:p>
            <a:pPr eaLnBrk="1" hangingPunct="1"/>
            <a:r>
              <a:rPr lang="en-US" b="1" u="sng" dirty="0" smtClean="0">
                <a:latin typeface="Arial"/>
                <a:ea typeface="ＭＳ Ｐゴシック" charset="0"/>
                <a:cs typeface="Arial"/>
              </a:rPr>
              <a:t>Distant Galaxy Candidates and the UV LF</a:t>
            </a:r>
            <a:endParaRPr lang="en-US" b="1" u="sng" baseline="-25000" dirty="0"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070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ChangeArrowheads="1"/>
          </p:cNvSpPr>
          <p:nvPr/>
        </p:nvSpPr>
        <p:spPr bwMode="auto">
          <a:xfrm>
            <a:off x="4724400" y="573405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/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152400" y="6016874"/>
            <a:ext cx="8077200" cy="84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FF00"/>
              </a:buClr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Better statistics based on first year of data: still tension with most models at the bright end.</a:t>
            </a:r>
            <a:endParaRPr lang="en-US" sz="1800" b="1" dirty="0">
              <a:solidFill>
                <a:srgbClr val="FFFFFF"/>
              </a:solidFill>
              <a:latin typeface="Arial"/>
              <a:cs typeface="Arial"/>
              <a:sym typeface="Wingdings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 rot="16200000">
            <a:off x="411164" y="3413097"/>
            <a:ext cx="2806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err="1" smtClean="0">
                <a:latin typeface="Arial"/>
                <a:cs typeface="Arial"/>
              </a:rPr>
              <a:t>Harikane</a:t>
            </a:r>
            <a:r>
              <a:rPr lang="en-US" sz="2000" b="1" dirty="0" smtClean="0">
                <a:latin typeface="Arial"/>
                <a:cs typeface="Arial"/>
              </a:rPr>
              <a:t> et al. 2023</a:t>
            </a:r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2" name="Picture 1" descr="harikane2023_f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67" y="1447800"/>
            <a:ext cx="4910666" cy="4572000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76200"/>
            <a:ext cx="9221788" cy="1143000"/>
          </a:xfrm>
          <a:noFill/>
        </p:spPr>
        <p:txBody>
          <a:bodyPr/>
          <a:lstStyle/>
          <a:p>
            <a:pPr eaLnBrk="1" hangingPunct="1"/>
            <a:r>
              <a:rPr lang="en-US" b="1" u="sng" dirty="0" smtClean="0">
                <a:latin typeface="Arial"/>
                <a:ea typeface="ＭＳ Ｐゴシック" charset="0"/>
                <a:cs typeface="Arial"/>
              </a:rPr>
              <a:t>Distant Galaxy Candidates and the UV LF</a:t>
            </a:r>
            <a:endParaRPr lang="en-US" b="1" u="sng" baseline="-25000" dirty="0"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797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76200"/>
            <a:ext cx="9221788" cy="1143000"/>
          </a:xfrm>
          <a:noFill/>
        </p:spPr>
        <p:txBody>
          <a:bodyPr/>
          <a:lstStyle/>
          <a:p>
            <a:pPr eaLnBrk="1" hangingPunct="1"/>
            <a:r>
              <a:rPr lang="en-US" b="1" u="sng" dirty="0" smtClean="0">
                <a:latin typeface="Arial"/>
                <a:ea typeface="ＭＳ Ｐゴシック" charset="0"/>
                <a:cs typeface="Arial"/>
              </a:rPr>
              <a:t>Distant Galaxy Candidates and the UV LF</a:t>
            </a:r>
            <a:endParaRPr lang="en-US" b="1" u="sng" baseline="-250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9810" name="Rectangle 7"/>
          <p:cNvSpPr>
            <a:spLocks noChangeArrowheads="1"/>
          </p:cNvSpPr>
          <p:nvPr/>
        </p:nvSpPr>
        <p:spPr bwMode="auto">
          <a:xfrm>
            <a:off x="4724400" y="573405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/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152400" y="6016874"/>
            <a:ext cx="8077200" cy="84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FF00"/>
              </a:buClr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Better statistics based on first year of data: still tension with most models at the bright end.</a:t>
            </a:r>
            <a:endParaRPr lang="en-US" sz="1800" b="1" dirty="0">
              <a:solidFill>
                <a:srgbClr val="FFFFFF"/>
              </a:solidFill>
              <a:latin typeface="Arial"/>
              <a:cs typeface="Arial"/>
              <a:sym typeface="Wingdings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 rot="16200000">
            <a:off x="-1112837" y="3108295"/>
            <a:ext cx="2806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latin typeface="Arial"/>
                <a:cs typeface="Arial"/>
              </a:rPr>
              <a:t>Finkelstein et al. 2023</a:t>
            </a:r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4" name="Picture 3" descr="finkelstein2023_f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71600"/>
            <a:ext cx="757497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7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ChangeArrowheads="1"/>
          </p:cNvSpPr>
          <p:nvPr/>
        </p:nvSpPr>
        <p:spPr bwMode="auto">
          <a:xfrm>
            <a:off x="4724400" y="573405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/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152400" y="6016874"/>
            <a:ext cx="8077200" cy="84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FF00"/>
              </a:buClr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Better statistics based on first year of data: 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evolution 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different from lower-z extrapolation 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(</a:t>
            </a:r>
            <a:r>
              <a:rPr lang="en-US" sz="1800" b="1" dirty="0" smtClean="0">
                <a:solidFill>
                  <a:srgbClr val="FFFFFF"/>
                </a:solidFill>
                <a:latin typeface="Arial"/>
                <a:cs typeface="Arial"/>
                <a:sym typeface="Wingdings" charset="0"/>
              </a:rPr>
              <a:t>see also COSMOS-Web results).</a:t>
            </a:r>
            <a:endParaRPr lang="en-US" sz="1800" b="1" dirty="0">
              <a:solidFill>
                <a:srgbClr val="FFFFFF"/>
              </a:solidFill>
              <a:latin typeface="Arial"/>
              <a:cs typeface="Arial"/>
              <a:sym typeface="Wingdings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 rot="16200000">
            <a:off x="-1112837" y="3108295"/>
            <a:ext cx="2806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latin typeface="Arial"/>
                <a:cs typeface="Arial"/>
              </a:rPr>
              <a:t>Finkelstein et al. 2023</a:t>
            </a:r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2" name="Picture 1" descr="finkelstein2023_f11l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739" y="1447800"/>
            <a:ext cx="6704523" cy="4572000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-38100" y="76200"/>
            <a:ext cx="9221788" cy="1143000"/>
          </a:xfrm>
          <a:noFill/>
        </p:spPr>
        <p:txBody>
          <a:bodyPr/>
          <a:lstStyle/>
          <a:p>
            <a:pPr eaLnBrk="1" hangingPunct="1"/>
            <a:r>
              <a:rPr lang="en-US" b="1" u="sng" dirty="0" smtClean="0">
                <a:latin typeface="Arial"/>
                <a:ea typeface="ＭＳ Ｐゴシック" charset="0"/>
                <a:cs typeface="Arial"/>
              </a:rPr>
              <a:t>Distant Galaxy Candidates and the UV LF</a:t>
            </a:r>
            <a:endParaRPr lang="en-US" b="1" u="sng" baseline="-25000" dirty="0"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394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40697</TotalTime>
  <Words>3836</Words>
  <Application>Microsoft Macintosh PowerPoint</Application>
  <PresentationFormat>On-screen Show (4:3)</PresentationFormat>
  <Paragraphs>322</Paragraphs>
  <Slides>46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Default Design</vt:lpstr>
      <vt:lpstr>High-Redshift Galaxy Formation with ELTs in the Era of JWST Discovery</vt:lpstr>
      <vt:lpstr>Big Questions</vt:lpstr>
      <vt:lpstr>Big Questions</vt:lpstr>
      <vt:lpstr>The JWST Revolution</vt:lpstr>
      <vt:lpstr>Distant Galaxy Candidates and the UV LF</vt:lpstr>
      <vt:lpstr>Distant Galaxy Candidates and the UV LF</vt:lpstr>
      <vt:lpstr>Distant Galaxy Candidates and the UV LF</vt:lpstr>
      <vt:lpstr>Distant Galaxy Candidates and the UV LF</vt:lpstr>
      <vt:lpstr>Distant Galaxy Candidates and the UV LF</vt:lpstr>
      <vt:lpstr>Distant Galaxy Candidates and the UV LF</vt:lpstr>
      <vt:lpstr>The JWST Spectroscopic Revolution</vt:lpstr>
      <vt:lpstr>Promise from ERO Spectroscopy</vt:lpstr>
      <vt:lpstr>Promise from ERO Spectroscopy</vt:lpstr>
      <vt:lpstr>Direct Metallicities at High Redshift</vt:lpstr>
      <vt:lpstr>MZR Evolution at z&gt;3</vt:lpstr>
      <vt:lpstr>MZR Evolution at z&gt;3</vt:lpstr>
      <vt:lpstr>FMR Evolution at z&gt;3</vt:lpstr>
      <vt:lpstr>A Thing of Sheer Beauty: GN-z11</vt:lpstr>
      <vt:lpstr>Another Thing of Sheer Beauty</vt:lpstr>
      <vt:lpstr>Advancing the Redshift Frontier</vt:lpstr>
      <vt:lpstr>Early Growth of SMBHs</vt:lpstr>
      <vt:lpstr>Early Growth of SMBHs</vt:lpstr>
      <vt:lpstr>Early Growth of SMBHs</vt:lpstr>
      <vt:lpstr>Early Growth of SMBHs</vt:lpstr>
      <vt:lpstr>NIRSpec/CEERS “low-z” sample: Boring old Ha</vt:lpstr>
      <vt:lpstr>NIRSpec/CEERS “low-z” sample: Boring old Ha</vt:lpstr>
      <vt:lpstr>NIRSpec/CEERS  “low-z” sample: stacked spectra</vt:lpstr>
      <vt:lpstr>Excitation &amp; Ionization Conditions</vt:lpstr>
      <vt:lpstr>From the Ground to NIRSpec </vt:lpstr>
      <vt:lpstr>PowerPoint Presentation</vt:lpstr>
      <vt:lpstr>PowerPoint Presentation</vt:lpstr>
      <vt:lpstr>PowerPoint Presentation</vt:lpstr>
      <vt:lpstr>Untangling Astrophysics at z&gt;6</vt:lpstr>
      <vt:lpstr>Untangling Astrophysics at z&gt;6</vt:lpstr>
      <vt:lpstr>Untangling Astrophysics at z&gt;6</vt:lpstr>
      <vt:lpstr>Untangling Astrophysics at z&gt;6</vt:lpstr>
      <vt:lpstr>But What about ELTs? Outstanding Key Science Cases</vt:lpstr>
      <vt:lpstr>What is the timeline of reionization?</vt:lpstr>
      <vt:lpstr>Benefits of stacking</vt:lpstr>
      <vt:lpstr>Keck Lyman Continuum Spectroscopic (KLCS) Survey</vt:lpstr>
      <vt:lpstr>Keck Lyman Continuum Spectroscopic (KLCS) Survey</vt:lpstr>
      <vt:lpstr>f_esc vs. M*</vt:lpstr>
      <vt:lpstr>ELT Lyman Continuum Spectroscopic Survey</vt:lpstr>
      <vt:lpstr>ELTs Unveiling Reionization with Lya</vt:lpstr>
      <vt:lpstr>ELTs Dissecting Galaxies at Cosmic Noon/Dawn</vt:lpstr>
      <vt:lpstr>Summary</vt:lpstr>
    </vt:vector>
  </TitlesOfParts>
  <Company>Alice Shapley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Results from UV-selected Galaxies at High Redshift</dc:title>
  <cp:lastModifiedBy>ALICE SHAPLEY</cp:lastModifiedBy>
  <cp:revision>1271</cp:revision>
  <cp:lastPrinted>2007-12-04T05:23:11Z</cp:lastPrinted>
  <dcterms:created xsi:type="dcterms:W3CDTF">2011-06-08T11:49:47Z</dcterms:created>
  <dcterms:modified xsi:type="dcterms:W3CDTF">2023-12-14T06:49:45Z</dcterms:modified>
</cp:coreProperties>
</file>