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33" r:id="rId1"/>
  </p:sldMasterIdLst>
  <p:notesMasterIdLst>
    <p:notesMasterId r:id="rId24"/>
  </p:notesMasterIdLst>
  <p:sldIdLst>
    <p:sldId id="260" r:id="rId2"/>
    <p:sldId id="277" r:id="rId3"/>
    <p:sldId id="314" r:id="rId4"/>
    <p:sldId id="323" r:id="rId5"/>
    <p:sldId id="330" r:id="rId6"/>
    <p:sldId id="327" r:id="rId7"/>
    <p:sldId id="331" r:id="rId8"/>
    <p:sldId id="325" r:id="rId9"/>
    <p:sldId id="315" r:id="rId10"/>
    <p:sldId id="333" r:id="rId11"/>
    <p:sldId id="335" r:id="rId12"/>
    <p:sldId id="336" r:id="rId13"/>
    <p:sldId id="337" r:id="rId14"/>
    <p:sldId id="316" r:id="rId15"/>
    <p:sldId id="341" r:id="rId16"/>
    <p:sldId id="342" r:id="rId17"/>
    <p:sldId id="318" r:id="rId18"/>
    <p:sldId id="340" r:id="rId19"/>
    <p:sldId id="343" r:id="rId20"/>
    <p:sldId id="317" r:id="rId21"/>
    <p:sldId id="332" r:id="rId22"/>
    <p:sldId id="344"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B4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21"/>
    <p:restoredTop sz="94830"/>
  </p:normalViewPr>
  <p:slideViewPr>
    <p:cSldViewPr snapToGrid="0" snapToObjects="1">
      <p:cViewPr varScale="1">
        <p:scale>
          <a:sx n="121" d="100"/>
          <a:sy n="121" d="100"/>
        </p:scale>
        <p:origin x="4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90830-6C50-804C-BD24-81D8FB9DC7AF}" type="datetimeFigureOut">
              <a:rPr lang="en-US" smtClean="0"/>
              <a:t>12/15/23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D458D5-CC67-4348-90C6-2359AEE0C387}" type="slidenum">
              <a:rPr lang="en-US" smtClean="0"/>
              <a:t>‹#›</a:t>
            </a:fld>
            <a:endParaRPr lang="en-US"/>
          </a:p>
        </p:txBody>
      </p:sp>
    </p:spTree>
    <p:extLst>
      <p:ext uri="{BB962C8B-B14F-4D97-AF65-F5344CB8AC3E}">
        <p14:creationId xmlns:p14="http://schemas.microsoft.com/office/powerpoint/2010/main" val="2068958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D458D5-CC67-4348-90C6-2359AEE0C387}" type="slidenum">
              <a:rPr lang="en-US" smtClean="0"/>
              <a:t>5</a:t>
            </a:fld>
            <a:endParaRPr lang="en-US"/>
          </a:p>
        </p:txBody>
      </p:sp>
    </p:spTree>
    <p:extLst>
      <p:ext uri="{BB962C8B-B14F-4D97-AF65-F5344CB8AC3E}">
        <p14:creationId xmlns:p14="http://schemas.microsoft.com/office/powerpoint/2010/main" val="41160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016143-E03C-4CFD-AFDC-14E5BDEA754C}" type="datetimeFigureOut">
              <a:rPr lang="en-US" smtClean="0"/>
              <a:t>12/15/23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33E54A-A8CA-48C1-9504-691B58049D29}" type="datetimeFigureOut">
              <a:rPr lang="en-US" smtClean="0"/>
              <a:t>12/15/23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F6C806-BBF7-471C-9527-881CE2266695}" type="datetimeFigureOut">
              <a:rPr lang="en-US" smtClean="0"/>
              <a:t>12/15/23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smtClean="0"/>
              <a:t>12/15/23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smtClean="0"/>
              <a:t>12/15/23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smtClean="0"/>
              <a:t>12/15/23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smtClean="0"/>
              <a:t>12/15/23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smtClean="0"/>
              <a:t>12/15/23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2230651-31F4-45D2-98AE-A2108F41BC07}" type="datetimeFigureOut">
              <a:rPr lang="en-US" smtClean="0"/>
              <a:t>12/15/23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F53789A-C914-4DB1-8815-80B5EC7335C5}" type="datetimeFigureOut">
              <a:rPr lang="en-US" smtClean="0"/>
              <a:t>12/15/23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smtClean="0"/>
              <a:t>12/15/23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E59FD0C-5451-4CA0-86AF-E70AE3279989}" type="datetimeFigureOut">
              <a:rPr lang="en-US" smtClean="0"/>
              <a:t>12/15/23</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3874455"/>
      </p:ext>
    </p:extLst>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ui.adsabs.harvard.edu/#abs/2023arXiv231003552M/abstract" TargetMode="Externa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4468" y="1531753"/>
            <a:ext cx="10760469" cy="3481681"/>
          </a:xfrm>
        </p:spPr>
        <p:txBody>
          <a:bodyPr>
            <a:noAutofit/>
          </a:bodyPr>
          <a:lstStyle/>
          <a:p>
            <a:r>
              <a:rPr lang="en-US" sz="4400" u="none" strike="noStrike" cap="small" dirty="0">
                <a:solidFill>
                  <a:schemeClr val="tx1">
                    <a:lumMod val="75000"/>
                    <a:lumOff val="25000"/>
                  </a:schemeClr>
                </a:solidFill>
                <a:effectLst/>
                <a:latin typeface="Palatino" pitchFamily="2" charset="77"/>
                <a:ea typeface="Palatino" pitchFamily="2" charset="77"/>
              </a:rPr>
              <a:t>Resolving stars with JWST and the ELTs in the Milky Way and its neighbors</a:t>
            </a:r>
            <a:br>
              <a:rPr lang="en-US" sz="6000" dirty="0">
                <a:effectLst/>
                <a:latin typeface="Helvetica" pitchFamily="2" charset="0"/>
              </a:rPr>
            </a:br>
            <a:endParaRPr lang="en-US" sz="6000" i="1" cap="small" dirty="0">
              <a:solidFill>
                <a:schemeClr val="tx1">
                  <a:lumMod val="75000"/>
                  <a:lumOff val="25000"/>
                </a:schemeClr>
              </a:solidFill>
              <a:latin typeface="Palatino" pitchFamily="2" charset="77"/>
              <a:ea typeface="Palatino" pitchFamily="2" charset="77"/>
              <a:cs typeface="Palatino" charset="0"/>
            </a:endParaRPr>
          </a:p>
        </p:txBody>
      </p:sp>
      <p:sp>
        <p:nvSpPr>
          <p:cNvPr id="3" name="Subtitle 2"/>
          <p:cNvSpPr>
            <a:spLocks noGrp="1"/>
          </p:cNvSpPr>
          <p:nvPr>
            <p:ph type="subTitle" idx="1"/>
          </p:nvPr>
        </p:nvSpPr>
        <p:spPr>
          <a:xfrm>
            <a:off x="904468" y="5729011"/>
            <a:ext cx="9963061" cy="588466"/>
          </a:xfrm>
        </p:spPr>
        <p:txBody>
          <a:bodyPr>
            <a:normAutofit/>
          </a:bodyPr>
          <a:lstStyle/>
          <a:p>
            <a:r>
              <a:rPr lang="en-US" sz="2800" cap="small" dirty="0">
                <a:latin typeface="Palatino" charset="0"/>
                <a:ea typeface="Palatino" charset="0"/>
                <a:cs typeface="Palatino" charset="0"/>
              </a:rPr>
              <a:t>Mario Gennaro</a:t>
            </a:r>
          </a:p>
        </p:txBody>
      </p:sp>
      <p:pic>
        <p:nvPicPr>
          <p:cNvPr id="4" name="Picture 3" descr="STScI-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7500" y="228600"/>
            <a:ext cx="2226300" cy="1524159"/>
          </a:xfrm>
          <a:prstGeom prst="rect">
            <a:avLst/>
          </a:prstGeom>
        </p:spPr>
      </p:pic>
      <p:pic>
        <p:nvPicPr>
          <p:cNvPr id="5" name="Picture 4" descr="STScI-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9900" y="381000"/>
            <a:ext cx="2226300" cy="1524159"/>
          </a:xfrm>
          <a:prstGeom prst="rect">
            <a:avLst/>
          </a:prstGeom>
        </p:spPr>
      </p:pic>
      <p:pic>
        <p:nvPicPr>
          <p:cNvPr id="6" name="Picture 5" descr="STScI-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7462" y="4659499"/>
            <a:ext cx="2421764" cy="1657978"/>
          </a:xfrm>
          <a:prstGeom prst="rect">
            <a:avLst/>
          </a:prstGeom>
        </p:spPr>
      </p:pic>
    </p:spTree>
    <p:extLst>
      <p:ext uri="{BB962C8B-B14F-4D97-AF65-F5344CB8AC3E}">
        <p14:creationId xmlns:p14="http://schemas.microsoft.com/office/powerpoint/2010/main" val="1602619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EDDA0-87D5-511B-D4B4-BAEBDFD823F4}"/>
              </a:ext>
            </a:extLst>
          </p:cNvPr>
          <p:cNvSpPr>
            <a:spLocks noGrp="1"/>
          </p:cNvSpPr>
          <p:nvPr>
            <p:ph type="title"/>
          </p:nvPr>
        </p:nvSpPr>
        <p:spPr>
          <a:xfrm>
            <a:off x="504497" y="5084064"/>
            <a:ext cx="10113645" cy="822960"/>
          </a:xfrm>
        </p:spPr>
        <p:txBody>
          <a:bodyPr/>
          <a:lstStyle/>
          <a:p>
            <a:r>
              <a:rPr lang="en-US" dirty="0"/>
              <a:t>Star formation</a:t>
            </a:r>
          </a:p>
        </p:txBody>
      </p:sp>
      <p:sp>
        <p:nvSpPr>
          <p:cNvPr id="4" name="Text Placeholder 3">
            <a:extLst>
              <a:ext uri="{FF2B5EF4-FFF2-40B4-BE49-F238E27FC236}">
                <a16:creationId xmlns:a16="http://schemas.microsoft.com/office/drawing/2014/main" id="{5474EF93-B479-19B2-ACBF-64F39B964D89}"/>
              </a:ext>
            </a:extLst>
          </p:cNvPr>
          <p:cNvSpPr>
            <a:spLocks noGrp="1"/>
          </p:cNvSpPr>
          <p:nvPr>
            <p:ph type="body" sz="half" idx="2"/>
          </p:nvPr>
        </p:nvSpPr>
        <p:spPr>
          <a:xfrm>
            <a:off x="504497" y="5907023"/>
            <a:ext cx="11361682" cy="822959"/>
          </a:xfrm>
        </p:spPr>
        <p:txBody>
          <a:bodyPr>
            <a:normAutofit fontScale="25000" lnSpcReduction="20000"/>
          </a:bodyPr>
          <a:lstStyle/>
          <a:p>
            <a:endParaRPr lang="en-US" sz="4800" dirty="0"/>
          </a:p>
          <a:p>
            <a:r>
              <a:rPr lang="en-US" sz="7200" b="1" dirty="0">
                <a:solidFill>
                  <a:schemeClr val="bg1">
                    <a:lumMod val="95000"/>
                  </a:schemeClr>
                </a:solidFill>
              </a:rPr>
              <a:t>A JWST survey of the Trapezium Cluster &amp; inner Orion Nebula. I. Observations &amp; overview</a:t>
            </a:r>
            <a:endParaRPr lang="en-US" sz="7200" b="1" dirty="0">
              <a:solidFill>
                <a:schemeClr val="bg1">
                  <a:lumMod val="95000"/>
                </a:schemeClr>
              </a:solidFill>
              <a:hlinkClick r:id="rId2">
                <a:extLst>
                  <a:ext uri="{A12FA001-AC4F-418D-AE19-62706E023703}">
                    <ahyp:hlinkClr xmlns:ahyp="http://schemas.microsoft.com/office/drawing/2018/hyperlinkcolor" val="tx"/>
                  </a:ext>
                </a:extLst>
              </a:hlinkClick>
            </a:endParaRPr>
          </a:p>
          <a:p>
            <a:r>
              <a:rPr lang="en-US" sz="7200" b="1" dirty="0" err="1"/>
              <a:t>McCaughrean</a:t>
            </a:r>
            <a:r>
              <a:rPr lang="en-US" sz="7200" b="1" dirty="0"/>
              <a:t> &amp; Pearson (</a:t>
            </a:r>
            <a:r>
              <a:rPr lang="en-US" sz="7200" b="1" dirty="0">
                <a:solidFill>
                  <a:schemeClr val="bg1">
                    <a:lumMod val="95000"/>
                  </a:schemeClr>
                </a:solidFill>
              </a:rPr>
              <a:t>2023, arXiv231003552M )</a:t>
            </a:r>
            <a:endParaRPr lang="en-US" sz="7200" b="1" dirty="0"/>
          </a:p>
          <a:p>
            <a:endParaRPr lang="en-US" dirty="0"/>
          </a:p>
        </p:txBody>
      </p:sp>
      <p:pic>
        <p:nvPicPr>
          <p:cNvPr id="6" name="Picture 5">
            <a:extLst>
              <a:ext uri="{FF2B5EF4-FFF2-40B4-BE49-F238E27FC236}">
                <a16:creationId xmlns:a16="http://schemas.microsoft.com/office/drawing/2014/main" id="{DC7E9DF1-B6B1-2E9A-1457-0B8BA59F4A1B}"/>
              </a:ext>
            </a:extLst>
          </p:cNvPr>
          <p:cNvPicPr>
            <a:picLocks noChangeAspect="1"/>
          </p:cNvPicPr>
          <p:nvPr/>
        </p:nvPicPr>
        <p:blipFill>
          <a:blip r:embed="rId3"/>
          <a:stretch>
            <a:fillRect/>
          </a:stretch>
        </p:blipFill>
        <p:spPr>
          <a:xfrm>
            <a:off x="147587" y="672663"/>
            <a:ext cx="5909276" cy="4033622"/>
          </a:xfrm>
          <a:prstGeom prst="rect">
            <a:avLst/>
          </a:prstGeom>
        </p:spPr>
      </p:pic>
      <p:pic>
        <p:nvPicPr>
          <p:cNvPr id="8" name="Picture 7">
            <a:extLst>
              <a:ext uri="{FF2B5EF4-FFF2-40B4-BE49-F238E27FC236}">
                <a16:creationId xmlns:a16="http://schemas.microsoft.com/office/drawing/2014/main" id="{2C87EA5C-44B2-9492-73FC-1E8212D618C0}"/>
              </a:ext>
            </a:extLst>
          </p:cNvPr>
          <p:cNvPicPr>
            <a:picLocks noChangeAspect="1"/>
          </p:cNvPicPr>
          <p:nvPr/>
        </p:nvPicPr>
        <p:blipFill>
          <a:blip r:embed="rId4"/>
          <a:stretch>
            <a:fillRect/>
          </a:stretch>
        </p:blipFill>
        <p:spPr>
          <a:xfrm>
            <a:off x="6125850" y="666505"/>
            <a:ext cx="5918563" cy="4033621"/>
          </a:xfrm>
          <a:prstGeom prst="rect">
            <a:avLst/>
          </a:prstGeom>
        </p:spPr>
      </p:pic>
      <p:sp>
        <p:nvSpPr>
          <p:cNvPr id="9" name="TextBox 8">
            <a:extLst>
              <a:ext uri="{FF2B5EF4-FFF2-40B4-BE49-F238E27FC236}">
                <a16:creationId xmlns:a16="http://schemas.microsoft.com/office/drawing/2014/main" id="{847EE925-7CD9-9E30-3E8B-9A7766515666}"/>
              </a:ext>
            </a:extLst>
          </p:cNvPr>
          <p:cNvSpPr txBox="1"/>
          <p:nvPr/>
        </p:nvSpPr>
        <p:spPr>
          <a:xfrm>
            <a:off x="147587" y="4366809"/>
            <a:ext cx="1723254" cy="338554"/>
          </a:xfrm>
          <a:prstGeom prst="rect">
            <a:avLst/>
          </a:prstGeom>
          <a:noFill/>
        </p:spPr>
        <p:txBody>
          <a:bodyPr wrap="square" rtlCol="0">
            <a:spAutoFit/>
          </a:bodyPr>
          <a:lstStyle/>
          <a:p>
            <a:pPr algn="ctr">
              <a:buSzPct val="75000"/>
            </a:pPr>
            <a:r>
              <a:rPr lang="en-US" sz="1600" dirty="0">
                <a:solidFill>
                  <a:schemeClr val="bg1">
                    <a:lumMod val="95000"/>
                  </a:schemeClr>
                </a:solidFill>
              </a:rPr>
              <a:t>NIRCam SW</a:t>
            </a:r>
          </a:p>
        </p:txBody>
      </p:sp>
      <p:sp>
        <p:nvSpPr>
          <p:cNvPr id="10" name="TextBox 9">
            <a:extLst>
              <a:ext uri="{FF2B5EF4-FFF2-40B4-BE49-F238E27FC236}">
                <a16:creationId xmlns:a16="http://schemas.microsoft.com/office/drawing/2014/main" id="{E965F540-5057-A111-EF67-EE7AB0D212E1}"/>
              </a:ext>
            </a:extLst>
          </p:cNvPr>
          <p:cNvSpPr txBox="1"/>
          <p:nvPr/>
        </p:nvSpPr>
        <p:spPr>
          <a:xfrm>
            <a:off x="6125850" y="4366809"/>
            <a:ext cx="1723254" cy="338554"/>
          </a:xfrm>
          <a:prstGeom prst="rect">
            <a:avLst/>
          </a:prstGeom>
          <a:noFill/>
        </p:spPr>
        <p:txBody>
          <a:bodyPr wrap="square" rtlCol="0">
            <a:spAutoFit/>
          </a:bodyPr>
          <a:lstStyle/>
          <a:p>
            <a:pPr algn="ctr">
              <a:buSzPct val="75000"/>
            </a:pPr>
            <a:r>
              <a:rPr lang="en-US" sz="1600" dirty="0">
                <a:solidFill>
                  <a:schemeClr val="bg1">
                    <a:lumMod val="95000"/>
                  </a:schemeClr>
                </a:solidFill>
              </a:rPr>
              <a:t>NIRCam LW</a:t>
            </a:r>
          </a:p>
        </p:txBody>
      </p:sp>
      <p:cxnSp>
        <p:nvCxnSpPr>
          <p:cNvPr id="5" name="Straight Arrow Connector 4">
            <a:extLst>
              <a:ext uri="{FF2B5EF4-FFF2-40B4-BE49-F238E27FC236}">
                <a16:creationId xmlns:a16="http://schemas.microsoft.com/office/drawing/2014/main" id="{C66C1F1B-D5DD-AF7B-3488-2B60042265FF}"/>
              </a:ext>
            </a:extLst>
          </p:cNvPr>
          <p:cNvCxnSpPr/>
          <p:nvPr/>
        </p:nvCxnSpPr>
        <p:spPr>
          <a:xfrm>
            <a:off x="5268711" y="4520697"/>
            <a:ext cx="585216" cy="0"/>
          </a:xfrm>
          <a:prstGeom prst="straightConnector1">
            <a:avLst/>
          </a:prstGeom>
          <a:ln w="44450" cap="sq">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5C09227-CA84-15A7-ED80-9C41E13A1B81}"/>
              </a:ext>
            </a:extLst>
          </p:cNvPr>
          <p:cNvSpPr txBox="1"/>
          <p:nvPr/>
        </p:nvSpPr>
        <p:spPr>
          <a:xfrm>
            <a:off x="5017505" y="4142918"/>
            <a:ext cx="1073851" cy="338554"/>
          </a:xfrm>
          <a:prstGeom prst="rect">
            <a:avLst/>
          </a:prstGeom>
          <a:noFill/>
        </p:spPr>
        <p:txBody>
          <a:bodyPr wrap="square" rtlCol="0">
            <a:spAutoFit/>
          </a:bodyPr>
          <a:lstStyle/>
          <a:p>
            <a:pPr algn="ctr">
              <a:buSzPct val="75000"/>
            </a:pPr>
            <a:r>
              <a:rPr lang="en-US" sz="1600" dirty="0">
                <a:solidFill>
                  <a:schemeClr val="bg1">
                    <a:lumMod val="95000"/>
                  </a:schemeClr>
                </a:solidFill>
              </a:rPr>
              <a:t>1 arcmin</a:t>
            </a:r>
          </a:p>
        </p:txBody>
      </p:sp>
    </p:spTree>
    <p:extLst>
      <p:ext uri="{BB962C8B-B14F-4D97-AF65-F5344CB8AC3E}">
        <p14:creationId xmlns:p14="http://schemas.microsoft.com/office/powerpoint/2010/main" val="1652188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04A8ED-E39E-6516-1B9D-AC8F16D49A98}"/>
              </a:ext>
            </a:extLst>
          </p:cNvPr>
          <p:cNvPicPr>
            <a:picLocks noChangeAspect="1"/>
          </p:cNvPicPr>
          <p:nvPr/>
        </p:nvPicPr>
        <p:blipFill rotWithShape="1">
          <a:blip r:embed="rId2"/>
          <a:srcRect t="40339"/>
          <a:stretch/>
        </p:blipFill>
        <p:spPr>
          <a:xfrm>
            <a:off x="5254969" y="102211"/>
            <a:ext cx="6837111" cy="6140012"/>
          </a:xfrm>
          <a:prstGeom prst="rect">
            <a:avLst/>
          </a:prstGeom>
        </p:spPr>
      </p:pic>
      <p:sp>
        <p:nvSpPr>
          <p:cNvPr id="2" name="Title 1">
            <a:extLst>
              <a:ext uri="{FF2B5EF4-FFF2-40B4-BE49-F238E27FC236}">
                <a16:creationId xmlns:a16="http://schemas.microsoft.com/office/drawing/2014/main" id="{9C8EBAA5-78D6-AE52-7847-4588B05CA7FD}"/>
              </a:ext>
            </a:extLst>
          </p:cNvPr>
          <p:cNvSpPr>
            <a:spLocks noGrp="1"/>
          </p:cNvSpPr>
          <p:nvPr>
            <p:ph type="title"/>
          </p:nvPr>
        </p:nvSpPr>
        <p:spPr>
          <a:xfrm>
            <a:off x="262759" y="286603"/>
            <a:ext cx="5955161" cy="1450757"/>
          </a:xfrm>
        </p:spPr>
        <p:txBody>
          <a:bodyPr>
            <a:normAutofit/>
          </a:bodyPr>
          <a:lstStyle/>
          <a:p>
            <a:r>
              <a:rPr lang="en-US" sz="3600" dirty="0"/>
              <a:t>JUMBOs </a:t>
            </a:r>
            <a:br>
              <a:rPr lang="en-US" sz="3600" dirty="0"/>
            </a:br>
            <a:r>
              <a:rPr lang="en-US" sz="2800" dirty="0"/>
              <a:t>(Jupiter Mass Binary Objects)</a:t>
            </a:r>
          </a:p>
        </p:txBody>
      </p:sp>
      <p:sp>
        <p:nvSpPr>
          <p:cNvPr id="3" name="Content Placeholder 2">
            <a:extLst>
              <a:ext uri="{FF2B5EF4-FFF2-40B4-BE49-F238E27FC236}">
                <a16:creationId xmlns:a16="http://schemas.microsoft.com/office/drawing/2014/main" id="{899B9A58-1E91-D151-2DFF-DACB48EE3C02}"/>
              </a:ext>
            </a:extLst>
          </p:cNvPr>
          <p:cNvSpPr>
            <a:spLocks noGrp="1"/>
          </p:cNvSpPr>
          <p:nvPr>
            <p:ph sz="half" idx="1"/>
          </p:nvPr>
        </p:nvSpPr>
        <p:spPr>
          <a:xfrm>
            <a:off x="262760" y="1921752"/>
            <a:ext cx="4697548" cy="3890325"/>
          </a:xfrm>
        </p:spPr>
        <p:txBody>
          <a:bodyPr>
            <a:normAutofit/>
          </a:bodyPr>
          <a:lstStyle/>
          <a:p>
            <a:r>
              <a:rPr lang="en-US" dirty="0"/>
              <a:t>[…] we have discovered and </a:t>
            </a:r>
            <a:r>
              <a:rPr lang="en-US" dirty="0" err="1"/>
              <a:t>characterised</a:t>
            </a:r>
            <a:r>
              <a:rPr lang="en-US" dirty="0"/>
              <a:t> a sample of 540 planetary-mass candidates with masses down to 0.6 Jupiter masses, demonstrating that there is indeed no sharp cut-off in the mass function.</a:t>
            </a:r>
          </a:p>
          <a:p>
            <a:endParaRPr lang="en-US" dirty="0"/>
          </a:p>
          <a:p>
            <a:pPr marL="0" indent="0">
              <a:buNone/>
            </a:pPr>
            <a:r>
              <a:rPr lang="en-US" dirty="0"/>
              <a:t>[…] we find that 9% of the planetary-mass objects are in wide binaries, a result that is highly unexpected and which challenges current theories of both star and planet formation.</a:t>
            </a:r>
          </a:p>
        </p:txBody>
      </p:sp>
      <p:sp>
        <p:nvSpPr>
          <p:cNvPr id="7" name="TextBox 6">
            <a:extLst>
              <a:ext uri="{FF2B5EF4-FFF2-40B4-BE49-F238E27FC236}">
                <a16:creationId xmlns:a16="http://schemas.microsoft.com/office/drawing/2014/main" id="{D16BCB63-9064-1D9E-83FB-A5CA3E963AC1}"/>
              </a:ext>
            </a:extLst>
          </p:cNvPr>
          <p:cNvSpPr txBox="1"/>
          <p:nvPr/>
        </p:nvSpPr>
        <p:spPr>
          <a:xfrm>
            <a:off x="5292448" y="184890"/>
            <a:ext cx="2924625" cy="923330"/>
          </a:xfrm>
          <a:prstGeom prst="rect">
            <a:avLst/>
          </a:prstGeom>
          <a:noFill/>
        </p:spPr>
        <p:txBody>
          <a:bodyPr wrap="square" rtlCol="0">
            <a:spAutoFit/>
          </a:bodyPr>
          <a:lstStyle/>
          <a:p>
            <a:r>
              <a:rPr lang="en-US" dirty="0">
                <a:solidFill>
                  <a:schemeClr val="bg1">
                    <a:lumMod val="95000"/>
                  </a:schemeClr>
                </a:solidFill>
              </a:rPr>
              <a:t>Pearson &amp; </a:t>
            </a:r>
            <a:r>
              <a:rPr lang="en-US" dirty="0" err="1">
                <a:solidFill>
                  <a:schemeClr val="bg1">
                    <a:lumMod val="95000"/>
                  </a:schemeClr>
                </a:solidFill>
              </a:rPr>
              <a:t>McCaughrean</a:t>
            </a:r>
            <a:r>
              <a:rPr lang="en-US" dirty="0">
                <a:solidFill>
                  <a:schemeClr val="bg1">
                    <a:lumMod val="95000"/>
                  </a:schemeClr>
                </a:solidFill>
              </a:rPr>
              <a:t> (2023, arXiv231001231P)</a:t>
            </a:r>
          </a:p>
          <a:p>
            <a:endParaRPr lang="en-US" dirty="0"/>
          </a:p>
        </p:txBody>
      </p:sp>
      <p:sp>
        <p:nvSpPr>
          <p:cNvPr id="4" name="Oval 3">
            <a:extLst>
              <a:ext uri="{FF2B5EF4-FFF2-40B4-BE49-F238E27FC236}">
                <a16:creationId xmlns:a16="http://schemas.microsoft.com/office/drawing/2014/main" id="{F358EF18-4B5E-91E2-91DF-A6A023D0613F}"/>
              </a:ext>
            </a:extLst>
          </p:cNvPr>
          <p:cNvSpPr/>
          <p:nvPr/>
        </p:nvSpPr>
        <p:spPr>
          <a:xfrm>
            <a:off x="6717025" y="1438737"/>
            <a:ext cx="325676" cy="29862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53CFB94-EA7C-224B-A505-1C270C29A573}"/>
              </a:ext>
            </a:extLst>
          </p:cNvPr>
          <p:cNvSpPr/>
          <p:nvPr/>
        </p:nvSpPr>
        <p:spPr>
          <a:xfrm>
            <a:off x="6969633" y="4384435"/>
            <a:ext cx="325676" cy="29862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D9141AF-F1C5-6386-F1C4-35021EB8BC5F}"/>
              </a:ext>
            </a:extLst>
          </p:cNvPr>
          <p:cNvSpPr/>
          <p:nvPr/>
        </p:nvSpPr>
        <p:spPr>
          <a:xfrm>
            <a:off x="7996765" y="5186099"/>
            <a:ext cx="325676" cy="298623"/>
          </a:xfrm>
          <a:prstGeom prst="ellipse">
            <a:avLst/>
          </a:pr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9362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ardrop 9">
            <a:extLst>
              <a:ext uri="{FF2B5EF4-FFF2-40B4-BE49-F238E27FC236}">
                <a16:creationId xmlns:a16="http://schemas.microsoft.com/office/drawing/2014/main" id="{D9237A0F-6FC9-F3DA-D712-5F44C8814FAA}"/>
              </a:ext>
            </a:extLst>
          </p:cNvPr>
          <p:cNvSpPr/>
          <p:nvPr/>
        </p:nvSpPr>
        <p:spPr>
          <a:xfrm rot="10444567">
            <a:off x="8094965" y="122335"/>
            <a:ext cx="2732435" cy="1062256"/>
          </a:xfrm>
          <a:prstGeom prst="teardrop">
            <a:avLst>
              <a:gd name="adj" fmla="val 136170"/>
            </a:avLst>
          </a:prstGeom>
          <a:solidFill>
            <a:schemeClr val="accent3">
              <a:lumMod val="40000"/>
              <a:lumOff val="60000"/>
              <a:alpha val="5004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8EBAA5-78D6-AE52-7847-4588B05CA7FD}"/>
              </a:ext>
            </a:extLst>
          </p:cNvPr>
          <p:cNvSpPr>
            <a:spLocks noGrp="1"/>
          </p:cNvSpPr>
          <p:nvPr>
            <p:ph type="title"/>
          </p:nvPr>
        </p:nvSpPr>
        <p:spPr>
          <a:xfrm>
            <a:off x="294290" y="656140"/>
            <a:ext cx="8324193" cy="1450757"/>
          </a:xfrm>
        </p:spPr>
        <p:txBody>
          <a:bodyPr>
            <a:normAutofit/>
          </a:bodyPr>
          <a:lstStyle/>
          <a:p>
            <a:r>
              <a:rPr lang="en-US" sz="3600" dirty="0"/>
              <a:t>Brown Dwarfs in Globular Clusters  </a:t>
            </a:r>
            <a:br>
              <a:rPr lang="en-US" sz="3600" dirty="0"/>
            </a:br>
            <a:endParaRPr lang="en-US" sz="2800" dirty="0"/>
          </a:p>
        </p:txBody>
      </p:sp>
      <p:sp>
        <p:nvSpPr>
          <p:cNvPr id="3" name="Content Placeholder 2">
            <a:extLst>
              <a:ext uri="{FF2B5EF4-FFF2-40B4-BE49-F238E27FC236}">
                <a16:creationId xmlns:a16="http://schemas.microsoft.com/office/drawing/2014/main" id="{899B9A58-1E91-D151-2DFF-DACB48EE3C02}"/>
              </a:ext>
            </a:extLst>
          </p:cNvPr>
          <p:cNvSpPr>
            <a:spLocks noGrp="1"/>
          </p:cNvSpPr>
          <p:nvPr>
            <p:ph sz="half" idx="1"/>
          </p:nvPr>
        </p:nvSpPr>
        <p:spPr>
          <a:xfrm>
            <a:off x="297142" y="2537820"/>
            <a:ext cx="4159244" cy="2187877"/>
          </a:xfrm>
        </p:spPr>
        <p:txBody>
          <a:bodyPr>
            <a:normAutofit/>
          </a:bodyPr>
          <a:lstStyle/>
          <a:p>
            <a:r>
              <a:rPr lang="en-US" sz="2400" dirty="0"/>
              <a:t>[…] the capabilities of </a:t>
            </a:r>
            <a:r>
              <a:rPr lang="en-US" sz="2400" i="1" dirty="0"/>
              <a:t>JWST</a:t>
            </a:r>
            <a:r>
              <a:rPr lang="en-US" sz="2400" dirty="0"/>
              <a:t> will reach these BDs in GCs, allowing for an independent measurement of the age of GC populations through the HBL gap</a:t>
            </a:r>
          </a:p>
        </p:txBody>
      </p:sp>
      <p:grpSp>
        <p:nvGrpSpPr>
          <p:cNvPr id="18" name="Group 17">
            <a:extLst>
              <a:ext uri="{FF2B5EF4-FFF2-40B4-BE49-F238E27FC236}">
                <a16:creationId xmlns:a16="http://schemas.microsoft.com/office/drawing/2014/main" id="{B5691868-1FAB-BC45-E522-B57570ADD6D0}"/>
              </a:ext>
            </a:extLst>
          </p:cNvPr>
          <p:cNvGrpSpPr/>
          <p:nvPr/>
        </p:nvGrpSpPr>
        <p:grpSpPr>
          <a:xfrm>
            <a:off x="4876800" y="1839310"/>
            <a:ext cx="7052442" cy="4922081"/>
            <a:chOff x="4293950" y="1345324"/>
            <a:chExt cx="7772400" cy="5310963"/>
          </a:xfrm>
        </p:grpSpPr>
        <p:pic>
          <p:nvPicPr>
            <p:cNvPr id="5" name="Picture 4">
              <a:extLst>
                <a:ext uri="{FF2B5EF4-FFF2-40B4-BE49-F238E27FC236}">
                  <a16:creationId xmlns:a16="http://schemas.microsoft.com/office/drawing/2014/main" id="{F428E22C-E67D-8E75-C19C-2C3D62AA7D90}"/>
                </a:ext>
              </a:extLst>
            </p:cNvPr>
            <p:cNvPicPr>
              <a:picLocks noChangeAspect="1"/>
            </p:cNvPicPr>
            <p:nvPr/>
          </p:nvPicPr>
          <p:blipFill>
            <a:blip r:embed="rId2"/>
            <a:stretch>
              <a:fillRect/>
            </a:stretch>
          </p:blipFill>
          <p:spPr>
            <a:xfrm>
              <a:off x="4293950" y="1345324"/>
              <a:ext cx="7772400" cy="5310963"/>
            </a:xfrm>
            <a:prstGeom prst="rect">
              <a:avLst/>
            </a:prstGeom>
          </p:spPr>
        </p:pic>
        <p:cxnSp>
          <p:nvCxnSpPr>
            <p:cNvPr id="9" name="Straight Arrow Connector 8">
              <a:extLst>
                <a:ext uri="{FF2B5EF4-FFF2-40B4-BE49-F238E27FC236}">
                  <a16:creationId xmlns:a16="http://schemas.microsoft.com/office/drawing/2014/main" id="{C6C51486-7B72-F72E-D1EA-3130AEBA0F86}"/>
                </a:ext>
              </a:extLst>
            </p:cNvPr>
            <p:cNvCxnSpPr>
              <a:cxnSpLocks/>
            </p:cNvCxnSpPr>
            <p:nvPr/>
          </p:nvCxnSpPr>
          <p:spPr>
            <a:xfrm>
              <a:off x="7325711" y="3951891"/>
              <a:ext cx="0" cy="625366"/>
            </a:xfrm>
            <a:prstGeom prst="straightConnector1">
              <a:avLst/>
            </a:prstGeom>
            <a:ln w="50800">
              <a:solidFill>
                <a:schemeClr val="tx2">
                  <a:alpha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0947D63-087B-05BE-5A2E-929F6A3DA99E}"/>
                </a:ext>
              </a:extLst>
            </p:cNvPr>
            <p:cNvCxnSpPr>
              <a:cxnSpLocks/>
            </p:cNvCxnSpPr>
            <p:nvPr/>
          </p:nvCxnSpPr>
          <p:spPr>
            <a:xfrm flipH="1">
              <a:off x="7094481" y="3909849"/>
              <a:ext cx="2837793" cy="0"/>
            </a:xfrm>
            <a:prstGeom prst="straightConnector1">
              <a:avLst/>
            </a:prstGeom>
            <a:ln w="50800">
              <a:solidFill>
                <a:schemeClr val="tx2">
                  <a:alpha val="40000"/>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E5CC939-A092-A03D-F57B-6AD33F657CB8}"/>
                </a:ext>
              </a:extLst>
            </p:cNvPr>
            <p:cNvCxnSpPr>
              <a:cxnSpLocks/>
            </p:cNvCxnSpPr>
            <p:nvPr/>
          </p:nvCxnSpPr>
          <p:spPr>
            <a:xfrm flipH="1">
              <a:off x="7094481" y="4598277"/>
              <a:ext cx="2837793" cy="0"/>
            </a:xfrm>
            <a:prstGeom prst="straightConnector1">
              <a:avLst/>
            </a:prstGeom>
            <a:ln w="50800">
              <a:solidFill>
                <a:schemeClr val="tx2">
                  <a:alpha val="37771"/>
                </a:schemeClr>
              </a:solidFill>
              <a:prstDash val="dash"/>
              <a:headEnd type="none"/>
              <a:tailEnd type="none"/>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06F25CFE-5A52-7929-C34E-B96005E9878C}"/>
              </a:ext>
            </a:extLst>
          </p:cNvPr>
          <p:cNvSpPr txBox="1"/>
          <p:nvPr/>
        </p:nvSpPr>
        <p:spPr>
          <a:xfrm>
            <a:off x="262758" y="5832528"/>
            <a:ext cx="5249008" cy="677108"/>
          </a:xfrm>
          <a:prstGeom prst="rect">
            <a:avLst/>
          </a:prstGeom>
          <a:noFill/>
        </p:spPr>
        <p:txBody>
          <a:bodyPr wrap="square" rtlCol="0">
            <a:spAutoFit/>
          </a:bodyPr>
          <a:lstStyle/>
          <a:p>
            <a:r>
              <a:rPr lang="en-US" sz="2000" dirty="0" err="1">
                <a:solidFill>
                  <a:schemeClr val="tx1">
                    <a:lumMod val="75000"/>
                    <a:lumOff val="25000"/>
                  </a:schemeClr>
                </a:solidFill>
              </a:rPr>
              <a:t>Nardiello</a:t>
            </a:r>
            <a:r>
              <a:rPr lang="en-US" sz="2000" dirty="0">
                <a:solidFill>
                  <a:schemeClr val="tx1">
                    <a:lumMod val="75000"/>
                    <a:lumOff val="25000"/>
                  </a:schemeClr>
                </a:solidFill>
              </a:rPr>
              <a:t>, </a:t>
            </a:r>
            <a:r>
              <a:rPr lang="en-US" sz="2000" dirty="0" err="1">
                <a:solidFill>
                  <a:schemeClr val="tx1">
                    <a:lumMod val="75000"/>
                    <a:lumOff val="25000"/>
                  </a:schemeClr>
                </a:solidFill>
              </a:rPr>
              <a:t>Griggio</a:t>
            </a:r>
            <a:r>
              <a:rPr lang="en-US" sz="2000" dirty="0">
                <a:solidFill>
                  <a:schemeClr val="tx1">
                    <a:lumMod val="75000"/>
                    <a:lumOff val="25000"/>
                  </a:schemeClr>
                </a:solidFill>
              </a:rPr>
              <a:t> &amp; </a:t>
            </a:r>
            <a:r>
              <a:rPr lang="en-US" sz="2000" dirty="0" err="1">
                <a:solidFill>
                  <a:schemeClr val="tx1">
                    <a:lumMod val="75000"/>
                    <a:lumOff val="25000"/>
                  </a:schemeClr>
                </a:solidFill>
              </a:rPr>
              <a:t>Bedin</a:t>
            </a:r>
            <a:r>
              <a:rPr lang="en-US" sz="2000" dirty="0">
                <a:solidFill>
                  <a:schemeClr val="tx1">
                    <a:lumMod val="75000"/>
                    <a:lumOff val="25000"/>
                  </a:schemeClr>
                </a:solidFill>
              </a:rPr>
              <a:t> (2023)</a:t>
            </a:r>
          </a:p>
          <a:p>
            <a:endParaRPr lang="en-US" dirty="0"/>
          </a:p>
        </p:txBody>
      </p:sp>
      <p:sp>
        <p:nvSpPr>
          <p:cNvPr id="4" name="Content Placeholder 2">
            <a:extLst>
              <a:ext uri="{FF2B5EF4-FFF2-40B4-BE49-F238E27FC236}">
                <a16:creationId xmlns:a16="http://schemas.microsoft.com/office/drawing/2014/main" id="{BB97D0D1-E354-DEC1-FB23-50B012A6D52F}"/>
              </a:ext>
            </a:extLst>
          </p:cNvPr>
          <p:cNvSpPr txBox="1">
            <a:spLocks/>
          </p:cNvSpPr>
          <p:nvPr/>
        </p:nvSpPr>
        <p:spPr>
          <a:xfrm rot="20779406">
            <a:off x="8121958" y="502005"/>
            <a:ext cx="2535584" cy="51577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800" dirty="0">
                <a:latin typeface="Lucida Handwriting" panose="03010101010101010101" pitchFamily="66" charset="77"/>
              </a:rPr>
              <a:t>Using “BAD” data</a:t>
            </a:r>
          </a:p>
        </p:txBody>
      </p:sp>
    </p:spTree>
    <p:extLst>
      <p:ext uri="{BB962C8B-B14F-4D97-AF65-F5344CB8AC3E}">
        <p14:creationId xmlns:p14="http://schemas.microsoft.com/office/powerpoint/2010/main" val="2800382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BAA5-78D6-AE52-7847-4588B05CA7FD}"/>
              </a:ext>
            </a:extLst>
          </p:cNvPr>
          <p:cNvSpPr>
            <a:spLocks noGrp="1"/>
          </p:cNvSpPr>
          <p:nvPr>
            <p:ph type="title"/>
          </p:nvPr>
        </p:nvSpPr>
        <p:spPr>
          <a:xfrm>
            <a:off x="683173" y="273990"/>
            <a:ext cx="8324193" cy="1450757"/>
          </a:xfrm>
        </p:spPr>
        <p:txBody>
          <a:bodyPr>
            <a:normAutofit/>
          </a:bodyPr>
          <a:lstStyle/>
          <a:p>
            <a:r>
              <a:rPr lang="en-US" sz="3600" dirty="0"/>
              <a:t>Galactic Archeology in M31</a:t>
            </a:r>
            <a:endParaRPr lang="en-US" sz="2800" dirty="0"/>
          </a:p>
        </p:txBody>
      </p:sp>
      <p:sp>
        <p:nvSpPr>
          <p:cNvPr id="3" name="Content Placeholder 2">
            <a:extLst>
              <a:ext uri="{FF2B5EF4-FFF2-40B4-BE49-F238E27FC236}">
                <a16:creationId xmlns:a16="http://schemas.microsoft.com/office/drawing/2014/main" id="{899B9A58-1E91-D151-2DFF-DACB48EE3C02}"/>
              </a:ext>
            </a:extLst>
          </p:cNvPr>
          <p:cNvSpPr>
            <a:spLocks noGrp="1"/>
          </p:cNvSpPr>
          <p:nvPr>
            <p:ph sz="half" idx="1"/>
          </p:nvPr>
        </p:nvSpPr>
        <p:spPr>
          <a:xfrm>
            <a:off x="8054307" y="1967340"/>
            <a:ext cx="4137693" cy="4060096"/>
          </a:xfrm>
        </p:spPr>
        <p:txBody>
          <a:bodyPr>
            <a:noAutofit/>
          </a:bodyPr>
          <a:lstStyle/>
          <a:p>
            <a:r>
              <a:rPr lang="en-US" sz="2400" dirty="0"/>
              <a:t>[…] the entire stellar population falls along a single chemical sequence very similar to the MW’s high-</a:t>
            </a:r>
            <a:r>
              <a:rPr lang="el-GR" sz="2400" dirty="0"/>
              <a:t>α </a:t>
            </a:r>
            <a:r>
              <a:rPr lang="en-US" sz="2400" dirty="0"/>
              <a:t>component which had a high star formation rate </a:t>
            </a:r>
          </a:p>
          <a:p>
            <a:r>
              <a:rPr lang="en-US" sz="2400" dirty="0"/>
              <a:t>[…] M31 has had a more active accretion and merger history than the MW which might explain the chemical difference</a:t>
            </a:r>
          </a:p>
        </p:txBody>
      </p:sp>
      <p:sp>
        <p:nvSpPr>
          <p:cNvPr id="19" name="TextBox 18">
            <a:extLst>
              <a:ext uri="{FF2B5EF4-FFF2-40B4-BE49-F238E27FC236}">
                <a16:creationId xmlns:a16="http://schemas.microsoft.com/office/drawing/2014/main" id="{06F25CFE-5A52-7929-C34E-B96005E9878C}"/>
              </a:ext>
            </a:extLst>
          </p:cNvPr>
          <p:cNvSpPr txBox="1"/>
          <p:nvPr/>
        </p:nvSpPr>
        <p:spPr>
          <a:xfrm>
            <a:off x="219529" y="5606501"/>
            <a:ext cx="3636580" cy="677108"/>
          </a:xfrm>
          <a:prstGeom prst="rect">
            <a:avLst/>
          </a:prstGeom>
          <a:noFill/>
        </p:spPr>
        <p:txBody>
          <a:bodyPr wrap="square" rtlCol="0">
            <a:spAutoFit/>
          </a:bodyPr>
          <a:lstStyle/>
          <a:p>
            <a:r>
              <a:rPr lang="en-US" sz="2000" dirty="0" err="1">
                <a:solidFill>
                  <a:schemeClr val="tx1">
                    <a:lumMod val="75000"/>
                    <a:lumOff val="25000"/>
                  </a:schemeClr>
                </a:solidFill>
              </a:rPr>
              <a:t>Nidever</a:t>
            </a:r>
            <a:r>
              <a:rPr lang="en-US" sz="2000" dirty="0">
                <a:solidFill>
                  <a:schemeClr val="tx1">
                    <a:lumMod val="75000"/>
                    <a:lumOff val="25000"/>
                  </a:schemeClr>
                </a:solidFill>
              </a:rPr>
              <a:t> et al. (2023)</a:t>
            </a:r>
          </a:p>
          <a:p>
            <a:endParaRPr lang="en-US" dirty="0"/>
          </a:p>
        </p:txBody>
      </p:sp>
      <p:pic>
        <p:nvPicPr>
          <p:cNvPr id="6" name="Picture 5">
            <a:extLst>
              <a:ext uri="{FF2B5EF4-FFF2-40B4-BE49-F238E27FC236}">
                <a16:creationId xmlns:a16="http://schemas.microsoft.com/office/drawing/2014/main" id="{D5420868-47F5-7D4C-A240-4B291C68D1BA}"/>
              </a:ext>
            </a:extLst>
          </p:cNvPr>
          <p:cNvPicPr>
            <a:picLocks noChangeAspect="1"/>
          </p:cNvPicPr>
          <p:nvPr/>
        </p:nvPicPr>
        <p:blipFill>
          <a:blip r:embed="rId2"/>
          <a:stretch>
            <a:fillRect/>
          </a:stretch>
        </p:blipFill>
        <p:spPr>
          <a:xfrm>
            <a:off x="219529" y="1967340"/>
            <a:ext cx="7772400" cy="3211882"/>
          </a:xfrm>
          <a:prstGeom prst="rect">
            <a:avLst/>
          </a:prstGeom>
        </p:spPr>
      </p:pic>
    </p:spTree>
    <p:extLst>
      <p:ext uri="{BB962C8B-B14F-4D97-AF65-F5344CB8AC3E}">
        <p14:creationId xmlns:p14="http://schemas.microsoft.com/office/powerpoint/2010/main" val="1195982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779D-E14B-D246-B278-D95599FFA825}"/>
              </a:ext>
            </a:extLst>
          </p:cNvPr>
          <p:cNvSpPr>
            <a:spLocks noGrp="1"/>
          </p:cNvSpPr>
          <p:nvPr>
            <p:ph type="title"/>
          </p:nvPr>
        </p:nvSpPr>
        <p:spPr>
          <a:xfrm>
            <a:off x="1097280" y="758952"/>
            <a:ext cx="10890128" cy="3566160"/>
          </a:xfrm>
        </p:spPr>
        <p:txBody>
          <a:bodyPr>
            <a:normAutofit/>
          </a:bodyPr>
          <a:lstStyle/>
          <a:p>
            <a:r>
              <a:rPr lang="en-US" sz="5400" cap="small" dirty="0">
                <a:solidFill>
                  <a:schemeClr val="tx1">
                    <a:lumMod val="75000"/>
                    <a:lumOff val="25000"/>
                  </a:schemeClr>
                </a:solidFill>
                <a:latin typeface="Palatino" pitchFamily="2" charset="77"/>
                <a:ea typeface="Palatino" pitchFamily="2" charset="77"/>
              </a:rPr>
              <a:t>ELTs and JWST Synergies</a:t>
            </a:r>
          </a:p>
        </p:txBody>
      </p:sp>
      <p:sp>
        <p:nvSpPr>
          <p:cNvPr id="3" name="Text Placeholder 2">
            <a:extLst>
              <a:ext uri="{FF2B5EF4-FFF2-40B4-BE49-F238E27FC236}">
                <a16:creationId xmlns:a16="http://schemas.microsoft.com/office/drawing/2014/main" id="{B02F9FEE-F081-6245-86A9-7741CF655F21}"/>
              </a:ext>
            </a:extLst>
          </p:cNvPr>
          <p:cNvSpPr>
            <a:spLocks noGrp="1"/>
          </p:cNvSpPr>
          <p:nvPr>
            <p:ph type="body" idx="1"/>
          </p:nvPr>
        </p:nvSpPr>
        <p:spPr/>
        <p:txBody>
          <a:bodyPr>
            <a:normAutofit/>
          </a:bodyPr>
          <a:lstStyle/>
          <a:p>
            <a:r>
              <a:rPr lang="en-US" sz="2800" dirty="0">
                <a:latin typeface="Palatino" pitchFamily="2" charset="77"/>
                <a:ea typeface="Palatino" pitchFamily="2" charset="77"/>
              </a:rPr>
              <a:t>Limited to The Life Cycle of STARS</a:t>
            </a:r>
          </a:p>
        </p:txBody>
      </p:sp>
    </p:spTree>
    <p:extLst>
      <p:ext uri="{BB962C8B-B14F-4D97-AF65-F5344CB8AC3E}">
        <p14:creationId xmlns:p14="http://schemas.microsoft.com/office/powerpoint/2010/main" val="3223529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E0D1DDB-F5C6-3E10-5AFA-CD06670837F8}"/>
              </a:ext>
            </a:extLst>
          </p:cNvPr>
          <p:cNvSpPr/>
          <p:nvPr/>
        </p:nvSpPr>
        <p:spPr>
          <a:xfrm>
            <a:off x="4256689" y="945932"/>
            <a:ext cx="7767146" cy="4406462"/>
          </a:xfrm>
          <a:prstGeom prst="ellipse">
            <a:avLst/>
          </a:prstGeom>
          <a:solidFill>
            <a:schemeClr val="accent3">
              <a:lumMod val="7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1FB85E5-265D-1FF1-F975-F046A28A14E9}"/>
              </a:ext>
            </a:extLst>
          </p:cNvPr>
          <p:cNvSpPr/>
          <p:nvPr/>
        </p:nvSpPr>
        <p:spPr>
          <a:xfrm>
            <a:off x="168165" y="945932"/>
            <a:ext cx="7767146" cy="4406462"/>
          </a:xfrm>
          <a:prstGeom prst="ellipse">
            <a:avLst/>
          </a:prstGeom>
          <a:solidFill>
            <a:schemeClr val="accent1">
              <a:lumMod val="75000"/>
              <a:alpha val="4953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333E094-1094-942C-9BBC-7B58B5969806}"/>
              </a:ext>
            </a:extLst>
          </p:cNvPr>
          <p:cNvSpPr txBox="1"/>
          <p:nvPr/>
        </p:nvSpPr>
        <p:spPr>
          <a:xfrm>
            <a:off x="2041534" y="1426397"/>
            <a:ext cx="2066306" cy="400110"/>
          </a:xfrm>
          <a:prstGeom prst="rect">
            <a:avLst/>
          </a:prstGeom>
          <a:noFill/>
        </p:spPr>
        <p:txBody>
          <a:bodyPr wrap="square" rtlCol="0">
            <a:spAutoFit/>
          </a:bodyPr>
          <a:lstStyle/>
          <a:p>
            <a:pPr>
              <a:buSzPct val="75000"/>
            </a:pPr>
            <a:r>
              <a:rPr lang="en-US" sz="2000" dirty="0">
                <a:effectLst/>
              </a:rPr>
              <a:t>Collecting area</a:t>
            </a:r>
          </a:p>
        </p:txBody>
      </p:sp>
      <p:sp>
        <p:nvSpPr>
          <p:cNvPr id="6" name="TextBox 5">
            <a:extLst>
              <a:ext uri="{FF2B5EF4-FFF2-40B4-BE49-F238E27FC236}">
                <a16:creationId xmlns:a16="http://schemas.microsoft.com/office/drawing/2014/main" id="{BA7C60FB-01AE-CFE2-DC7E-FA823FF58C1A}"/>
              </a:ext>
            </a:extLst>
          </p:cNvPr>
          <p:cNvSpPr txBox="1"/>
          <p:nvPr/>
        </p:nvSpPr>
        <p:spPr>
          <a:xfrm>
            <a:off x="837896" y="2012492"/>
            <a:ext cx="2066306" cy="707886"/>
          </a:xfrm>
          <a:prstGeom prst="rect">
            <a:avLst/>
          </a:prstGeom>
          <a:noFill/>
        </p:spPr>
        <p:txBody>
          <a:bodyPr wrap="square" rtlCol="0">
            <a:spAutoFit/>
          </a:bodyPr>
          <a:lstStyle/>
          <a:p>
            <a:pPr>
              <a:buSzPct val="75000"/>
            </a:pPr>
            <a:r>
              <a:rPr lang="en-US" sz="2000" dirty="0">
                <a:effectLst/>
              </a:rPr>
              <a:t>Angular Resolution</a:t>
            </a:r>
          </a:p>
        </p:txBody>
      </p:sp>
      <p:sp>
        <p:nvSpPr>
          <p:cNvPr id="7" name="TextBox 6">
            <a:extLst>
              <a:ext uri="{FF2B5EF4-FFF2-40B4-BE49-F238E27FC236}">
                <a16:creationId xmlns:a16="http://schemas.microsoft.com/office/drawing/2014/main" id="{E7233A94-7E93-82F2-40C7-105938ED6B12}"/>
              </a:ext>
            </a:extLst>
          </p:cNvPr>
          <p:cNvSpPr txBox="1"/>
          <p:nvPr/>
        </p:nvSpPr>
        <p:spPr>
          <a:xfrm>
            <a:off x="678718" y="3475167"/>
            <a:ext cx="2066306" cy="707886"/>
          </a:xfrm>
          <a:prstGeom prst="rect">
            <a:avLst/>
          </a:prstGeom>
          <a:noFill/>
        </p:spPr>
        <p:txBody>
          <a:bodyPr wrap="square" rtlCol="0">
            <a:spAutoFit/>
          </a:bodyPr>
          <a:lstStyle/>
          <a:p>
            <a:pPr>
              <a:buSzPct val="75000"/>
            </a:pPr>
            <a:r>
              <a:rPr lang="en-US" sz="2000" dirty="0">
                <a:effectLst/>
              </a:rPr>
              <a:t>High spectral resolution</a:t>
            </a:r>
          </a:p>
        </p:txBody>
      </p:sp>
      <p:sp>
        <p:nvSpPr>
          <p:cNvPr id="8" name="TextBox 7">
            <a:extLst>
              <a:ext uri="{FF2B5EF4-FFF2-40B4-BE49-F238E27FC236}">
                <a16:creationId xmlns:a16="http://schemas.microsoft.com/office/drawing/2014/main" id="{F4272199-2EAA-EEC8-83CF-797DEFCE0E53}"/>
              </a:ext>
            </a:extLst>
          </p:cNvPr>
          <p:cNvSpPr txBox="1"/>
          <p:nvPr/>
        </p:nvSpPr>
        <p:spPr>
          <a:xfrm>
            <a:off x="7467289" y="1240319"/>
            <a:ext cx="3327224" cy="400110"/>
          </a:xfrm>
          <a:prstGeom prst="rect">
            <a:avLst/>
          </a:prstGeom>
          <a:noFill/>
        </p:spPr>
        <p:txBody>
          <a:bodyPr wrap="square" rtlCol="0">
            <a:spAutoFit/>
          </a:bodyPr>
          <a:lstStyle/>
          <a:p>
            <a:pPr>
              <a:buSzPct val="75000"/>
            </a:pPr>
            <a:r>
              <a:rPr lang="en-US" sz="2000" dirty="0">
                <a:effectLst/>
              </a:rPr>
              <a:t>Access to full MIR</a:t>
            </a:r>
          </a:p>
        </p:txBody>
      </p:sp>
      <p:sp>
        <p:nvSpPr>
          <p:cNvPr id="9" name="TextBox 8">
            <a:extLst>
              <a:ext uri="{FF2B5EF4-FFF2-40B4-BE49-F238E27FC236}">
                <a16:creationId xmlns:a16="http://schemas.microsoft.com/office/drawing/2014/main" id="{07502291-317E-A5F9-CB3A-8CF764F4BB6C}"/>
              </a:ext>
            </a:extLst>
          </p:cNvPr>
          <p:cNvSpPr txBox="1"/>
          <p:nvPr/>
        </p:nvSpPr>
        <p:spPr>
          <a:xfrm>
            <a:off x="9339207" y="2067216"/>
            <a:ext cx="2921634" cy="707886"/>
          </a:xfrm>
          <a:prstGeom prst="rect">
            <a:avLst/>
          </a:prstGeom>
          <a:noFill/>
        </p:spPr>
        <p:txBody>
          <a:bodyPr wrap="square" rtlCol="0">
            <a:spAutoFit/>
          </a:bodyPr>
          <a:lstStyle/>
          <a:p>
            <a:pPr>
              <a:buSzPct val="75000"/>
            </a:pPr>
            <a:r>
              <a:rPr lang="en-US" sz="2000" dirty="0">
                <a:effectLst/>
              </a:rPr>
              <a:t>Lower background, cold mirror</a:t>
            </a:r>
          </a:p>
        </p:txBody>
      </p:sp>
      <p:sp>
        <p:nvSpPr>
          <p:cNvPr id="10" name="TextBox 9">
            <a:extLst>
              <a:ext uri="{FF2B5EF4-FFF2-40B4-BE49-F238E27FC236}">
                <a16:creationId xmlns:a16="http://schemas.microsoft.com/office/drawing/2014/main" id="{2682DA70-833A-68C4-5DF4-39B38BC7A8B5}"/>
              </a:ext>
            </a:extLst>
          </p:cNvPr>
          <p:cNvSpPr txBox="1"/>
          <p:nvPr/>
        </p:nvSpPr>
        <p:spPr>
          <a:xfrm>
            <a:off x="8149925" y="2949108"/>
            <a:ext cx="2921634" cy="400110"/>
          </a:xfrm>
          <a:prstGeom prst="rect">
            <a:avLst/>
          </a:prstGeom>
          <a:noFill/>
        </p:spPr>
        <p:txBody>
          <a:bodyPr wrap="square" rtlCol="0">
            <a:spAutoFit/>
          </a:bodyPr>
          <a:lstStyle/>
          <a:p>
            <a:pPr>
              <a:buSzPct val="75000"/>
            </a:pPr>
            <a:r>
              <a:rPr lang="en-US" sz="2000" dirty="0">
                <a:effectLst/>
              </a:rPr>
              <a:t>Full sky coverage</a:t>
            </a:r>
          </a:p>
        </p:txBody>
      </p:sp>
      <p:sp>
        <p:nvSpPr>
          <p:cNvPr id="11" name="TextBox 10">
            <a:extLst>
              <a:ext uri="{FF2B5EF4-FFF2-40B4-BE49-F238E27FC236}">
                <a16:creationId xmlns:a16="http://schemas.microsoft.com/office/drawing/2014/main" id="{6D3E185B-8644-201B-B47B-0592DFD36D8A}"/>
              </a:ext>
            </a:extLst>
          </p:cNvPr>
          <p:cNvSpPr txBox="1"/>
          <p:nvPr/>
        </p:nvSpPr>
        <p:spPr>
          <a:xfrm>
            <a:off x="9339207" y="3821372"/>
            <a:ext cx="2921634" cy="400110"/>
          </a:xfrm>
          <a:prstGeom prst="rect">
            <a:avLst/>
          </a:prstGeom>
          <a:noFill/>
        </p:spPr>
        <p:txBody>
          <a:bodyPr wrap="square" rtlCol="0">
            <a:spAutoFit/>
          </a:bodyPr>
          <a:lstStyle/>
          <a:p>
            <a:pPr>
              <a:buSzPct val="75000"/>
            </a:pPr>
            <a:r>
              <a:rPr lang="en-US" sz="2000" dirty="0">
                <a:effectLst/>
              </a:rPr>
              <a:t>“Large” </a:t>
            </a:r>
            <a:r>
              <a:rPr lang="en-US" sz="2000" dirty="0" err="1">
                <a:effectLst/>
              </a:rPr>
              <a:t>FoV</a:t>
            </a:r>
            <a:endParaRPr lang="en-US" sz="2000" dirty="0">
              <a:effectLst/>
            </a:endParaRPr>
          </a:p>
        </p:txBody>
      </p:sp>
      <p:sp>
        <p:nvSpPr>
          <p:cNvPr id="12" name="TextBox 11">
            <a:extLst>
              <a:ext uri="{FF2B5EF4-FFF2-40B4-BE49-F238E27FC236}">
                <a16:creationId xmlns:a16="http://schemas.microsoft.com/office/drawing/2014/main" id="{B8B9EB5D-D30A-A699-78D8-045ADEA99C10}"/>
              </a:ext>
            </a:extLst>
          </p:cNvPr>
          <p:cNvSpPr txBox="1"/>
          <p:nvPr/>
        </p:nvSpPr>
        <p:spPr>
          <a:xfrm>
            <a:off x="2122787" y="4523499"/>
            <a:ext cx="2066306" cy="400110"/>
          </a:xfrm>
          <a:prstGeom prst="rect">
            <a:avLst/>
          </a:prstGeom>
          <a:noFill/>
        </p:spPr>
        <p:txBody>
          <a:bodyPr wrap="square" rtlCol="0">
            <a:spAutoFit/>
          </a:bodyPr>
          <a:lstStyle/>
          <a:p>
            <a:pPr>
              <a:buSzPct val="75000"/>
            </a:pPr>
            <a:r>
              <a:rPr lang="en-US" sz="2000" dirty="0">
                <a:effectLst/>
              </a:rPr>
              <a:t>“Serviceable”</a:t>
            </a:r>
          </a:p>
        </p:txBody>
      </p:sp>
      <p:sp>
        <p:nvSpPr>
          <p:cNvPr id="13" name="TextBox 12">
            <a:extLst>
              <a:ext uri="{FF2B5EF4-FFF2-40B4-BE49-F238E27FC236}">
                <a16:creationId xmlns:a16="http://schemas.microsoft.com/office/drawing/2014/main" id="{3F34191C-2818-9620-6AD9-52AA28FCDC85}"/>
              </a:ext>
            </a:extLst>
          </p:cNvPr>
          <p:cNvSpPr txBox="1"/>
          <p:nvPr/>
        </p:nvSpPr>
        <p:spPr>
          <a:xfrm>
            <a:off x="5660585" y="2217798"/>
            <a:ext cx="868801" cy="400110"/>
          </a:xfrm>
          <a:prstGeom prst="rect">
            <a:avLst/>
          </a:prstGeom>
          <a:noFill/>
        </p:spPr>
        <p:txBody>
          <a:bodyPr wrap="square" rtlCol="0">
            <a:spAutoFit/>
          </a:bodyPr>
          <a:lstStyle/>
          <a:p>
            <a:pPr>
              <a:buSzPct val="75000"/>
            </a:pPr>
            <a:r>
              <a:rPr lang="en-US" sz="2000" dirty="0">
                <a:effectLst/>
              </a:rPr>
              <a:t>NIR</a:t>
            </a:r>
          </a:p>
        </p:txBody>
      </p:sp>
      <p:sp>
        <p:nvSpPr>
          <p:cNvPr id="14" name="TextBox 13">
            <a:extLst>
              <a:ext uri="{FF2B5EF4-FFF2-40B4-BE49-F238E27FC236}">
                <a16:creationId xmlns:a16="http://schemas.microsoft.com/office/drawing/2014/main" id="{F29E00A8-EC99-363F-B290-7E74E2C35570}"/>
              </a:ext>
            </a:extLst>
          </p:cNvPr>
          <p:cNvSpPr txBox="1"/>
          <p:nvPr/>
        </p:nvSpPr>
        <p:spPr>
          <a:xfrm>
            <a:off x="5356424" y="3889774"/>
            <a:ext cx="1477124" cy="400110"/>
          </a:xfrm>
          <a:prstGeom prst="rect">
            <a:avLst/>
          </a:prstGeom>
          <a:noFill/>
        </p:spPr>
        <p:txBody>
          <a:bodyPr wrap="square" rtlCol="0">
            <a:spAutoFit/>
          </a:bodyPr>
          <a:lstStyle/>
          <a:p>
            <a:pPr>
              <a:buSzPct val="75000"/>
            </a:pPr>
            <a:r>
              <a:rPr lang="en-US" sz="2000" dirty="0">
                <a:effectLst/>
              </a:rPr>
              <a:t>Sensitivity</a:t>
            </a:r>
          </a:p>
        </p:txBody>
      </p:sp>
      <p:sp>
        <p:nvSpPr>
          <p:cNvPr id="15" name="TextBox 14">
            <a:extLst>
              <a:ext uri="{FF2B5EF4-FFF2-40B4-BE49-F238E27FC236}">
                <a16:creationId xmlns:a16="http://schemas.microsoft.com/office/drawing/2014/main" id="{F6584CBD-CE2C-E760-64EF-1C470D9CD663}"/>
              </a:ext>
            </a:extLst>
          </p:cNvPr>
          <p:cNvSpPr txBox="1"/>
          <p:nvPr/>
        </p:nvSpPr>
        <p:spPr>
          <a:xfrm>
            <a:off x="366158" y="514977"/>
            <a:ext cx="2066306" cy="461665"/>
          </a:xfrm>
          <a:prstGeom prst="rect">
            <a:avLst/>
          </a:prstGeom>
          <a:noFill/>
        </p:spPr>
        <p:txBody>
          <a:bodyPr wrap="square" rtlCol="0">
            <a:spAutoFit/>
          </a:bodyPr>
          <a:lstStyle/>
          <a:p>
            <a:pPr>
              <a:buSzPct val="75000"/>
            </a:pPr>
            <a:r>
              <a:rPr lang="en-US" sz="2400" dirty="0">
                <a:effectLst/>
              </a:rPr>
              <a:t>ELTs</a:t>
            </a:r>
          </a:p>
        </p:txBody>
      </p:sp>
      <p:sp>
        <p:nvSpPr>
          <p:cNvPr id="16" name="TextBox 15">
            <a:extLst>
              <a:ext uri="{FF2B5EF4-FFF2-40B4-BE49-F238E27FC236}">
                <a16:creationId xmlns:a16="http://schemas.microsoft.com/office/drawing/2014/main" id="{51CF0298-41C8-915D-6B75-33ED3E087DD4}"/>
              </a:ext>
            </a:extLst>
          </p:cNvPr>
          <p:cNvSpPr txBox="1"/>
          <p:nvPr/>
        </p:nvSpPr>
        <p:spPr>
          <a:xfrm>
            <a:off x="10552724" y="514977"/>
            <a:ext cx="2066306" cy="461665"/>
          </a:xfrm>
          <a:prstGeom prst="rect">
            <a:avLst/>
          </a:prstGeom>
          <a:noFill/>
        </p:spPr>
        <p:txBody>
          <a:bodyPr wrap="square" rtlCol="0">
            <a:spAutoFit/>
          </a:bodyPr>
          <a:lstStyle/>
          <a:p>
            <a:pPr>
              <a:buSzPct val="75000"/>
            </a:pPr>
            <a:r>
              <a:rPr lang="en-US" sz="2400" dirty="0">
                <a:effectLst/>
              </a:rPr>
              <a:t>JWST</a:t>
            </a:r>
          </a:p>
        </p:txBody>
      </p:sp>
      <p:sp>
        <p:nvSpPr>
          <p:cNvPr id="17" name="TextBox 16">
            <a:extLst>
              <a:ext uri="{FF2B5EF4-FFF2-40B4-BE49-F238E27FC236}">
                <a16:creationId xmlns:a16="http://schemas.microsoft.com/office/drawing/2014/main" id="{6ABFEA95-5B85-05D7-1173-7085AFDCFDAD}"/>
              </a:ext>
            </a:extLst>
          </p:cNvPr>
          <p:cNvSpPr txBox="1"/>
          <p:nvPr/>
        </p:nvSpPr>
        <p:spPr>
          <a:xfrm>
            <a:off x="7662998" y="4508986"/>
            <a:ext cx="2921634" cy="400110"/>
          </a:xfrm>
          <a:prstGeom prst="rect">
            <a:avLst/>
          </a:prstGeom>
          <a:noFill/>
        </p:spPr>
        <p:txBody>
          <a:bodyPr wrap="square" rtlCol="0">
            <a:spAutoFit/>
          </a:bodyPr>
          <a:lstStyle/>
          <a:p>
            <a:pPr>
              <a:buSzPct val="75000"/>
            </a:pPr>
            <a:r>
              <a:rPr lang="en-US" sz="2000" dirty="0">
                <a:effectLst/>
              </a:rPr>
              <a:t>PSF stability</a:t>
            </a:r>
          </a:p>
        </p:txBody>
      </p:sp>
      <p:sp>
        <p:nvSpPr>
          <p:cNvPr id="18" name="TextBox 17">
            <a:extLst>
              <a:ext uri="{FF2B5EF4-FFF2-40B4-BE49-F238E27FC236}">
                <a16:creationId xmlns:a16="http://schemas.microsoft.com/office/drawing/2014/main" id="{7BA1960E-F80D-5E5B-C425-29169672BB43}"/>
              </a:ext>
            </a:extLst>
          </p:cNvPr>
          <p:cNvSpPr txBox="1"/>
          <p:nvPr/>
        </p:nvSpPr>
        <p:spPr>
          <a:xfrm>
            <a:off x="2041534" y="2949108"/>
            <a:ext cx="2756139" cy="400110"/>
          </a:xfrm>
          <a:prstGeom prst="rect">
            <a:avLst/>
          </a:prstGeom>
          <a:noFill/>
        </p:spPr>
        <p:txBody>
          <a:bodyPr wrap="square" rtlCol="0">
            <a:spAutoFit/>
          </a:bodyPr>
          <a:lstStyle/>
          <a:p>
            <a:pPr>
              <a:buSzPct val="75000"/>
            </a:pPr>
            <a:r>
              <a:rPr lang="en-US" sz="2000" dirty="0">
                <a:effectLst/>
              </a:rPr>
              <a:t>Access to Optical</a:t>
            </a:r>
          </a:p>
        </p:txBody>
      </p:sp>
    </p:spTree>
    <p:extLst>
      <p:ext uri="{BB962C8B-B14F-4D97-AF65-F5344CB8AC3E}">
        <p14:creationId xmlns:p14="http://schemas.microsoft.com/office/powerpoint/2010/main" val="2668296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3EA6E-16F7-05A6-8A00-BD7B0EA4BC19}"/>
              </a:ext>
            </a:extLst>
          </p:cNvPr>
          <p:cNvSpPr>
            <a:spLocks noGrp="1"/>
          </p:cNvSpPr>
          <p:nvPr>
            <p:ph type="title"/>
          </p:nvPr>
        </p:nvSpPr>
        <p:spPr/>
        <p:txBody>
          <a:bodyPr/>
          <a:lstStyle/>
          <a:p>
            <a:r>
              <a:rPr lang="en-US" dirty="0"/>
              <a:t>The case for NIR-MOS on the ELTs </a:t>
            </a:r>
          </a:p>
        </p:txBody>
      </p:sp>
      <p:pic>
        <p:nvPicPr>
          <p:cNvPr id="6" name="Picture 5">
            <a:extLst>
              <a:ext uri="{FF2B5EF4-FFF2-40B4-BE49-F238E27FC236}">
                <a16:creationId xmlns:a16="http://schemas.microsoft.com/office/drawing/2014/main" id="{AE576E46-FAED-7D13-AA66-A5FC9FF01AA4}"/>
              </a:ext>
            </a:extLst>
          </p:cNvPr>
          <p:cNvPicPr>
            <a:picLocks noChangeAspect="1"/>
          </p:cNvPicPr>
          <p:nvPr/>
        </p:nvPicPr>
        <p:blipFill>
          <a:blip r:embed="rId2"/>
          <a:stretch>
            <a:fillRect/>
          </a:stretch>
        </p:blipFill>
        <p:spPr>
          <a:xfrm>
            <a:off x="192741" y="3305678"/>
            <a:ext cx="3696087" cy="2957963"/>
          </a:xfrm>
          <a:prstGeom prst="rect">
            <a:avLst/>
          </a:prstGeom>
        </p:spPr>
      </p:pic>
      <p:sp>
        <p:nvSpPr>
          <p:cNvPr id="7" name="TextBox 6">
            <a:extLst>
              <a:ext uri="{FF2B5EF4-FFF2-40B4-BE49-F238E27FC236}">
                <a16:creationId xmlns:a16="http://schemas.microsoft.com/office/drawing/2014/main" id="{FD628F2F-0B50-8664-AC9F-6D424A0BA4D2}"/>
              </a:ext>
            </a:extLst>
          </p:cNvPr>
          <p:cNvSpPr txBox="1"/>
          <p:nvPr/>
        </p:nvSpPr>
        <p:spPr>
          <a:xfrm>
            <a:off x="226423" y="6263641"/>
            <a:ext cx="3628721" cy="307777"/>
          </a:xfrm>
          <a:prstGeom prst="rect">
            <a:avLst/>
          </a:prstGeom>
          <a:noFill/>
        </p:spPr>
        <p:txBody>
          <a:bodyPr wrap="square" rtlCol="0">
            <a:spAutoFit/>
          </a:bodyPr>
          <a:lstStyle/>
          <a:p>
            <a:pPr algn="ctr">
              <a:buSzPct val="75000"/>
            </a:pPr>
            <a:r>
              <a:rPr lang="en-US" sz="1400" dirty="0">
                <a:solidFill>
                  <a:schemeClr val="bg1">
                    <a:lumMod val="95000"/>
                  </a:schemeClr>
                </a:solidFill>
              </a:rPr>
              <a:t>Evans et al. (2015 arXiv150104726E)</a:t>
            </a:r>
          </a:p>
        </p:txBody>
      </p:sp>
      <p:sp>
        <p:nvSpPr>
          <p:cNvPr id="9" name="TextBox 8">
            <a:extLst>
              <a:ext uri="{FF2B5EF4-FFF2-40B4-BE49-F238E27FC236}">
                <a16:creationId xmlns:a16="http://schemas.microsoft.com/office/drawing/2014/main" id="{DFF4D1EF-A944-AF93-756D-A61F32F3DAF9}"/>
              </a:ext>
            </a:extLst>
          </p:cNvPr>
          <p:cNvSpPr txBox="1"/>
          <p:nvPr/>
        </p:nvSpPr>
        <p:spPr>
          <a:xfrm>
            <a:off x="4246179" y="265046"/>
            <a:ext cx="7753080" cy="6555641"/>
          </a:xfrm>
          <a:prstGeom prst="rect">
            <a:avLst/>
          </a:prstGeom>
          <a:noFill/>
        </p:spPr>
        <p:txBody>
          <a:bodyPr wrap="square" rtlCol="0">
            <a:spAutoFit/>
          </a:bodyPr>
          <a:lstStyle/>
          <a:p>
            <a:pPr>
              <a:buSzPct val="75000"/>
            </a:pPr>
            <a:r>
              <a:rPr lang="en-US" sz="2000" dirty="0"/>
              <a:t>Large </a:t>
            </a:r>
            <a:r>
              <a:rPr lang="en-US" sz="2000" dirty="0" err="1"/>
              <a:t>FoV</a:t>
            </a:r>
            <a:r>
              <a:rPr lang="en-US" sz="2000" dirty="0"/>
              <a:t> imaging with JWST/NIRCam will probe stellar population beyond the Local Group, however imaging has obvious limitations. </a:t>
            </a:r>
          </a:p>
          <a:p>
            <a:pPr>
              <a:buSzPct val="75000"/>
            </a:pPr>
            <a:endParaRPr lang="en-US" sz="2000" dirty="0"/>
          </a:p>
          <a:p>
            <a:pPr>
              <a:buSzPct val="75000"/>
            </a:pPr>
            <a:r>
              <a:rPr lang="en-US" sz="2000" dirty="0"/>
              <a:t>Spectroscopy is crucial to break the [Fe/H] vs age degeneracy and to determine the kinematic properties of various populations.</a:t>
            </a:r>
            <a:endParaRPr lang="en-US" sz="2000" dirty="0">
              <a:effectLst/>
            </a:endParaRPr>
          </a:p>
          <a:p>
            <a:pPr>
              <a:buSzPct val="75000"/>
            </a:pPr>
            <a:endParaRPr lang="en-US" sz="2000" dirty="0"/>
          </a:p>
          <a:p>
            <a:pPr>
              <a:buSzPct val="75000"/>
            </a:pPr>
            <a:endParaRPr lang="en-US" sz="2000" dirty="0"/>
          </a:p>
          <a:p>
            <a:pPr marL="342900" indent="-342900">
              <a:buSzPct val="75000"/>
              <a:buFont typeface="Wingdings" pitchFamily="2" charset="2"/>
              <a:buChar char="q"/>
            </a:pPr>
            <a:r>
              <a:rPr lang="en-US" sz="2000" dirty="0">
                <a:effectLst/>
              </a:rPr>
              <a:t>LMS, PMOs in star forming regions</a:t>
            </a:r>
          </a:p>
          <a:p>
            <a:pPr marL="342900" indent="-342900">
              <a:buSzPct val="75000"/>
              <a:buFont typeface="Wingdings" pitchFamily="2" charset="2"/>
              <a:buChar char="q"/>
            </a:pPr>
            <a:endParaRPr lang="en-US" sz="2000" dirty="0">
              <a:effectLst/>
            </a:endParaRPr>
          </a:p>
          <a:p>
            <a:pPr marL="342900" indent="-342900">
              <a:buSzPct val="75000"/>
              <a:buFont typeface="Wingdings" pitchFamily="2" charset="2"/>
              <a:buChar char="q"/>
            </a:pPr>
            <a:r>
              <a:rPr lang="en-US" sz="2000" dirty="0"/>
              <a:t>BDs in GCs</a:t>
            </a:r>
          </a:p>
          <a:p>
            <a:pPr marL="342900" indent="-342900">
              <a:buSzPct val="75000"/>
              <a:buFont typeface="Wingdings" pitchFamily="2" charset="2"/>
              <a:buChar char="q"/>
            </a:pPr>
            <a:endParaRPr lang="en-US" sz="2000" dirty="0"/>
          </a:p>
          <a:p>
            <a:pPr marL="342900" indent="-342900">
              <a:buSzPct val="75000"/>
              <a:buFont typeface="Wingdings" pitchFamily="2" charset="2"/>
              <a:buChar char="q"/>
            </a:pPr>
            <a:r>
              <a:rPr lang="en-US" sz="2000" dirty="0">
                <a:effectLst/>
              </a:rPr>
              <a:t>Dwarf stars in the Bulge (controversy on Bulge age from the few dwarfs stars with available spectra)</a:t>
            </a:r>
          </a:p>
          <a:p>
            <a:pPr marL="342900" indent="-342900">
              <a:buSzPct val="75000"/>
              <a:buFont typeface="Wingdings" pitchFamily="2" charset="2"/>
              <a:buChar char="q"/>
            </a:pPr>
            <a:endParaRPr lang="en-US" sz="2000" dirty="0">
              <a:effectLst/>
            </a:endParaRPr>
          </a:p>
          <a:p>
            <a:pPr marL="342900" indent="-342900">
              <a:buSzPct val="75000"/>
              <a:buFont typeface="Wingdings" pitchFamily="2" charset="2"/>
              <a:buChar char="q"/>
            </a:pPr>
            <a:r>
              <a:rPr lang="en-US" sz="2000" dirty="0"/>
              <a:t>LOS velocity (+JWST PPM) and metallicities of dwarf stars in UFDs, (DM profiles)</a:t>
            </a:r>
          </a:p>
          <a:p>
            <a:pPr>
              <a:buSzPct val="75000"/>
            </a:pPr>
            <a:endParaRPr lang="en-US" sz="2000" dirty="0"/>
          </a:p>
          <a:p>
            <a:pPr>
              <a:buSzPct val="75000"/>
            </a:pPr>
            <a:r>
              <a:rPr lang="en-US" sz="2000" dirty="0"/>
              <a:t>Science requirements: R of several thousands to ~20,000, access to optical and NIR</a:t>
            </a:r>
          </a:p>
        </p:txBody>
      </p:sp>
    </p:spTree>
    <p:extLst>
      <p:ext uri="{BB962C8B-B14F-4D97-AF65-F5344CB8AC3E}">
        <p14:creationId xmlns:p14="http://schemas.microsoft.com/office/powerpoint/2010/main" val="917662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779D-E14B-D246-B278-D95599FFA825}"/>
              </a:ext>
            </a:extLst>
          </p:cNvPr>
          <p:cNvSpPr>
            <a:spLocks noGrp="1"/>
          </p:cNvSpPr>
          <p:nvPr>
            <p:ph type="title"/>
          </p:nvPr>
        </p:nvSpPr>
        <p:spPr>
          <a:xfrm>
            <a:off x="1097280" y="758952"/>
            <a:ext cx="9714155" cy="3566160"/>
          </a:xfrm>
        </p:spPr>
        <p:txBody>
          <a:bodyPr>
            <a:normAutofit/>
          </a:bodyPr>
          <a:lstStyle/>
          <a:p>
            <a:r>
              <a:rPr lang="en-US" sz="5400" cap="small" dirty="0">
                <a:solidFill>
                  <a:schemeClr val="tx1">
                    <a:lumMod val="75000"/>
                    <a:lumOff val="25000"/>
                  </a:schemeClr>
                </a:solidFill>
                <a:latin typeface="Palatino" pitchFamily="2" charset="77"/>
                <a:ea typeface="Palatino" pitchFamily="2" charset="77"/>
              </a:rPr>
              <a:t>looking even further towards Roman and HWO</a:t>
            </a:r>
          </a:p>
        </p:txBody>
      </p:sp>
    </p:spTree>
    <p:extLst>
      <p:ext uri="{BB962C8B-B14F-4D97-AF65-F5344CB8AC3E}">
        <p14:creationId xmlns:p14="http://schemas.microsoft.com/office/powerpoint/2010/main" val="1650532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24A406-C708-09EC-FCC7-A2042698D7F4}"/>
              </a:ext>
            </a:extLst>
          </p:cNvPr>
          <p:cNvPicPr>
            <a:picLocks noChangeAspect="1"/>
          </p:cNvPicPr>
          <p:nvPr/>
        </p:nvPicPr>
        <p:blipFill>
          <a:blip r:embed="rId2"/>
          <a:stretch>
            <a:fillRect/>
          </a:stretch>
        </p:blipFill>
        <p:spPr>
          <a:xfrm>
            <a:off x="4320889" y="805296"/>
            <a:ext cx="7871111" cy="5247407"/>
          </a:xfrm>
          <a:prstGeom prst="rect">
            <a:avLst/>
          </a:prstGeom>
        </p:spPr>
      </p:pic>
      <p:sp>
        <p:nvSpPr>
          <p:cNvPr id="7" name="TextBox 6">
            <a:extLst>
              <a:ext uri="{FF2B5EF4-FFF2-40B4-BE49-F238E27FC236}">
                <a16:creationId xmlns:a16="http://schemas.microsoft.com/office/drawing/2014/main" id="{A9329DF3-78FF-E855-9178-DBADB0B63AA8}"/>
              </a:ext>
            </a:extLst>
          </p:cNvPr>
          <p:cNvSpPr txBox="1"/>
          <p:nvPr/>
        </p:nvSpPr>
        <p:spPr>
          <a:xfrm>
            <a:off x="106878" y="2849663"/>
            <a:ext cx="3490452" cy="3785652"/>
          </a:xfrm>
          <a:prstGeom prst="rect">
            <a:avLst/>
          </a:prstGeom>
          <a:noFill/>
        </p:spPr>
        <p:txBody>
          <a:bodyPr wrap="square" rtlCol="0">
            <a:spAutoFit/>
          </a:bodyPr>
          <a:lstStyle/>
          <a:p>
            <a:pPr marL="342900" indent="-342900">
              <a:buSzPct val="75000"/>
              <a:buFont typeface="Wingdings" pitchFamily="2" charset="2"/>
              <a:buChar char="q"/>
            </a:pPr>
            <a:r>
              <a:rPr lang="en-US" sz="2000" dirty="0">
                <a:solidFill>
                  <a:schemeClr val="bg1">
                    <a:lumMod val="95000"/>
                  </a:schemeClr>
                </a:solidFill>
                <a:effectLst/>
              </a:rPr>
              <a:t>Roman will produce a huge amount of candidates for spectroscopic follow up in many fields of astronomy</a:t>
            </a:r>
          </a:p>
          <a:p>
            <a:pPr marL="342900" indent="-342900">
              <a:buSzPct val="75000"/>
              <a:buFont typeface="Wingdings" pitchFamily="2" charset="2"/>
              <a:buChar char="q"/>
            </a:pPr>
            <a:endParaRPr lang="en-US" sz="2000" dirty="0">
              <a:solidFill>
                <a:schemeClr val="bg1">
                  <a:lumMod val="95000"/>
                </a:schemeClr>
              </a:solidFill>
            </a:endParaRPr>
          </a:p>
          <a:p>
            <a:pPr marL="342900" indent="-342900">
              <a:buSzPct val="75000"/>
              <a:buFont typeface="Wingdings" pitchFamily="2" charset="2"/>
              <a:buChar char="q"/>
            </a:pPr>
            <a:r>
              <a:rPr lang="en-US" sz="2000" dirty="0">
                <a:solidFill>
                  <a:schemeClr val="bg1">
                    <a:lumMod val="95000"/>
                  </a:schemeClr>
                </a:solidFill>
                <a:effectLst/>
              </a:rPr>
              <a:t>The Bulge </a:t>
            </a:r>
            <a:r>
              <a:rPr lang="en-US" sz="2000" dirty="0" err="1">
                <a:solidFill>
                  <a:schemeClr val="bg1">
                    <a:lumMod val="95000"/>
                  </a:schemeClr>
                </a:solidFill>
                <a:effectLst/>
              </a:rPr>
              <a:t>μ</a:t>
            </a:r>
            <a:r>
              <a:rPr lang="en-US" sz="2000" dirty="0">
                <a:solidFill>
                  <a:schemeClr val="bg1">
                    <a:lumMod val="95000"/>
                  </a:schemeClr>
                </a:solidFill>
                <a:effectLst/>
              </a:rPr>
              <a:t>-lensing core survey </a:t>
            </a:r>
            <a:r>
              <a:rPr lang="en-US" sz="2000" dirty="0">
                <a:solidFill>
                  <a:schemeClr val="bg1">
                    <a:lumMod val="95000"/>
                  </a:schemeClr>
                </a:solidFill>
              </a:rPr>
              <a:t>will</a:t>
            </a:r>
            <a:r>
              <a:rPr lang="en-US" sz="2000" dirty="0">
                <a:solidFill>
                  <a:schemeClr val="bg1">
                    <a:lumMod val="95000"/>
                  </a:schemeClr>
                </a:solidFill>
                <a:effectLst/>
              </a:rPr>
              <a:t> identify BH and other exotic targets that will warrant ELTs </a:t>
            </a:r>
            <a:r>
              <a:rPr lang="en-US" sz="2000" dirty="0" err="1">
                <a:solidFill>
                  <a:schemeClr val="bg1">
                    <a:lumMod val="95000"/>
                  </a:schemeClr>
                </a:solidFill>
                <a:effectLst/>
              </a:rPr>
              <a:t>followup</a:t>
            </a:r>
            <a:endParaRPr lang="en-US" sz="2000" dirty="0">
              <a:solidFill>
                <a:schemeClr val="bg1">
                  <a:lumMod val="95000"/>
                </a:schemeClr>
              </a:solidFill>
              <a:effectLst/>
            </a:endParaRPr>
          </a:p>
        </p:txBody>
      </p:sp>
      <p:sp>
        <p:nvSpPr>
          <p:cNvPr id="6" name="Title 1">
            <a:extLst>
              <a:ext uri="{FF2B5EF4-FFF2-40B4-BE49-F238E27FC236}">
                <a16:creationId xmlns:a16="http://schemas.microsoft.com/office/drawing/2014/main" id="{A7A8A6C1-45BF-69D3-A4ED-C02C0AEC5E6A}"/>
              </a:ext>
            </a:extLst>
          </p:cNvPr>
          <p:cNvSpPr>
            <a:spLocks noGrp="1"/>
          </p:cNvSpPr>
          <p:nvPr>
            <p:ph type="title"/>
          </p:nvPr>
        </p:nvSpPr>
        <p:spPr>
          <a:xfrm>
            <a:off x="106878" y="222685"/>
            <a:ext cx="3574473" cy="1763770"/>
          </a:xfrm>
        </p:spPr>
        <p:txBody>
          <a:bodyPr/>
          <a:lstStyle/>
          <a:p>
            <a:r>
              <a:rPr lang="en-US" dirty="0"/>
              <a:t>The Nancy Grace Roman Space Telescope</a:t>
            </a:r>
          </a:p>
        </p:txBody>
      </p:sp>
    </p:spTree>
    <p:extLst>
      <p:ext uri="{BB962C8B-B14F-4D97-AF65-F5344CB8AC3E}">
        <p14:creationId xmlns:p14="http://schemas.microsoft.com/office/powerpoint/2010/main" val="659438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0C2E5-3A4E-0823-A069-666C1D5468CB}"/>
              </a:ext>
            </a:extLst>
          </p:cNvPr>
          <p:cNvSpPr>
            <a:spLocks noGrp="1"/>
          </p:cNvSpPr>
          <p:nvPr>
            <p:ph type="title"/>
          </p:nvPr>
        </p:nvSpPr>
        <p:spPr>
          <a:xfrm>
            <a:off x="457200" y="439980"/>
            <a:ext cx="3200400" cy="1602576"/>
          </a:xfrm>
        </p:spPr>
        <p:txBody>
          <a:bodyPr/>
          <a:lstStyle/>
          <a:p>
            <a:r>
              <a:rPr lang="en-US" dirty="0"/>
              <a:t>The Habitable Worlds Observatory</a:t>
            </a:r>
          </a:p>
        </p:txBody>
      </p:sp>
      <p:pic>
        <p:nvPicPr>
          <p:cNvPr id="5" name="Content Placeholder 4">
            <a:extLst>
              <a:ext uri="{FF2B5EF4-FFF2-40B4-BE49-F238E27FC236}">
                <a16:creationId xmlns:a16="http://schemas.microsoft.com/office/drawing/2014/main" id="{64672447-CB3D-0DA7-A029-F818F9F83FAE}"/>
              </a:ext>
            </a:extLst>
          </p:cNvPr>
          <p:cNvPicPr>
            <a:picLocks noGrp="1" noChangeAspect="1"/>
          </p:cNvPicPr>
          <p:nvPr>
            <p:ph idx="1"/>
          </p:nvPr>
        </p:nvPicPr>
        <p:blipFill>
          <a:blip r:embed="rId2"/>
          <a:stretch>
            <a:fillRect/>
          </a:stretch>
        </p:blipFill>
        <p:spPr>
          <a:xfrm>
            <a:off x="4606444" y="1093431"/>
            <a:ext cx="7128356" cy="4009700"/>
          </a:xfrm>
        </p:spPr>
      </p:pic>
      <p:sp>
        <p:nvSpPr>
          <p:cNvPr id="6" name="TextBox 5">
            <a:extLst>
              <a:ext uri="{FF2B5EF4-FFF2-40B4-BE49-F238E27FC236}">
                <a16:creationId xmlns:a16="http://schemas.microsoft.com/office/drawing/2014/main" id="{624DAC4A-8B03-583F-1DC4-16D33E6EEB38}"/>
              </a:ext>
            </a:extLst>
          </p:cNvPr>
          <p:cNvSpPr txBox="1"/>
          <p:nvPr/>
        </p:nvSpPr>
        <p:spPr>
          <a:xfrm>
            <a:off x="167148" y="2662835"/>
            <a:ext cx="3490452" cy="4093428"/>
          </a:xfrm>
          <a:prstGeom prst="rect">
            <a:avLst/>
          </a:prstGeom>
          <a:noFill/>
        </p:spPr>
        <p:txBody>
          <a:bodyPr wrap="square" rtlCol="0">
            <a:spAutoFit/>
          </a:bodyPr>
          <a:lstStyle/>
          <a:p>
            <a:pPr marL="342900" indent="-342900">
              <a:buSzPct val="75000"/>
              <a:buFont typeface="Wingdings" pitchFamily="2" charset="2"/>
              <a:buChar char="q"/>
            </a:pPr>
            <a:r>
              <a:rPr lang="en-US" sz="2000" dirty="0">
                <a:solidFill>
                  <a:schemeClr val="bg1">
                    <a:lumMod val="95000"/>
                  </a:schemeClr>
                </a:solidFill>
              </a:rPr>
              <a:t>It IS a reality and i</a:t>
            </a:r>
            <a:r>
              <a:rPr lang="en-US" sz="2000" dirty="0">
                <a:solidFill>
                  <a:schemeClr val="bg1">
                    <a:lumMod val="95000"/>
                  </a:schemeClr>
                </a:solidFill>
                <a:effectLst/>
              </a:rPr>
              <a:t>t will o</a:t>
            </a:r>
            <a:r>
              <a:rPr lang="en-US" sz="2000" dirty="0">
                <a:solidFill>
                  <a:schemeClr val="bg1">
                    <a:lumMod val="95000"/>
                  </a:schemeClr>
                </a:solidFill>
              </a:rPr>
              <a:t>verlap with the ELTs</a:t>
            </a:r>
          </a:p>
          <a:p>
            <a:pPr lvl="1">
              <a:buSzPct val="75000"/>
            </a:pPr>
            <a:endParaRPr lang="en-US" sz="2000" dirty="0">
              <a:solidFill>
                <a:schemeClr val="bg1">
                  <a:lumMod val="95000"/>
                </a:schemeClr>
              </a:solidFill>
              <a:effectLst/>
            </a:endParaRPr>
          </a:p>
          <a:p>
            <a:pPr marL="342900" indent="-342900">
              <a:buSzPct val="75000"/>
              <a:buFont typeface="Wingdings" pitchFamily="2" charset="2"/>
              <a:buChar char="q"/>
            </a:pPr>
            <a:r>
              <a:rPr lang="en-US" sz="2000" dirty="0">
                <a:solidFill>
                  <a:schemeClr val="bg1">
                    <a:lumMod val="95000"/>
                  </a:schemeClr>
                </a:solidFill>
              </a:rPr>
              <a:t>Matches the </a:t>
            </a:r>
            <a:r>
              <a:rPr lang="en-US" sz="2000" dirty="0" err="1">
                <a:solidFill>
                  <a:schemeClr val="bg1">
                    <a:lumMod val="95000"/>
                  </a:schemeClr>
                </a:solidFill>
              </a:rPr>
              <a:t>λ</a:t>
            </a:r>
            <a:r>
              <a:rPr lang="en-US" sz="2000" dirty="0">
                <a:solidFill>
                  <a:schemeClr val="bg1">
                    <a:lumMod val="95000"/>
                  </a:schemeClr>
                </a:solidFill>
              </a:rPr>
              <a:t>/D and </a:t>
            </a:r>
            <a:r>
              <a:rPr lang="en-US" sz="2000" dirty="0" err="1">
                <a:solidFill>
                  <a:schemeClr val="bg1">
                    <a:lumMod val="95000"/>
                  </a:schemeClr>
                </a:solidFill>
              </a:rPr>
              <a:t>FoV</a:t>
            </a:r>
            <a:r>
              <a:rPr lang="en-US" sz="2000" dirty="0">
                <a:solidFill>
                  <a:schemeClr val="bg1">
                    <a:lumMod val="95000"/>
                  </a:schemeClr>
                </a:solidFill>
              </a:rPr>
              <a:t> of the ELTs in the UV-optical</a:t>
            </a:r>
          </a:p>
          <a:p>
            <a:pPr marL="342900" indent="-342900">
              <a:buSzPct val="75000"/>
              <a:buFont typeface="Wingdings" pitchFamily="2" charset="2"/>
              <a:buChar char="q"/>
            </a:pPr>
            <a:endParaRPr lang="en-US" sz="2000" dirty="0">
              <a:solidFill>
                <a:schemeClr val="bg1">
                  <a:lumMod val="95000"/>
                </a:schemeClr>
              </a:solidFill>
              <a:effectLst/>
            </a:endParaRPr>
          </a:p>
          <a:p>
            <a:pPr marL="342900" indent="-342900">
              <a:buSzPct val="75000"/>
              <a:buFont typeface="Wingdings" pitchFamily="2" charset="2"/>
              <a:buChar char="q"/>
            </a:pPr>
            <a:r>
              <a:rPr lang="en-US" sz="2000" dirty="0">
                <a:solidFill>
                  <a:schemeClr val="bg1">
                    <a:lumMod val="95000"/>
                  </a:schemeClr>
                </a:solidFill>
                <a:effectLst/>
              </a:rPr>
              <a:t>Think about</a:t>
            </a:r>
            <a:r>
              <a:rPr lang="en-US" sz="2000" dirty="0">
                <a:solidFill>
                  <a:schemeClr val="bg1">
                    <a:lumMod val="95000"/>
                  </a:schemeClr>
                </a:solidFill>
              </a:rPr>
              <a:t> the p</a:t>
            </a:r>
            <a:r>
              <a:rPr lang="en-US" sz="2000" dirty="0">
                <a:solidFill>
                  <a:schemeClr val="bg1">
                    <a:lumMod val="95000"/>
                  </a:schemeClr>
                </a:solidFill>
                <a:effectLst/>
              </a:rPr>
              <a:t>roven track record of HST + 8 meter telescopes (</a:t>
            </a:r>
            <a:r>
              <a:rPr lang="en-US" sz="2000" dirty="0" err="1">
                <a:solidFill>
                  <a:schemeClr val="bg1">
                    <a:lumMod val="95000"/>
                  </a:schemeClr>
                </a:solidFill>
                <a:effectLst/>
              </a:rPr>
              <a:t>eg</a:t>
            </a:r>
            <a:r>
              <a:rPr lang="en-US" sz="2000" dirty="0" err="1">
                <a:solidFill>
                  <a:schemeClr val="bg1">
                    <a:lumMod val="95000"/>
                  </a:schemeClr>
                </a:solidFill>
              </a:rPr>
              <a:t>.</a:t>
            </a:r>
            <a:r>
              <a:rPr lang="en-US" sz="2000" dirty="0">
                <a:solidFill>
                  <a:schemeClr val="bg1">
                    <a:lumMod val="95000"/>
                  </a:schemeClr>
                </a:solidFill>
              </a:rPr>
              <a:t> the ULLYSESS + PENELLOPE surveys)</a:t>
            </a:r>
          </a:p>
          <a:p>
            <a:pPr marL="342900" indent="-342900">
              <a:buSzPct val="75000"/>
              <a:buFont typeface="Wingdings" pitchFamily="2" charset="2"/>
              <a:buChar char="q"/>
            </a:pPr>
            <a:endParaRPr lang="en-US" sz="2000" dirty="0">
              <a:solidFill>
                <a:schemeClr val="bg1">
                  <a:lumMod val="95000"/>
                </a:schemeClr>
              </a:solidFill>
            </a:endParaRPr>
          </a:p>
        </p:txBody>
      </p:sp>
      <p:sp>
        <p:nvSpPr>
          <p:cNvPr id="7" name="TextBox 6">
            <a:extLst>
              <a:ext uri="{FF2B5EF4-FFF2-40B4-BE49-F238E27FC236}">
                <a16:creationId xmlns:a16="http://schemas.microsoft.com/office/drawing/2014/main" id="{87CCAD1C-4944-8123-E152-BB40935FCB49}"/>
              </a:ext>
            </a:extLst>
          </p:cNvPr>
          <p:cNvSpPr txBox="1"/>
          <p:nvPr/>
        </p:nvSpPr>
        <p:spPr>
          <a:xfrm>
            <a:off x="4606444" y="5333893"/>
            <a:ext cx="7128356" cy="615553"/>
          </a:xfrm>
          <a:prstGeom prst="rect">
            <a:avLst/>
          </a:prstGeom>
          <a:noFill/>
        </p:spPr>
        <p:txBody>
          <a:bodyPr wrap="square" rtlCol="0">
            <a:spAutoFit/>
          </a:bodyPr>
          <a:lstStyle/>
          <a:p>
            <a:pPr algn="ctr"/>
            <a:r>
              <a:rPr lang="en-US" sz="1600" dirty="0">
                <a:solidFill>
                  <a:schemeClr val="tx1">
                    <a:lumMod val="75000"/>
                    <a:lumOff val="25000"/>
                  </a:schemeClr>
                </a:solidFill>
              </a:rPr>
              <a:t>On-axis, 16m LUVOIR-A concept</a:t>
            </a:r>
          </a:p>
          <a:p>
            <a:endParaRPr lang="en-US" dirty="0"/>
          </a:p>
        </p:txBody>
      </p:sp>
    </p:spTree>
    <p:extLst>
      <p:ext uri="{BB962C8B-B14F-4D97-AF65-F5344CB8AC3E}">
        <p14:creationId xmlns:p14="http://schemas.microsoft.com/office/powerpoint/2010/main" val="2043882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4F343-698B-F14C-8568-A3045A2E3198}"/>
              </a:ext>
            </a:extLst>
          </p:cNvPr>
          <p:cNvSpPr>
            <a:spLocks noGrp="1"/>
          </p:cNvSpPr>
          <p:nvPr>
            <p:ph type="title"/>
          </p:nvPr>
        </p:nvSpPr>
        <p:spPr/>
        <p:txBody>
          <a:bodyPr>
            <a:normAutofit/>
          </a:bodyPr>
          <a:lstStyle/>
          <a:p>
            <a:r>
              <a:rPr lang="en-US" sz="4400" cap="small" dirty="0">
                <a:latin typeface="Palatino" pitchFamily="2" charset="77"/>
                <a:ea typeface="Palatino" pitchFamily="2" charset="77"/>
              </a:rPr>
              <a:t>OUTLINE</a:t>
            </a:r>
          </a:p>
        </p:txBody>
      </p:sp>
      <p:sp>
        <p:nvSpPr>
          <p:cNvPr id="6" name="TextBox 5">
            <a:extLst>
              <a:ext uri="{FF2B5EF4-FFF2-40B4-BE49-F238E27FC236}">
                <a16:creationId xmlns:a16="http://schemas.microsoft.com/office/drawing/2014/main" id="{F1ACC076-E91D-3649-A2BD-AADC8F9279DE}"/>
              </a:ext>
            </a:extLst>
          </p:cNvPr>
          <p:cNvSpPr txBox="1"/>
          <p:nvPr/>
        </p:nvSpPr>
        <p:spPr>
          <a:xfrm>
            <a:off x="622267" y="2204307"/>
            <a:ext cx="11008426" cy="3170099"/>
          </a:xfrm>
          <a:prstGeom prst="rect">
            <a:avLst/>
          </a:prstGeom>
          <a:noFill/>
        </p:spPr>
        <p:txBody>
          <a:bodyPr wrap="square" rtlCol="0">
            <a:spAutoFit/>
          </a:bodyPr>
          <a:lstStyle/>
          <a:p>
            <a:pPr marL="342900" indent="-342900">
              <a:buSzPct val="75000"/>
              <a:buFont typeface="Wingdings" pitchFamily="2" charset="2"/>
              <a:buChar char="q"/>
            </a:pPr>
            <a:r>
              <a:rPr lang="en-US" sz="2000" dirty="0"/>
              <a:t>An overview of ELTs and JWST science in the “Life Cycle of stars” macro-area:</a:t>
            </a:r>
          </a:p>
          <a:p>
            <a:pPr marL="800100" lvl="1" indent="-342900">
              <a:buSzPct val="75000"/>
              <a:buFont typeface="Wingdings" pitchFamily="2" charset="2"/>
              <a:buChar char="q"/>
            </a:pPr>
            <a:r>
              <a:rPr lang="en-US" sz="2000" dirty="0"/>
              <a:t>Necessarily incomplete, all omissions are mine</a:t>
            </a:r>
          </a:p>
          <a:p>
            <a:pPr marL="800100" lvl="1" indent="-342900">
              <a:buSzPct val="75000"/>
              <a:buFont typeface="Wingdings" pitchFamily="2" charset="2"/>
              <a:buChar char="q"/>
            </a:pPr>
            <a:endParaRPr lang="en-US" sz="2000" dirty="0"/>
          </a:p>
          <a:p>
            <a:pPr lvl="1">
              <a:buSzPct val="75000"/>
            </a:pPr>
            <a:endParaRPr lang="en-US" sz="2000" dirty="0"/>
          </a:p>
          <a:p>
            <a:pPr marL="342900" indent="-342900">
              <a:buSzPct val="75000"/>
              <a:buFont typeface="Wingdings" pitchFamily="2" charset="2"/>
              <a:buChar char="q"/>
            </a:pPr>
            <a:r>
              <a:rPr lang="en-US" sz="2000" dirty="0"/>
              <a:t>Possible synergies: </a:t>
            </a:r>
          </a:p>
          <a:p>
            <a:pPr marL="800100" lvl="1" indent="-342900">
              <a:buSzPct val="75000"/>
              <a:buFont typeface="Wingdings" pitchFamily="2" charset="2"/>
              <a:buChar char="q"/>
            </a:pPr>
            <a:r>
              <a:rPr lang="en-US" sz="2000" dirty="0"/>
              <a:t>I will describe areas where I believe the ELTs and JWST can complement each other</a:t>
            </a:r>
          </a:p>
          <a:p>
            <a:pPr marL="800100" lvl="1" indent="-342900">
              <a:buSzPct val="75000"/>
              <a:buFont typeface="Wingdings" pitchFamily="2" charset="2"/>
              <a:buChar char="q"/>
            </a:pPr>
            <a:r>
              <a:rPr lang="en-US" sz="2000" dirty="0"/>
              <a:t>Scientific AND operational challenges: the investment is huge, we need to work towards enhancing the return</a:t>
            </a:r>
          </a:p>
          <a:p>
            <a:pPr marL="1257300" lvl="2" indent="-342900">
              <a:buSzPct val="75000"/>
              <a:buFont typeface="Wingdings" pitchFamily="2" charset="2"/>
              <a:buChar char="q"/>
            </a:pPr>
            <a:r>
              <a:rPr lang="en-US" sz="2000" dirty="0"/>
              <a:t>this workshop is a great avenue for cross-pollination, and I thank the organizers for the opportunity</a:t>
            </a:r>
          </a:p>
        </p:txBody>
      </p:sp>
    </p:spTree>
    <p:extLst>
      <p:ext uri="{BB962C8B-B14F-4D97-AF65-F5344CB8AC3E}">
        <p14:creationId xmlns:p14="http://schemas.microsoft.com/office/powerpoint/2010/main" val="755234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779D-E14B-D246-B278-D95599FFA825}"/>
              </a:ext>
            </a:extLst>
          </p:cNvPr>
          <p:cNvSpPr>
            <a:spLocks noGrp="1"/>
          </p:cNvSpPr>
          <p:nvPr>
            <p:ph type="title"/>
          </p:nvPr>
        </p:nvSpPr>
        <p:spPr>
          <a:xfrm>
            <a:off x="1097280" y="758952"/>
            <a:ext cx="9714155" cy="3566160"/>
          </a:xfrm>
        </p:spPr>
        <p:txBody>
          <a:bodyPr>
            <a:normAutofit/>
          </a:bodyPr>
          <a:lstStyle/>
          <a:p>
            <a:r>
              <a:rPr lang="en-US" sz="5400" cap="small" dirty="0">
                <a:solidFill>
                  <a:schemeClr val="tx1">
                    <a:lumMod val="75000"/>
                    <a:lumOff val="25000"/>
                  </a:schemeClr>
                </a:solidFill>
                <a:latin typeface="Palatino" pitchFamily="2" charset="77"/>
                <a:ea typeface="Palatino" pitchFamily="2" charset="77"/>
              </a:rPr>
              <a:t>The whole is greater than the sum of its parts</a:t>
            </a:r>
          </a:p>
        </p:txBody>
      </p:sp>
      <p:sp>
        <p:nvSpPr>
          <p:cNvPr id="3" name="Text Placeholder 2">
            <a:extLst>
              <a:ext uri="{FF2B5EF4-FFF2-40B4-BE49-F238E27FC236}">
                <a16:creationId xmlns:a16="http://schemas.microsoft.com/office/drawing/2014/main" id="{B02F9FEE-F081-6245-86A9-7741CF655F21}"/>
              </a:ext>
            </a:extLst>
          </p:cNvPr>
          <p:cNvSpPr>
            <a:spLocks noGrp="1"/>
          </p:cNvSpPr>
          <p:nvPr>
            <p:ph type="body" idx="1"/>
          </p:nvPr>
        </p:nvSpPr>
        <p:spPr>
          <a:xfrm>
            <a:off x="1097279" y="4453128"/>
            <a:ext cx="10551925" cy="1143000"/>
          </a:xfrm>
        </p:spPr>
        <p:txBody>
          <a:bodyPr>
            <a:normAutofit/>
          </a:bodyPr>
          <a:lstStyle/>
          <a:p>
            <a:r>
              <a:rPr lang="en-US" sz="2800" dirty="0">
                <a:latin typeface="Palatino" pitchFamily="2" charset="77"/>
                <a:ea typeface="Palatino" pitchFamily="2" charset="77"/>
              </a:rPr>
              <a:t>SOME thoughts, IN RANDOM ORDER, on How To Enable synergies</a:t>
            </a:r>
          </a:p>
        </p:txBody>
      </p:sp>
      <p:sp>
        <p:nvSpPr>
          <p:cNvPr id="4" name="TextBox 3">
            <a:extLst>
              <a:ext uri="{FF2B5EF4-FFF2-40B4-BE49-F238E27FC236}">
                <a16:creationId xmlns:a16="http://schemas.microsoft.com/office/drawing/2014/main" id="{B2BF9527-A774-E9C7-9D94-8D8B3E209876}"/>
              </a:ext>
            </a:extLst>
          </p:cNvPr>
          <p:cNvSpPr txBox="1"/>
          <p:nvPr/>
        </p:nvSpPr>
        <p:spPr>
          <a:xfrm rot="20802028">
            <a:off x="4604535" y="2249644"/>
            <a:ext cx="1650124" cy="584775"/>
          </a:xfrm>
          <a:prstGeom prst="rect">
            <a:avLst/>
          </a:prstGeom>
          <a:noFill/>
        </p:spPr>
        <p:txBody>
          <a:bodyPr wrap="square" rtlCol="0">
            <a:spAutoFit/>
          </a:bodyPr>
          <a:lstStyle/>
          <a:p>
            <a:r>
              <a:rPr lang="en-US" sz="3200" b="1" dirty="0">
                <a:solidFill>
                  <a:srgbClr val="FF0000"/>
                </a:solidFill>
                <a:latin typeface="Handwriting - Dakota" panose="02000400000000000000" pitchFamily="2" charset="77"/>
              </a:rPr>
              <a:t>can be</a:t>
            </a:r>
          </a:p>
        </p:txBody>
      </p:sp>
      <p:sp>
        <p:nvSpPr>
          <p:cNvPr id="10" name="Freeform 9">
            <a:extLst>
              <a:ext uri="{FF2B5EF4-FFF2-40B4-BE49-F238E27FC236}">
                <a16:creationId xmlns:a16="http://schemas.microsoft.com/office/drawing/2014/main" id="{4CF760F6-8D82-4E34-EADC-7AECC29F80EE}"/>
              </a:ext>
            </a:extLst>
          </p:cNvPr>
          <p:cNvSpPr/>
          <p:nvPr/>
        </p:nvSpPr>
        <p:spPr>
          <a:xfrm>
            <a:off x="4885150" y="2927959"/>
            <a:ext cx="438411" cy="501041"/>
          </a:xfrm>
          <a:custGeom>
            <a:avLst/>
            <a:gdLst>
              <a:gd name="connsiteX0" fmla="*/ 0 w 1077239"/>
              <a:gd name="connsiteY0" fmla="*/ 0 h 851770"/>
              <a:gd name="connsiteX1" fmla="*/ 100209 w 1077239"/>
              <a:gd name="connsiteY1" fmla="*/ 100209 h 851770"/>
              <a:gd name="connsiteX2" fmla="*/ 137787 w 1077239"/>
              <a:gd name="connsiteY2" fmla="*/ 112735 h 851770"/>
              <a:gd name="connsiteX3" fmla="*/ 200417 w 1077239"/>
              <a:gd name="connsiteY3" fmla="*/ 162839 h 851770"/>
              <a:gd name="connsiteX4" fmla="*/ 300625 w 1077239"/>
              <a:gd name="connsiteY4" fmla="*/ 225469 h 851770"/>
              <a:gd name="connsiteX5" fmla="*/ 413359 w 1077239"/>
              <a:gd name="connsiteY5" fmla="*/ 313151 h 851770"/>
              <a:gd name="connsiteX6" fmla="*/ 551146 w 1077239"/>
              <a:gd name="connsiteY6" fmla="*/ 400833 h 851770"/>
              <a:gd name="connsiteX7" fmla="*/ 601250 w 1077239"/>
              <a:gd name="connsiteY7" fmla="*/ 438411 h 851770"/>
              <a:gd name="connsiteX8" fmla="*/ 638828 w 1077239"/>
              <a:gd name="connsiteY8" fmla="*/ 475989 h 851770"/>
              <a:gd name="connsiteX9" fmla="*/ 688932 w 1077239"/>
              <a:gd name="connsiteY9" fmla="*/ 501041 h 851770"/>
              <a:gd name="connsiteX10" fmla="*/ 764088 w 1077239"/>
              <a:gd name="connsiteY10" fmla="*/ 576198 h 851770"/>
              <a:gd name="connsiteX11" fmla="*/ 926926 w 1077239"/>
              <a:gd name="connsiteY11" fmla="*/ 713984 h 851770"/>
              <a:gd name="connsiteX12" fmla="*/ 964505 w 1077239"/>
              <a:gd name="connsiteY12" fmla="*/ 764088 h 851770"/>
              <a:gd name="connsiteX13" fmla="*/ 1002083 w 1077239"/>
              <a:gd name="connsiteY13" fmla="*/ 801666 h 851770"/>
              <a:gd name="connsiteX14" fmla="*/ 1077239 w 1077239"/>
              <a:gd name="connsiteY14" fmla="*/ 851770 h 85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7239" h="851770">
                <a:moveTo>
                  <a:pt x="0" y="0"/>
                </a:moveTo>
                <a:cubicBezTo>
                  <a:pt x="33403" y="33403"/>
                  <a:pt x="63648" y="70295"/>
                  <a:pt x="100209" y="100209"/>
                </a:cubicBezTo>
                <a:cubicBezTo>
                  <a:pt x="110428" y="108570"/>
                  <a:pt x="126590" y="105737"/>
                  <a:pt x="137787" y="112735"/>
                </a:cubicBezTo>
                <a:cubicBezTo>
                  <a:pt x="160458" y="126905"/>
                  <a:pt x="178436" y="147621"/>
                  <a:pt x="200417" y="162839"/>
                </a:cubicBezTo>
                <a:cubicBezTo>
                  <a:pt x="232803" y="185260"/>
                  <a:pt x="268445" y="202753"/>
                  <a:pt x="300625" y="225469"/>
                </a:cubicBezTo>
                <a:cubicBezTo>
                  <a:pt x="339518" y="252923"/>
                  <a:pt x="374969" y="284998"/>
                  <a:pt x="413359" y="313151"/>
                </a:cubicBezTo>
                <a:cubicBezTo>
                  <a:pt x="522747" y="393369"/>
                  <a:pt x="451397" y="334334"/>
                  <a:pt x="551146" y="400833"/>
                </a:cubicBezTo>
                <a:cubicBezTo>
                  <a:pt x="568516" y="412413"/>
                  <a:pt x="585399" y="424825"/>
                  <a:pt x="601250" y="438411"/>
                </a:cubicBezTo>
                <a:cubicBezTo>
                  <a:pt x="614700" y="449939"/>
                  <a:pt x="624413" y="465693"/>
                  <a:pt x="638828" y="475989"/>
                </a:cubicBezTo>
                <a:cubicBezTo>
                  <a:pt x="654023" y="486842"/>
                  <a:pt x="674351" y="489376"/>
                  <a:pt x="688932" y="501041"/>
                </a:cubicBezTo>
                <a:cubicBezTo>
                  <a:pt x="716597" y="523174"/>
                  <a:pt x="736122" y="554447"/>
                  <a:pt x="764088" y="576198"/>
                </a:cubicBezTo>
                <a:cubicBezTo>
                  <a:pt x="829403" y="626998"/>
                  <a:pt x="875936" y="655710"/>
                  <a:pt x="926926" y="713984"/>
                </a:cubicBezTo>
                <a:cubicBezTo>
                  <a:pt x="940674" y="729695"/>
                  <a:pt x="950918" y="748237"/>
                  <a:pt x="964505" y="764088"/>
                </a:cubicBezTo>
                <a:cubicBezTo>
                  <a:pt x="976033" y="777538"/>
                  <a:pt x="988100" y="790790"/>
                  <a:pt x="1002083" y="801666"/>
                </a:cubicBezTo>
                <a:cubicBezTo>
                  <a:pt x="1025849" y="820151"/>
                  <a:pt x="1077239" y="851770"/>
                  <a:pt x="1077239" y="851770"/>
                </a:cubicBezTo>
              </a:path>
            </a:pathLst>
          </a:cu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153BF0B1-1169-F584-582E-04D17E3658BD}"/>
              </a:ext>
            </a:extLst>
          </p:cNvPr>
          <p:cNvSpPr/>
          <p:nvPr/>
        </p:nvSpPr>
        <p:spPr>
          <a:xfrm rot="16011765">
            <a:off x="4885149" y="2910025"/>
            <a:ext cx="438411" cy="501041"/>
          </a:xfrm>
          <a:custGeom>
            <a:avLst/>
            <a:gdLst>
              <a:gd name="connsiteX0" fmla="*/ 0 w 1077239"/>
              <a:gd name="connsiteY0" fmla="*/ 0 h 851770"/>
              <a:gd name="connsiteX1" fmla="*/ 100209 w 1077239"/>
              <a:gd name="connsiteY1" fmla="*/ 100209 h 851770"/>
              <a:gd name="connsiteX2" fmla="*/ 137787 w 1077239"/>
              <a:gd name="connsiteY2" fmla="*/ 112735 h 851770"/>
              <a:gd name="connsiteX3" fmla="*/ 200417 w 1077239"/>
              <a:gd name="connsiteY3" fmla="*/ 162839 h 851770"/>
              <a:gd name="connsiteX4" fmla="*/ 300625 w 1077239"/>
              <a:gd name="connsiteY4" fmla="*/ 225469 h 851770"/>
              <a:gd name="connsiteX5" fmla="*/ 413359 w 1077239"/>
              <a:gd name="connsiteY5" fmla="*/ 313151 h 851770"/>
              <a:gd name="connsiteX6" fmla="*/ 551146 w 1077239"/>
              <a:gd name="connsiteY6" fmla="*/ 400833 h 851770"/>
              <a:gd name="connsiteX7" fmla="*/ 601250 w 1077239"/>
              <a:gd name="connsiteY7" fmla="*/ 438411 h 851770"/>
              <a:gd name="connsiteX8" fmla="*/ 638828 w 1077239"/>
              <a:gd name="connsiteY8" fmla="*/ 475989 h 851770"/>
              <a:gd name="connsiteX9" fmla="*/ 688932 w 1077239"/>
              <a:gd name="connsiteY9" fmla="*/ 501041 h 851770"/>
              <a:gd name="connsiteX10" fmla="*/ 764088 w 1077239"/>
              <a:gd name="connsiteY10" fmla="*/ 576198 h 851770"/>
              <a:gd name="connsiteX11" fmla="*/ 926926 w 1077239"/>
              <a:gd name="connsiteY11" fmla="*/ 713984 h 851770"/>
              <a:gd name="connsiteX12" fmla="*/ 964505 w 1077239"/>
              <a:gd name="connsiteY12" fmla="*/ 764088 h 851770"/>
              <a:gd name="connsiteX13" fmla="*/ 1002083 w 1077239"/>
              <a:gd name="connsiteY13" fmla="*/ 801666 h 851770"/>
              <a:gd name="connsiteX14" fmla="*/ 1077239 w 1077239"/>
              <a:gd name="connsiteY14" fmla="*/ 851770 h 851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7239" h="851770">
                <a:moveTo>
                  <a:pt x="0" y="0"/>
                </a:moveTo>
                <a:cubicBezTo>
                  <a:pt x="33403" y="33403"/>
                  <a:pt x="63648" y="70295"/>
                  <a:pt x="100209" y="100209"/>
                </a:cubicBezTo>
                <a:cubicBezTo>
                  <a:pt x="110428" y="108570"/>
                  <a:pt x="126590" y="105737"/>
                  <a:pt x="137787" y="112735"/>
                </a:cubicBezTo>
                <a:cubicBezTo>
                  <a:pt x="160458" y="126905"/>
                  <a:pt x="178436" y="147621"/>
                  <a:pt x="200417" y="162839"/>
                </a:cubicBezTo>
                <a:cubicBezTo>
                  <a:pt x="232803" y="185260"/>
                  <a:pt x="268445" y="202753"/>
                  <a:pt x="300625" y="225469"/>
                </a:cubicBezTo>
                <a:cubicBezTo>
                  <a:pt x="339518" y="252923"/>
                  <a:pt x="374969" y="284998"/>
                  <a:pt x="413359" y="313151"/>
                </a:cubicBezTo>
                <a:cubicBezTo>
                  <a:pt x="522747" y="393369"/>
                  <a:pt x="451397" y="334334"/>
                  <a:pt x="551146" y="400833"/>
                </a:cubicBezTo>
                <a:cubicBezTo>
                  <a:pt x="568516" y="412413"/>
                  <a:pt x="585399" y="424825"/>
                  <a:pt x="601250" y="438411"/>
                </a:cubicBezTo>
                <a:cubicBezTo>
                  <a:pt x="614700" y="449939"/>
                  <a:pt x="624413" y="465693"/>
                  <a:pt x="638828" y="475989"/>
                </a:cubicBezTo>
                <a:cubicBezTo>
                  <a:pt x="654023" y="486842"/>
                  <a:pt x="674351" y="489376"/>
                  <a:pt x="688932" y="501041"/>
                </a:cubicBezTo>
                <a:cubicBezTo>
                  <a:pt x="716597" y="523174"/>
                  <a:pt x="736122" y="554447"/>
                  <a:pt x="764088" y="576198"/>
                </a:cubicBezTo>
                <a:cubicBezTo>
                  <a:pt x="829403" y="626998"/>
                  <a:pt x="875936" y="655710"/>
                  <a:pt x="926926" y="713984"/>
                </a:cubicBezTo>
                <a:cubicBezTo>
                  <a:pt x="940674" y="729695"/>
                  <a:pt x="950918" y="748237"/>
                  <a:pt x="964505" y="764088"/>
                </a:cubicBezTo>
                <a:cubicBezTo>
                  <a:pt x="976033" y="777538"/>
                  <a:pt x="988100" y="790790"/>
                  <a:pt x="1002083" y="801666"/>
                </a:cubicBezTo>
                <a:cubicBezTo>
                  <a:pt x="1025849" y="820151"/>
                  <a:pt x="1077239" y="851770"/>
                  <a:pt x="1077239" y="851770"/>
                </a:cubicBezTo>
              </a:path>
            </a:pathLst>
          </a:cu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3669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003575-2674-09B2-CDB3-0AEF799D612D}"/>
              </a:ext>
            </a:extLst>
          </p:cNvPr>
          <p:cNvSpPr txBox="1"/>
          <p:nvPr/>
        </p:nvSpPr>
        <p:spPr>
          <a:xfrm>
            <a:off x="434683" y="548580"/>
            <a:ext cx="11322634" cy="5262979"/>
          </a:xfrm>
          <a:prstGeom prst="rect">
            <a:avLst/>
          </a:prstGeom>
          <a:noFill/>
        </p:spPr>
        <p:txBody>
          <a:bodyPr wrap="square" rtlCol="0">
            <a:spAutoFit/>
          </a:bodyPr>
          <a:lstStyle/>
          <a:p>
            <a:pPr marL="342900" indent="-342900">
              <a:buSzPct val="75000"/>
              <a:buFont typeface="Wingdings" pitchFamily="2" charset="2"/>
              <a:buChar char="q"/>
            </a:pPr>
            <a:r>
              <a:rPr lang="en-US" sz="2400" dirty="0">
                <a:effectLst/>
              </a:rPr>
              <a:t>We need to be intentional in how we develop synergies between space-based and ground-based facilities AND within the ground-based community</a:t>
            </a:r>
          </a:p>
          <a:p>
            <a:pPr marL="800100" lvl="1" indent="-342900">
              <a:buSzPct val="75000"/>
              <a:buFont typeface="Wingdings" pitchFamily="2" charset="2"/>
              <a:buChar char="q"/>
            </a:pPr>
            <a:r>
              <a:rPr lang="en-US" sz="2400" dirty="0"/>
              <a:t>Establish </a:t>
            </a:r>
            <a:r>
              <a:rPr lang="en-US" sz="2400" dirty="0">
                <a:effectLst/>
              </a:rPr>
              <a:t>a collaborative framework that may enable such synergies</a:t>
            </a:r>
          </a:p>
          <a:p>
            <a:pPr marL="800100" lvl="1" indent="-342900">
              <a:buSzPct val="75000"/>
              <a:buFont typeface="Wingdings" pitchFamily="2" charset="2"/>
              <a:buChar char="q"/>
            </a:pPr>
            <a:endParaRPr lang="en-US" sz="2400" dirty="0">
              <a:effectLst/>
            </a:endParaRPr>
          </a:p>
          <a:p>
            <a:pPr marL="342900" indent="-342900">
              <a:buSzPct val="75000"/>
              <a:buFont typeface="Wingdings" pitchFamily="2" charset="2"/>
              <a:buChar char="q"/>
            </a:pPr>
            <a:r>
              <a:rPr lang="en-US" sz="2400" dirty="0"/>
              <a:t>Bring the ELTs to the broader community:</a:t>
            </a:r>
          </a:p>
          <a:p>
            <a:pPr marL="800100" lvl="1" indent="-342900">
              <a:buSzPct val="75000"/>
              <a:buFont typeface="Wingdings" pitchFamily="2" charset="2"/>
              <a:buChar char="q"/>
            </a:pPr>
            <a:r>
              <a:rPr lang="en-US" sz="2400" dirty="0"/>
              <a:t>US-ELTP as the “STScI of the ground” (E. Peng talk)</a:t>
            </a:r>
          </a:p>
          <a:p>
            <a:pPr marL="800100" lvl="1" indent="-342900">
              <a:buSzPct val="75000"/>
              <a:buFont typeface="Wingdings" pitchFamily="2" charset="2"/>
              <a:buChar char="q"/>
            </a:pPr>
            <a:r>
              <a:rPr lang="en-US" sz="2400" dirty="0">
                <a:effectLst/>
              </a:rPr>
              <a:t>Establish avenues for active communication and ideas exchange</a:t>
            </a:r>
            <a:endParaRPr lang="en-US" sz="2400" dirty="0"/>
          </a:p>
          <a:p>
            <a:pPr marL="1257300" lvl="2" indent="-342900">
              <a:buSzPct val="75000"/>
              <a:buFont typeface="Wingdings" pitchFamily="2" charset="2"/>
              <a:buChar char="q"/>
            </a:pPr>
            <a:r>
              <a:rPr lang="en-US" sz="2400" dirty="0"/>
              <a:t>Learn e.g. from the GW community and the LIGO/VIRGO/KAGRA cooperative model</a:t>
            </a:r>
          </a:p>
          <a:p>
            <a:pPr marL="1257300" lvl="2" indent="-342900">
              <a:buSzPct val="75000"/>
              <a:buFont typeface="Wingdings" pitchFamily="2" charset="2"/>
              <a:buChar char="q"/>
            </a:pPr>
            <a:endParaRPr lang="en-US" sz="2400" dirty="0"/>
          </a:p>
          <a:p>
            <a:pPr marL="342900" indent="-342900">
              <a:buSzPct val="75000"/>
              <a:buFont typeface="Wingdings" pitchFamily="2" charset="2"/>
              <a:buChar char="q"/>
            </a:pPr>
            <a:r>
              <a:rPr lang="en-US" sz="2400" dirty="0"/>
              <a:t>The science operation model (from the TAC to programs execution and the data processing and release) needs to enable full exploitation of the various capabilities beyond the scope of individual, small programs:</a:t>
            </a:r>
          </a:p>
          <a:p>
            <a:pPr marL="800100" lvl="1" indent="-342900">
              <a:buSzPct val="75000"/>
              <a:buFont typeface="Wingdings" pitchFamily="2" charset="2"/>
              <a:buChar char="q"/>
            </a:pPr>
            <a:r>
              <a:rPr lang="en-US" sz="2400" dirty="0"/>
              <a:t>Joint programs? Director initiatives?</a:t>
            </a:r>
          </a:p>
        </p:txBody>
      </p:sp>
    </p:spTree>
    <p:extLst>
      <p:ext uri="{BB962C8B-B14F-4D97-AF65-F5344CB8AC3E}">
        <p14:creationId xmlns:p14="http://schemas.microsoft.com/office/powerpoint/2010/main" val="3137253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003575-2674-09B2-CDB3-0AEF799D612D}"/>
              </a:ext>
            </a:extLst>
          </p:cNvPr>
          <p:cNvSpPr txBox="1"/>
          <p:nvPr/>
        </p:nvSpPr>
        <p:spPr>
          <a:xfrm>
            <a:off x="348343" y="305068"/>
            <a:ext cx="11495314" cy="5570756"/>
          </a:xfrm>
          <a:prstGeom prst="rect">
            <a:avLst/>
          </a:prstGeom>
          <a:noFill/>
        </p:spPr>
        <p:txBody>
          <a:bodyPr wrap="square" rtlCol="0">
            <a:spAutoFit/>
          </a:bodyPr>
          <a:lstStyle/>
          <a:p>
            <a:pPr lvl="1">
              <a:buSzPct val="75000"/>
            </a:pPr>
            <a:endParaRPr lang="en-US" sz="2400" dirty="0"/>
          </a:p>
          <a:p>
            <a:pPr marL="342900" indent="-342900">
              <a:buSzPct val="75000"/>
              <a:buFont typeface="Wingdings" pitchFamily="2" charset="2"/>
              <a:buChar char="q"/>
            </a:pPr>
            <a:r>
              <a:rPr lang="en-US" sz="2400" dirty="0">
                <a:effectLst/>
              </a:rPr>
              <a:t>S</a:t>
            </a:r>
            <a:r>
              <a:rPr lang="en-US" sz="2400" dirty="0"/>
              <a:t>trategize the development and deployment of new instrumentation across the ELTs together with the broader international community</a:t>
            </a:r>
          </a:p>
          <a:p>
            <a:pPr marL="800100" lvl="1" indent="-342900">
              <a:buSzPct val="75000"/>
              <a:buFont typeface="Wingdings" pitchFamily="2" charset="2"/>
              <a:buChar char="q"/>
            </a:pPr>
            <a:r>
              <a:rPr lang="en-US" sz="2400" dirty="0"/>
              <a:t>Define a transparent, open process</a:t>
            </a:r>
          </a:p>
          <a:p>
            <a:pPr marL="800100" lvl="1" indent="-342900">
              <a:buSzPct val="75000"/>
              <a:buFont typeface="Wingdings" pitchFamily="2" charset="2"/>
              <a:buChar char="q"/>
            </a:pPr>
            <a:r>
              <a:rPr lang="en-US" sz="2400" dirty="0"/>
              <a:t>Have dedicated funds (similar to NASA SAT, APRA)</a:t>
            </a:r>
          </a:p>
          <a:p>
            <a:pPr marL="800100" lvl="1" indent="-342900">
              <a:buSzPct val="75000"/>
              <a:buFont typeface="Wingdings" pitchFamily="2" charset="2"/>
              <a:buChar char="q"/>
            </a:pPr>
            <a:r>
              <a:rPr lang="en-US" sz="2400" dirty="0"/>
              <a:t>Use 8m telescopes as demonstrators? (D. </a:t>
            </a:r>
            <a:r>
              <a:rPr lang="en-US" sz="2400" dirty="0" err="1"/>
              <a:t>Mawet</a:t>
            </a:r>
            <a:r>
              <a:rPr lang="en-US" sz="2400" dirty="0"/>
              <a:t>)</a:t>
            </a:r>
          </a:p>
          <a:p>
            <a:pPr>
              <a:buSzPct val="75000"/>
            </a:pPr>
            <a:endParaRPr lang="en-US" sz="2400" dirty="0"/>
          </a:p>
          <a:p>
            <a:pPr>
              <a:buSzPct val="75000"/>
            </a:pPr>
            <a:endParaRPr lang="en-US" sz="2400" dirty="0"/>
          </a:p>
          <a:p>
            <a:pPr marL="342900" indent="-342900">
              <a:buSzPct val="75000"/>
              <a:buFont typeface="Wingdings" pitchFamily="2" charset="2"/>
              <a:buChar char="q"/>
            </a:pPr>
            <a:r>
              <a:rPr lang="en-US" sz="2400" dirty="0"/>
              <a:t>Lower barrier to access (Research Inclusion Initiative by US-ELTP)</a:t>
            </a:r>
          </a:p>
          <a:p>
            <a:pPr marL="800100" lvl="1" indent="-342900">
              <a:buSzPct val="75000"/>
              <a:buFont typeface="Wingdings" pitchFamily="2" charset="2"/>
              <a:buChar char="q"/>
            </a:pPr>
            <a:r>
              <a:rPr lang="en-US" sz="2400" dirty="0"/>
              <a:t>Standardization of the data and SW</a:t>
            </a:r>
          </a:p>
          <a:p>
            <a:pPr marL="800100" lvl="1" indent="-342900">
              <a:buSzPct val="75000"/>
              <a:buFont typeface="Wingdings" pitchFamily="2" charset="2"/>
              <a:buChar char="q"/>
            </a:pPr>
            <a:r>
              <a:rPr lang="en-US" sz="2400" dirty="0"/>
              <a:t>HLSP/science platform: </a:t>
            </a:r>
          </a:p>
          <a:p>
            <a:pPr marL="1257300" lvl="2" indent="-342900">
              <a:buSzPct val="75000"/>
              <a:buFont typeface="Wingdings" pitchFamily="2" charset="2"/>
              <a:buChar char="q"/>
            </a:pPr>
            <a:r>
              <a:rPr lang="en-US" sz="2400" dirty="0"/>
              <a:t>synergies with e.g. Roman?</a:t>
            </a:r>
          </a:p>
          <a:p>
            <a:pPr marL="800100" lvl="1" indent="-342900">
              <a:buSzPct val="75000"/>
              <a:buFont typeface="Wingdings" pitchFamily="2" charset="2"/>
              <a:buChar char="q"/>
            </a:pPr>
            <a:r>
              <a:rPr lang="en-US" sz="2400" dirty="0"/>
              <a:t>Pipeline development with community input (see e.g. Improving JWST Data Products workshop)</a:t>
            </a:r>
          </a:p>
          <a:p>
            <a:pPr lvl="1">
              <a:buSzPct val="75000"/>
            </a:pPr>
            <a:endParaRPr lang="en-US" sz="2000" dirty="0"/>
          </a:p>
        </p:txBody>
      </p:sp>
    </p:spTree>
    <p:extLst>
      <p:ext uri="{BB962C8B-B14F-4D97-AF65-F5344CB8AC3E}">
        <p14:creationId xmlns:p14="http://schemas.microsoft.com/office/powerpoint/2010/main" val="1458592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779D-E14B-D246-B278-D95599FFA825}"/>
              </a:ext>
            </a:extLst>
          </p:cNvPr>
          <p:cNvSpPr>
            <a:spLocks noGrp="1"/>
          </p:cNvSpPr>
          <p:nvPr>
            <p:ph type="title"/>
          </p:nvPr>
        </p:nvSpPr>
        <p:spPr>
          <a:xfrm>
            <a:off x="1097280" y="758952"/>
            <a:ext cx="9714155" cy="3566160"/>
          </a:xfrm>
        </p:spPr>
        <p:txBody>
          <a:bodyPr>
            <a:normAutofit/>
          </a:bodyPr>
          <a:lstStyle/>
          <a:p>
            <a:r>
              <a:rPr lang="en-US" sz="5400" cap="small" dirty="0">
                <a:solidFill>
                  <a:schemeClr val="tx1">
                    <a:lumMod val="75000"/>
                    <a:lumOff val="25000"/>
                  </a:schemeClr>
                </a:solidFill>
                <a:latin typeface="Palatino" pitchFamily="2" charset="77"/>
                <a:ea typeface="Palatino" pitchFamily="2" charset="77"/>
              </a:rPr>
              <a:t>The ELTs Science Case</a:t>
            </a:r>
          </a:p>
        </p:txBody>
      </p:sp>
      <p:sp>
        <p:nvSpPr>
          <p:cNvPr id="3" name="Text Placeholder 2">
            <a:extLst>
              <a:ext uri="{FF2B5EF4-FFF2-40B4-BE49-F238E27FC236}">
                <a16:creationId xmlns:a16="http://schemas.microsoft.com/office/drawing/2014/main" id="{B02F9FEE-F081-6245-86A9-7741CF655F21}"/>
              </a:ext>
            </a:extLst>
          </p:cNvPr>
          <p:cNvSpPr>
            <a:spLocks noGrp="1"/>
          </p:cNvSpPr>
          <p:nvPr>
            <p:ph type="body" idx="1"/>
          </p:nvPr>
        </p:nvSpPr>
        <p:spPr/>
        <p:txBody>
          <a:bodyPr>
            <a:normAutofit/>
          </a:bodyPr>
          <a:lstStyle/>
          <a:p>
            <a:r>
              <a:rPr lang="en-US" sz="2800" dirty="0">
                <a:latin typeface="Palatino" pitchFamily="2" charset="77"/>
                <a:ea typeface="Palatino" pitchFamily="2" charset="77"/>
              </a:rPr>
              <a:t>Limited to The Life Cycle of STARS</a:t>
            </a:r>
          </a:p>
        </p:txBody>
      </p:sp>
    </p:spTree>
    <p:extLst>
      <p:ext uri="{BB962C8B-B14F-4D97-AF65-F5344CB8AC3E}">
        <p14:creationId xmlns:p14="http://schemas.microsoft.com/office/powerpoint/2010/main" val="383315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F2E7FD3-49B1-B7BF-AF49-F4447CA043C2}"/>
              </a:ext>
            </a:extLst>
          </p:cNvPr>
          <p:cNvSpPr>
            <a:spLocks noGrp="1"/>
          </p:cNvSpPr>
          <p:nvPr>
            <p:ph type="title"/>
          </p:nvPr>
        </p:nvSpPr>
        <p:spPr/>
        <p:txBody>
          <a:bodyPr>
            <a:normAutofit/>
          </a:bodyPr>
          <a:lstStyle/>
          <a:p>
            <a:r>
              <a:rPr lang="en-US" dirty="0"/>
              <a:t>Based on the following</a:t>
            </a:r>
          </a:p>
        </p:txBody>
      </p:sp>
      <p:pic>
        <p:nvPicPr>
          <p:cNvPr id="6" name="Content Placeholder 5">
            <a:extLst>
              <a:ext uri="{FF2B5EF4-FFF2-40B4-BE49-F238E27FC236}">
                <a16:creationId xmlns:a16="http://schemas.microsoft.com/office/drawing/2014/main" id="{86C5278A-84C8-0079-83FE-183BDF2F4F41}"/>
              </a:ext>
            </a:extLst>
          </p:cNvPr>
          <p:cNvPicPr>
            <a:picLocks noGrp="1" noChangeAspect="1"/>
          </p:cNvPicPr>
          <p:nvPr>
            <p:ph idx="1"/>
          </p:nvPr>
        </p:nvPicPr>
        <p:blipFill>
          <a:blip r:embed="rId2"/>
          <a:stretch>
            <a:fillRect/>
          </a:stretch>
        </p:blipFill>
        <p:spPr>
          <a:xfrm>
            <a:off x="445898" y="2010412"/>
            <a:ext cx="3265409" cy="4162500"/>
          </a:xfrm>
        </p:spPr>
      </p:pic>
      <p:pic>
        <p:nvPicPr>
          <p:cNvPr id="8" name="Picture 7">
            <a:extLst>
              <a:ext uri="{FF2B5EF4-FFF2-40B4-BE49-F238E27FC236}">
                <a16:creationId xmlns:a16="http://schemas.microsoft.com/office/drawing/2014/main" id="{08934FAA-109E-EB73-3933-0891F0D10C91}"/>
              </a:ext>
            </a:extLst>
          </p:cNvPr>
          <p:cNvPicPr>
            <a:picLocks noChangeAspect="1"/>
          </p:cNvPicPr>
          <p:nvPr/>
        </p:nvPicPr>
        <p:blipFill>
          <a:blip r:embed="rId3"/>
          <a:stretch>
            <a:fillRect/>
          </a:stretch>
        </p:blipFill>
        <p:spPr>
          <a:xfrm>
            <a:off x="4542363" y="2010412"/>
            <a:ext cx="3107273" cy="4162500"/>
          </a:xfrm>
          <a:prstGeom prst="rect">
            <a:avLst/>
          </a:prstGeom>
        </p:spPr>
      </p:pic>
      <p:pic>
        <p:nvPicPr>
          <p:cNvPr id="10" name="Picture 9">
            <a:extLst>
              <a:ext uri="{FF2B5EF4-FFF2-40B4-BE49-F238E27FC236}">
                <a16:creationId xmlns:a16="http://schemas.microsoft.com/office/drawing/2014/main" id="{CDC77DD5-5168-F2BE-71EF-86EABBAD8FFF}"/>
              </a:ext>
            </a:extLst>
          </p:cNvPr>
          <p:cNvPicPr>
            <a:picLocks noChangeAspect="1"/>
          </p:cNvPicPr>
          <p:nvPr/>
        </p:nvPicPr>
        <p:blipFill>
          <a:blip r:embed="rId4"/>
          <a:stretch>
            <a:fillRect/>
          </a:stretch>
        </p:blipFill>
        <p:spPr>
          <a:xfrm>
            <a:off x="8480692" y="2010412"/>
            <a:ext cx="3205875" cy="4162500"/>
          </a:xfrm>
          <a:prstGeom prst="rect">
            <a:avLst/>
          </a:prstGeom>
        </p:spPr>
      </p:pic>
    </p:spTree>
    <p:extLst>
      <p:ext uri="{BB962C8B-B14F-4D97-AF65-F5344CB8AC3E}">
        <p14:creationId xmlns:p14="http://schemas.microsoft.com/office/powerpoint/2010/main" val="3836610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81E5BB-34F5-3EE8-1E7F-48A009B629D0}"/>
              </a:ext>
            </a:extLst>
          </p:cNvPr>
          <p:cNvSpPr>
            <a:spLocks noGrp="1"/>
          </p:cNvSpPr>
          <p:nvPr>
            <p:ph idx="1"/>
          </p:nvPr>
        </p:nvSpPr>
        <p:spPr>
          <a:xfrm>
            <a:off x="4411130" y="1297795"/>
            <a:ext cx="7666582" cy="4890063"/>
          </a:xfrm>
        </p:spPr>
        <p:txBody>
          <a:bodyPr>
            <a:noAutofit/>
          </a:bodyPr>
          <a:lstStyle/>
          <a:p>
            <a:pPr marL="342900" indent="-342900">
              <a:buClr>
                <a:schemeClr val="tx1">
                  <a:lumMod val="75000"/>
                  <a:lumOff val="25000"/>
                </a:schemeClr>
              </a:buClr>
              <a:buSzPct val="75000"/>
              <a:buFont typeface="Wingdings" pitchFamily="2" charset="2"/>
              <a:buChar char="q"/>
            </a:pPr>
            <a:r>
              <a:rPr lang="en-US" sz="2400" dirty="0"/>
              <a:t>Probing </a:t>
            </a:r>
            <a:r>
              <a:rPr lang="en-US" sz="2400" dirty="0" err="1"/>
              <a:t>protostellar</a:t>
            </a:r>
            <a:r>
              <a:rPr lang="en-US" sz="2400" dirty="0"/>
              <a:t> photospheres (characterizing mass accretion history and its impact on early stellar evolution)</a:t>
            </a:r>
          </a:p>
          <a:p>
            <a:pPr marL="342900" indent="-342900">
              <a:buClr>
                <a:schemeClr val="tx1">
                  <a:lumMod val="75000"/>
                  <a:lumOff val="25000"/>
                </a:schemeClr>
              </a:buClr>
              <a:buSzPct val="75000"/>
              <a:buFont typeface="Wingdings" pitchFamily="2" charset="2"/>
              <a:buChar char="q"/>
            </a:pPr>
            <a:endParaRPr lang="en-US" sz="2400" dirty="0"/>
          </a:p>
          <a:p>
            <a:pPr marL="342900" indent="-342900">
              <a:buClr>
                <a:schemeClr val="tx1">
                  <a:lumMod val="75000"/>
                  <a:lumOff val="25000"/>
                </a:schemeClr>
              </a:buClr>
              <a:buSzPct val="75000"/>
              <a:buFont typeface="Wingdings" pitchFamily="2" charset="2"/>
              <a:buChar char="q"/>
            </a:pPr>
            <a:endParaRPr lang="en-US" sz="2400" dirty="0"/>
          </a:p>
          <a:p>
            <a:pPr marL="342900" indent="-342900">
              <a:buClr>
                <a:schemeClr val="tx1">
                  <a:lumMod val="75000"/>
                  <a:lumOff val="25000"/>
                </a:schemeClr>
              </a:buClr>
              <a:buSzPct val="75000"/>
              <a:buFont typeface="Wingdings" pitchFamily="2" charset="2"/>
              <a:buChar char="q"/>
            </a:pPr>
            <a:r>
              <a:rPr lang="en-US" sz="2400" dirty="0"/>
              <a:t>Kinematics of cluster members vs gas (primordial vs dynamical mass segregation, traceback vs mass)</a:t>
            </a:r>
          </a:p>
          <a:p>
            <a:pPr marL="342900" indent="-342900">
              <a:buClr>
                <a:schemeClr val="tx1">
                  <a:lumMod val="75000"/>
                  <a:lumOff val="25000"/>
                </a:schemeClr>
              </a:buClr>
              <a:buSzPct val="75000"/>
              <a:buFont typeface="Wingdings" pitchFamily="2" charset="2"/>
              <a:buChar char="q"/>
            </a:pPr>
            <a:endParaRPr lang="en-US" sz="2400" dirty="0"/>
          </a:p>
          <a:p>
            <a:pPr marL="342900" indent="-342900">
              <a:buClr>
                <a:schemeClr val="tx1">
                  <a:lumMod val="75000"/>
                  <a:lumOff val="25000"/>
                </a:schemeClr>
              </a:buClr>
              <a:buSzPct val="75000"/>
              <a:buFont typeface="Wingdings" pitchFamily="2" charset="2"/>
              <a:buChar char="q"/>
            </a:pPr>
            <a:endParaRPr lang="en-US" sz="2400" dirty="0"/>
          </a:p>
          <a:p>
            <a:pPr marL="342900" indent="-342900">
              <a:buClr>
                <a:schemeClr val="tx1">
                  <a:lumMod val="75000"/>
                  <a:lumOff val="25000"/>
                </a:schemeClr>
              </a:buClr>
              <a:buSzPct val="75000"/>
              <a:buFont typeface="Wingdings" pitchFamily="2" charset="2"/>
              <a:buChar char="q"/>
            </a:pPr>
            <a:r>
              <a:rPr lang="en-US" sz="2400" dirty="0"/>
              <a:t>Low-end of the Initial Mass Function (BDs, PMOs with spectroscopically confirmed membership)</a:t>
            </a:r>
          </a:p>
          <a:p>
            <a:pPr marL="292608" lvl="1" indent="0">
              <a:buClr>
                <a:schemeClr val="tx1">
                  <a:lumMod val="75000"/>
                  <a:lumOff val="25000"/>
                </a:schemeClr>
              </a:buClr>
              <a:buSzPct val="75000"/>
              <a:buNone/>
            </a:pPr>
            <a:endParaRPr lang="en-US" sz="2400" dirty="0"/>
          </a:p>
          <a:p>
            <a:pPr marL="0" indent="0">
              <a:buClr>
                <a:schemeClr val="tx1">
                  <a:lumMod val="75000"/>
                  <a:lumOff val="25000"/>
                </a:schemeClr>
              </a:buClr>
              <a:buSzPct val="75000"/>
              <a:buNone/>
            </a:pPr>
            <a:endParaRPr lang="en-US" sz="2400" dirty="0"/>
          </a:p>
        </p:txBody>
      </p:sp>
      <p:sp>
        <p:nvSpPr>
          <p:cNvPr id="9" name="Title 1">
            <a:extLst>
              <a:ext uri="{FF2B5EF4-FFF2-40B4-BE49-F238E27FC236}">
                <a16:creationId xmlns:a16="http://schemas.microsoft.com/office/drawing/2014/main" id="{9B2E1500-C7EA-8511-FE8D-5022626965D4}"/>
              </a:ext>
            </a:extLst>
          </p:cNvPr>
          <p:cNvSpPr>
            <a:spLocks noGrp="1"/>
          </p:cNvSpPr>
          <p:nvPr>
            <p:ph type="title"/>
          </p:nvPr>
        </p:nvSpPr>
        <p:spPr>
          <a:xfrm>
            <a:off x="114288" y="594359"/>
            <a:ext cx="3543312" cy="2286000"/>
          </a:xfrm>
        </p:spPr>
        <p:txBody>
          <a:bodyPr/>
          <a:lstStyle/>
          <a:p>
            <a:r>
              <a:rPr lang="en-US" dirty="0"/>
              <a:t>Star Formation</a:t>
            </a:r>
            <a:br>
              <a:rPr lang="en-US" dirty="0"/>
            </a:br>
            <a:br>
              <a:rPr lang="en-US" dirty="0"/>
            </a:br>
            <a:endParaRPr lang="en-US" dirty="0"/>
          </a:p>
        </p:txBody>
      </p:sp>
      <p:pic>
        <p:nvPicPr>
          <p:cNvPr id="11" name="Picture 10">
            <a:extLst>
              <a:ext uri="{FF2B5EF4-FFF2-40B4-BE49-F238E27FC236}">
                <a16:creationId xmlns:a16="http://schemas.microsoft.com/office/drawing/2014/main" id="{FC763AA8-5069-89C4-0205-B02D856BD055}"/>
              </a:ext>
            </a:extLst>
          </p:cNvPr>
          <p:cNvPicPr>
            <a:picLocks noChangeAspect="1"/>
          </p:cNvPicPr>
          <p:nvPr/>
        </p:nvPicPr>
        <p:blipFill rotWithShape="1">
          <a:blip r:embed="rId3"/>
          <a:srcRect l="5593" r="4418"/>
          <a:stretch/>
        </p:blipFill>
        <p:spPr>
          <a:xfrm>
            <a:off x="82758" y="4078014"/>
            <a:ext cx="3902304" cy="2510355"/>
          </a:xfrm>
          <a:prstGeom prst="rect">
            <a:avLst/>
          </a:prstGeom>
        </p:spPr>
      </p:pic>
    </p:spTree>
    <p:extLst>
      <p:ext uri="{BB962C8B-B14F-4D97-AF65-F5344CB8AC3E}">
        <p14:creationId xmlns:p14="http://schemas.microsoft.com/office/powerpoint/2010/main" val="3846134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8C6A0-5BFC-3799-6DD8-E3C1B57F92E2}"/>
              </a:ext>
            </a:extLst>
          </p:cNvPr>
          <p:cNvSpPr>
            <a:spLocks noGrp="1"/>
          </p:cNvSpPr>
          <p:nvPr>
            <p:ph type="title"/>
          </p:nvPr>
        </p:nvSpPr>
        <p:spPr>
          <a:xfrm>
            <a:off x="457200" y="594359"/>
            <a:ext cx="3200400" cy="1213420"/>
          </a:xfrm>
        </p:spPr>
        <p:txBody>
          <a:bodyPr/>
          <a:lstStyle/>
          <a:p>
            <a:r>
              <a:rPr lang="en-US" dirty="0"/>
              <a:t>Stars and clusters</a:t>
            </a:r>
          </a:p>
        </p:txBody>
      </p:sp>
      <p:sp>
        <p:nvSpPr>
          <p:cNvPr id="5" name="Content Placeholder 2">
            <a:extLst>
              <a:ext uri="{FF2B5EF4-FFF2-40B4-BE49-F238E27FC236}">
                <a16:creationId xmlns:a16="http://schemas.microsoft.com/office/drawing/2014/main" id="{BBB7CCEB-73B7-2DB7-562A-112AAB9636E2}"/>
              </a:ext>
            </a:extLst>
          </p:cNvPr>
          <p:cNvSpPr txBox="1">
            <a:spLocks/>
          </p:cNvSpPr>
          <p:nvPr/>
        </p:nvSpPr>
        <p:spPr>
          <a:xfrm>
            <a:off x="4439952" y="594359"/>
            <a:ext cx="7422196" cy="578198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chemeClr val="tx1">
                  <a:lumMod val="75000"/>
                  <a:lumOff val="25000"/>
                </a:schemeClr>
              </a:buClr>
              <a:buSzPct val="75000"/>
              <a:buFont typeface="Wingdings" pitchFamily="2" charset="2"/>
              <a:buChar char="q"/>
            </a:pPr>
            <a:r>
              <a:rPr lang="en-US" sz="2400" dirty="0"/>
              <a:t> Metal poor stars (see also W. Aoki poster):</a:t>
            </a:r>
          </a:p>
          <a:p>
            <a:pPr marL="635508" lvl="1" indent="-342900">
              <a:buClr>
                <a:schemeClr val="tx1">
                  <a:lumMod val="75000"/>
                  <a:lumOff val="25000"/>
                </a:schemeClr>
              </a:buClr>
              <a:buSzPct val="75000"/>
              <a:buFont typeface="Wingdings" pitchFamily="2" charset="2"/>
              <a:buChar char="q"/>
            </a:pPr>
            <a:r>
              <a:rPr lang="en-US" sz="2400" dirty="0"/>
              <a:t>Massive stars evolution and their role in enriching the ISM (spectra of stars at &gt;10 </a:t>
            </a:r>
            <a:r>
              <a:rPr lang="en-US" sz="2400" dirty="0" err="1"/>
              <a:t>Mpc</a:t>
            </a:r>
            <a:r>
              <a:rPr lang="en-US" sz="2400" dirty="0"/>
              <a:t>)</a:t>
            </a:r>
          </a:p>
          <a:p>
            <a:pPr marL="635508" lvl="1" indent="-342900">
              <a:buClr>
                <a:schemeClr val="tx1">
                  <a:lumMod val="75000"/>
                  <a:lumOff val="25000"/>
                </a:schemeClr>
              </a:buClr>
              <a:buSzPct val="75000"/>
              <a:buFont typeface="Wingdings" pitchFamily="2" charset="2"/>
              <a:buChar char="q"/>
            </a:pPr>
            <a:endParaRPr lang="en-US" sz="2400" dirty="0"/>
          </a:p>
          <a:p>
            <a:pPr marL="342900" indent="-342900">
              <a:buClr>
                <a:schemeClr val="tx1">
                  <a:lumMod val="75000"/>
                  <a:lumOff val="25000"/>
                </a:schemeClr>
              </a:buClr>
              <a:buSzPct val="75000"/>
              <a:buFont typeface="Wingdings" pitchFamily="2" charset="2"/>
              <a:buChar char="q"/>
            </a:pPr>
            <a:r>
              <a:rPr lang="en-US" sz="2400" dirty="0"/>
              <a:t>Initial-Final Mass relation for white dwarfs:</a:t>
            </a:r>
          </a:p>
          <a:p>
            <a:pPr marL="635508" lvl="1" indent="-342900">
              <a:buClr>
                <a:schemeClr val="tx1">
                  <a:lumMod val="75000"/>
                  <a:lumOff val="25000"/>
                </a:schemeClr>
              </a:buClr>
              <a:buSzPct val="75000"/>
              <a:buFont typeface="Wingdings" pitchFamily="2" charset="2"/>
              <a:buChar char="q"/>
            </a:pPr>
            <a:r>
              <a:rPr lang="en-US" sz="2400" dirty="0"/>
              <a:t>WD/SN</a:t>
            </a:r>
            <a:r>
              <a:rPr lang="en-US" sz="2000" dirty="0"/>
              <a:t>II</a:t>
            </a:r>
            <a:r>
              <a:rPr lang="en-US" sz="2400" dirty="0"/>
              <a:t> mass boundary: impact on galaxy evolution models (chemistry, energy budget)</a:t>
            </a:r>
          </a:p>
          <a:p>
            <a:pPr marL="635508" lvl="1" indent="-342900">
              <a:buClr>
                <a:schemeClr val="tx1">
                  <a:lumMod val="75000"/>
                  <a:lumOff val="25000"/>
                </a:schemeClr>
              </a:buClr>
              <a:buSzPct val="75000"/>
              <a:buFont typeface="Wingdings" pitchFamily="2" charset="2"/>
              <a:buChar char="q"/>
            </a:pPr>
            <a:r>
              <a:rPr lang="en-US" sz="2400" dirty="0"/>
              <a:t>Understanding RGB/AGB mass loss: impact on post-MS modeling, SFH reconstruction, integrated light analysis etc.</a:t>
            </a:r>
          </a:p>
          <a:p>
            <a:pPr marL="635508" lvl="1" indent="-342900">
              <a:buClr>
                <a:schemeClr val="tx1">
                  <a:lumMod val="75000"/>
                  <a:lumOff val="25000"/>
                </a:schemeClr>
              </a:buClr>
              <a:buSzPct val="75000"/>
              <a:buFont typeface="Wingdings" pitchFamily="2" charset="2"/>
              <a:buChar char="q"/>
            </a:pPr>
            <a:endParaRPr lang="en-US" sz="2400" dirty="0"/>
          </a:p>
          <a:p>
            <a:pPr marL="342900" indent="-342900">
              <a:buClr>
                <a:schemeClr val="tx1">
                  <a:lumMod val="75000"/>
                  <a:lumOff val="25000"/>
                </a:schemeClr>
              </a:buClr>
              <a:buSzPct val="75000"/>
              <a:buFont typeface="Wingdings" pitchFamily="2" charset="2"/>
              <a:buChar char="q"/>
            </a:pPr>
            <a:r>
              <a:rPr lang="en-US" sz="2400" dirty="0"/>
              <a:t>Globular Clusters:</a:t>
            </a:r>
          </a:p>
          <a:p>
            <a:pPr marL="818388" lvl="2" indent="-342900">
              <a:buClr>
                <a:schemeClr val="tx1">
                  <a:lumMod val="75000"/>
                  <a:lumOff val="25000"/>
                </a:schemeClr>
              </a:buClr>
              <a:buSzPct val="75000"/>
              <a:buFont typeface="Wingdings" pitchFamily="2" charset="2"/>
              <a:buChar char="q"/>
            </a:pPr>
            <a:r>
              <a:rPr lang="en-US" sz="2400" dirty="0"/>
              <a:t>Kinematic families of GC in the Milky Way</a:t>
            </a:r>
          </a:p>
          <a:p>
            <a:pPr marL="818388" lvl="2" indent="-342900">
              <a:buClr>
                <a:schemeClr val="tx1">
                  <a:lumMod val="75000"/>
                  <a:lumOff val="25000"/>
                </a:schemeClr>
              </a:buClr>
              <a:buSzPct val="75000"/>
              <a:buFont typeface="Wingdings" pitchFamily="2" charset="2"/>
              <a:buChar char="q"/>
            </a:pPr>
            <a:r>
              <a:rPr lang="en-US" sz="2400" dirty="0"/>
              <a:t>Searching for IMBHs</a:t>
            </a:r>
          </a:p>
        </p:txBody>
      </p:sp>
      <p:pic>
        <p:nvPicPr>
          <p:cNvPr id="9" name="Picture 8">
            <a:extLst>
              <a:ext uri="{FF2B5EF4-FFF2-40B4-BE49-F238E27FC236}">
                <a16:creationId xmlns:a16="http://schemas.microsoft.com/office/drawing/2014/main" id="{DD67B367-2401-359B-DA5B-4A1DF8212EF3}"/>
              </a:ext>
            </a:extLst>
          </p:cNvPr>
          <p:cNvPicPr>
            <a:picLocks noChangeAspect="1"/>
          </p:cNvPicPr>
          <p:nvPr/>
        </p:nvPicPr>
        <p:blipFill>
          <a:blip r:embed="rId2"/>
          <a:stretch>
            <a:fillRect/>
          </a:stretch>
        </p:blipFill>
        <p:spPr>
          <a:xfrm>
            <a:off x="217102" y="2138856"/>
            <a:ext cx="3628721" cy="4237487"/>
          </a:xfrm>
          <a:prstGeom prst="rect">
            <a:avLst/>
          </a:prstGeom>
        </p:spPr>
      </p:pic>
      <p:sp>
        <p:nvSpPr>
          <p:cNvPr id="10" name="TextBox 9">
            <a:extLst>
              <a:ext uri="{FF2B5EF4-FFF2-40B4-BE49-F238E27FC236}">
                <a16:creationId xmlns:a16="http://schemas.microsoft.com/office/drawing/2014/main" id="{DA93EF57-59E5-3C0B-09D5-9947B30EB122}"/>
              </a:ext>
            </a:extLst>
          </p:cNvPr>
          <p:cNvSpPr txBox="1"/>
          <p:nvPr/>
        </p:nvSpPr>
        <p:spPr>
          <a:xfrm>
            <a:off x="217102" y="6485212"/>
            <a:ext cx="3628721" cy="307777"/>
          </a:xfrm>
          <a:prstGeom prst="rect">
            <a:avLst/>
          </a:prstGeom>
          <a:noFill/>
        </p:spPr>
        <p:txBody>
          <a:bodyPr wrap="square" rtlCol="0">
            <a:spAutoFit/>
          </a:bodyPr>
          <a:lstStyle/>
          <a:p>
            <a:pPr algn="ctr">
              <a:buSzPct val="75000"/>
            </a:pPr>
            <a:r>
              <a:rPr lang="en-US" sz="1400" dirty="0">
                <a:solidFill>
                  <a:schemeClr val="bg1">
                    <a:lumMod val="95000"/>
                  </a:schemeClr>
                </a:solidFill>
              </a:rPr>
              <a:t>From </a:t>
            </a:r>
            <a:r>
              <a:rPr lang="en-US" sz="1400" dirty="0" err="1">
                <a:solidFill>
                  <a:schemeClr val="bg1">
                    <a:lumMod val="95000"/>
                  </a:schemeClr>
                </a:solidFill>
              </a:rPr>
              <a:t>Frebel</a:t>
            </a:r>
            <a:r>
              <a:rPr lang="en-US" sz="1400" dirty="0">
                <a:solidFill>
                  <a:schemeClr val="bg1">
                    <a:lumMod val="95000"/>
                  </a:schemeClr>
                </a:solidFill>
              </a:rPr>
              <a:t> et al. (2005)</a:t>
            </a:r>
          </a:p>
        </p:txBody>
      </p:sp>
    </p:spTree>
    <p:extLst>
      <p:ext uri="{BB962C8B-B14F-4D97-AF65-F5344CB8AC3E}">
        <p14:creationId xmlns:p14="http://schemas.microsoft.com/office/powerpoint/2010/main" val="1951716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8C6A0-5BFC-3799-6DD8-E3C1B57F92E2}"/>
              </a:ext>
            </a:extLst>
          </p:cNvPr>
          <p:cNvSpPr>
            <a:spLocks noGrp="1"/>
          </p:cNvSpPr>
          <p:nvPr>
            <p:ph type="title"/>
          </p:nvPr>
        </p:nvSpPr>
        <p:spPr/>
        <p:txBody>
          <a:bodyPr/>
          <a:lstStyle/>
          <a:p>
            <a:r>
              <a:rPr lang="en-US" dirty="0"/>
              <a:t>The Milky Way</a:t>
            </a:r>
          </a:p>
        </p:txBody>
      </p:sp>
      <p:sp>
        <p:nvSpPr>
          <p:cNvPr id="7" name="Content Placeholder 2">
            <a:extLst>
              <a:ext uri="{FF2B5EF4-FFF2-40B4-BE49-F238E27FC236}">
                <a16:creationId xmlns:a16="http://schemas.microsoft.com/office/drawing/2014/main" id="{7BE05891-4249-F4A3-B7F3-5B1C818C037F}"/>
              </a:ext>
            </a:extLst>
          </p:cNvPr>
          <p:cNvSpPr txBox="1">
            <a:spLocks/>
          </p:cNvSpPr>
          <p:nvPr/>
        </p:nvSpPr>
        <p:spPr>
          <a:xfrm>
            <a:off x="4601601" y="954195"/>
            <a:ext cx="7346730" cy="534374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chemeClr val="tx1">
                  <a:lumMod val="75000"/>
                  <a:lumOff val="25000"/>
                </a:schemeClr>
              </a:buClr>
              <a:buSzPct val="75000"/>
              <a:buFont typeface="Wingdings" pitchFamily="2" charset="2"/>
              <a:buChar char="q"/>
            </a:pPr>
            <a:r>
              <a:rPr lang="en-US" sz="2400" b="1" dirty="0"/>
              <a:t>  </a:t>
            </a:r>
            <a:r>
              <a:rPr lang="en-US" sz="2400" dirty="0"/>
              <a:t>Galactic Center</a:t>
            </a:r>
          </a:p>
          <a:p>
            <a:pPr marL="635508" lvl="1" indent="-342900">
              <a:buClr>
                <a:schemeClr val="tx1">
                  <a:lumMod val="75000"/>
                  <a:lumOff val="25000"/>
                </a:schemeClr>
              </a:buClr>
              <a:buSzPct val="75000"/>
              <a:buFont typeface="Wingdings" pitchFamily="2" charset="2"/>
              <a:buChar char="q"/>
            </a:pPr>
            <a:r>
              <a:rPr lang="en-US" sz="2400" dirty="0"/>
              <a:t>Astrometry will enable tests of GR closer to the central Black Hole</a:t>
            </a:r>
          </a:p>
          <a:p>
            <a:pPr marL="0" indent="0">
              <a:buClr>
                <a:schemeClr val="tx1">
                  <a:lumMod val="75000"/>
                  <a:lumOff val="25000"/>
                </a:schemeClr>
              </a:buClr>
              <a:buSzPct val="75000"/>
              <a:buNone/>
            </a:pPr>
            <a:endParaRPr lang="en-US" sz="2400" dirty="0"/>
          </a:p>
          <a:p>
            <a:pPr marL="342900" indent="-342900">
              <a:buClr>
                <a:schemeClr val="tx1">
                  <a:lumMod val="75000"/>
                  <a:lumOff val="25000"/>
                </a:schemeClr>
              </a:buClr>
              <a:buSzPct val="75000"/>
              <a:buFont typeface="Wingdings" pitchFamily="2" charset="2"/>
              <a:buChar char="q"/>
            </a:pPr>
            <a:r>
              <a:rPr lang="en-US" sz="2400" dirty="0"/>
              <a:t>The Bulge</a:t>
            </a:r>
          </a:p>
          <a:p>
            <a:pPr marL="635508" lvl="1" indent="-342900">
              <a:buClr>
                <a:schemeClr val="tx1">
                  <a:lumMod val="75000"/>
                  <a:lumOff val="25000"/>
                </a:schemeClr>
              </a:buClr>
              <a:buSzPct val="75000"/>
              <a:buFont typeface="Wingdings" pitchFamily="2" charset="2"/>
              <a:buChar char="q"/>
            </a:pPr>
            <a:r>
              <a:rPr lang="en-US" sz="2400" dirty="0"/>
              <a:t>Identifying the lowest [Fe/H] stars and their distribution to constrain both star formation/evolution and the first ~100 </a:t>
            </a:r>
            <a:r>
              <a:rPr lang="en-US" sz="2400" dirty="0" err="1"/>
              <a:t>Myr</a:t>
            </a:r>
            <a:r>
              <a:rPr lang="en-US" sz="2400" dirty="0"/>
              <a:t> of the Galaxy</a:t>
            </a:r>
          </a:p>
          <a:p>
            <a:pPr marL="635508" lvl="1" indent="-342900">
              <a:buClr>
                <a:schemeClr val="tx1">
                  <a:lumMod val="75000"/>
                  <a:lumOff val="25000"/>
                </a:schemeClr>
              </a:buClr>
              <a:buSzPct val="75000"/>
              <a:buFont typeface="Wingdings" pitchFamily="2" charset="2"/>
              <a:buChar char="q"/>
            </a:pPr>
            <a:endParaRPr lang="en-US" sz="2400" dirty="0"/>
          </a:p>
          <a:p>
            <a:pPr marL="342900" indent="-342900">
              <a:buClr>
                <a:schemeClr val="tx1">
                  <a:lumMod val="75000"/>
                  <a:lumOff val="25000"/>
                </a:schemeClr>
              </a:buClr>
              <a:buSzPct val="75000"/>
              <a:buFont typeface="Wingdings" pitchFamily="2" charset="2"/>
              <a:buChar char="q"/>
            </a:pPr>
            <a:r>
              <a:rPr lang="en-US" sz="2400" dirty="0"/>
              <a:t>Halo, streams, and other substructures</a:t>
            </a:r>
          </a:p>
          <a:p>
            <a:pPr marL="635508" lvl="1" indent="-342900">
              <a:buClr>
                <a:schemeClr val="tx1">
                  <a:lumMod val="75000"/>
                  <a:lumOff val="25000"/>
                </a:schemeClr>
              </a:buClr>
              <a:buSzPct val="75000"/>
              <a:buFont typeface="Wingdings" pitchFamily="2" charset="2"/>
              <a:buChar char="q"/>
            </a:pPr>
            <a:r>
              <a:rPr lang="en-US" sz="2400" dirty="0"/>
              <a:t>Chemical abundance of fainter, older, more distant objects</a:t>
            </a:r>
          </a:p>
          <a:p>
            <a:pPr marL="342900" indent="-342900">
              <a:buClr>
                <a:schemeClr val="tx1">
                  <a:lumMod val="75000"/>
                  <a:lumOff val="25000"/>
                </a:schemeClr>
              </a:buClr>
              <a:buSzPct val="75000"/>
              <a:buFont typeface="Wingdings" pitchFamily="2" charset="2"/>
              <a:buChar char="q"/>
            </a:pPr>
            <a:endParaRPr lang="en-US" dirty="0"/>
          </a:p>
        </p:txBody>
      </p:sp>
      <p:pic>
        <p:nvPicPr>
          <p:cNvPr id="9" name="Picture 8">
            <a:extLst>
              <a:ext uri="{FF2B5EF4-FFF2-40B4-BE49-F238E27FC236}">
                <a16:creationId xmlns:a16="http://schemas.microsoft.com/office/drawing/2014/main" id="{2DC51028-08C6-50B4-4527-D92FB47CF859}"/>
              </a:ext>
            </a:extLst>
          </p:cNvPr>
          <p:cNvPicPr>
            <a:picLocks noChangeAspect="1"/>
          </p:cNvPicPr>
          <p:nvPr/>
        </p:nvPicPr>
        <p:blipFill>
          <a:blip r:embed="rId2"/>
          <a:stretch>
            <a:fillRect/>
          </a:stretch>
        </p:blipFill>
        <p:spPr>
          <a:xfrm>
            <a:off x="168165" y="3626069"/>
            <a:ext cx="3748871" cy="2789338"/>
          </a:xfrm>
          <a:prstGeom prst="rect">
            <a:avLst/>
          </a:prstGeom>
        </p:spPr>
      </p:pic>
    </p:spTree>
    <p:extLst>
      <p:ext uri="{BB962C8B-B14F-4D97-AF65-F5344CB8AC3E}">
        <p14:creationId xmlns:p14="http://schemas.microsoft.com/office/powerpoint/2010/main" val="3495106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8C6A0-5BFC-3799-6DD8-E3C1B57F92E2}"/>
              </a:ext>
            </a:extLst>
          </p:cNvPr>
          <p:cNvSpPr>
            <a:spLocks noGrp="1"/>
          </p:cNvSpPr>
          <p:nvPr>
            <p:ph type="title"/>
          </p:nvPr>
        </p:nvSpPr>
        <p:spPr/>
        <p:txBody>
          <a:bodyPr>
            <a:normAutofit fontScale="90000"/>
          </a:bodyPr>
          <a:lstStyle/>
          <a:p>
            <a:r>
              <a:rPr lang="en-US" dirty="0"/>
              <a:t>Resolved stellar populations in the Local Group and beyond</a:t>
            </a:r>
          </a:p>
        </p:txBody>
      </p:sp>
      <p:sp>
        <p:nvSpPr>
          <p:cNvPr id="7" name="Content Placeholder 2">
            <a:extLst>
              <a:ext uri="{FF2B5EF4-FFF2-40B4-BE49-F238E27FC236}">
                <a16:creationId xmlns:a16="http://schemas.microsoft.com/office/drawing/2014/main" id="{FAFD1266-0282-E74C-01B3-BBABF95C438E}"/>
              </a:ext>
            </a:extLst>
          </p:cNvPr>
          <p:cNvSpPr txBox="1">
            <a:spLocks/>
          </p:cNvSpPr>
          <p:nvPr/>
        </p:nvSpPr>
        <p:spPr>
          <a:xfrm>
            <a:off x="4680330" y="1165550"/>
            <a:ext cx="7346730" cy="484694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chemeClr val="tx1">
                  <a:lumMod val="75000"/>
                  <a:lumOff val="25000"/>
                </a:schemeClr>
              </a:buClr>
              <a:buSzPct val="75000"/>
              <a:buFont typeface="Wingdings" pitchFamily="2" charset="2"/>
              <a:buChar char="q"/>
            </a:pPr>
            <a:r>
              <a:rPr lang="en-US" b="1" dirty="0"/>
              <a:t>  </a:t>
            </a:r>
            <a:r>
              <a:rPr lang="en-US" sz="2400" dirty="0"/>
              <a:t>Local Group Dwarf Galaxies</a:t>
            </a:r>
          </a:p>
          <a:p>
            <a:pPr marL="635508" lvl="1" indent="-342900">
              <a:buClr>
                <a:schemeClr val="tx1">
                  <a:lumMod val="75000"/>
                  <a:lumOff val="25000"/>
                </a:schemeClr>
              </a:buClr>
              <a:buSzPct val="75000"/>
              <a:buFont typeface="Wingdings" pitchFamily="2" charset="2"/>
              <a:buChar char="q"/>
            </a:pPr>
            <a:r>
              <a:rPr lang="en-US" sz="2400" dirty="0"/>
              <a:t>Orbits </a:t>
            </a:r>
          </a:p>
          <a:p>
            <a:pPr marL="635508" lvl="1" indent="-342900">
              <a:buClr>
                <a:schemeClr val="tx1">
                  <a:lumMod val="75000"/>
                  <a:lumOff val="25000"/>
                </a:schemeClr>
              </a:buClr>
              <a:buSzPct val="75000"/>
              <a:buFont typeface="Wingdings" pitchFamily="2" charset="2"/>
              <a:buChar char="q"/>
            </a:pPr>
            <a:r>
              <a:rPr lang="en-US" sz="2400" dirty="0"/>
              <a:t>SFH, mass-metallicity relation </a:t>
            </a:r>
          </a:p>
          <a:p>
            <a:pPr marL="635508" lvl="1" indent="-342900">
              <a:buClr>
                <a:schemeClr val="tx1">
                  <a:lumMod val="75000"/>
                  <a:lumOff val="25000"/>
                </a:schemeClr>
              </a:buClr>
              <a:buSzPct val="75000"/>
              <a:buFont typeface="Wingdings" pitchFamily="2" charset="2"/>
              <a:buChar char="q"/>
            </a:pPr>
            <a:r>
              <a:rPr lang="en-US" sz="2400" dirty="0"/>
              <a:t>Dark Matter profiles </a:t>
            </a:r>
          </a:p>
          <a:p>
            <a:pPr marL="292608" lvl="1" indent="0">
              <a:buClr>
                <a:schemeClr val="tx1">
                  <a:lumMod val="75000"/>
                  <a:lumOff val="25000"/>
                </a:schemeClr>
              </a:buClr>
              <a:buSzPct val="75000"/>
              <a:buNone/>
            </a:pPr>
            <a:endParaRPr lang="en-US" sz="2400" dirty="0"/>
          </a:p>
          <a:p>
            <a:pPr marL="292608" lvl="1" indent="0">
              <a:buClr>
                <a:schemeClr val="tx1">
                  <a:lumMod val="75000"/>
                  <a:lumOff val="25000"/>
                </a:schemeClr>
              </a:buClr>
              <a:buSzPct val="75000"/>
              <a:buNone/>
            </a:pPr>
            <a:endParaRPr lang="en-US" sz="2400" dirty="0"/>
          </a:p>
          <a:p>
            <a:pPr marL="342900" indent="-342900">
              <a:buClr>
                <a:schemeClr val="tx1">
                  <a:lumMod val="75000"/>
                  <a:lumOff val="25000"/>
                </a:schemeClr>
              </a:buClr>
              <a:buSzPct val="75000"/>
              <a:buFont typeface="Wingdings" pitchFamily="2" charset="2"/>
              <a:buChar char="q"/>
            </a:pPr>
            <a:r>
              <a:rPr lang="en-US" sz="2400" dirty="0"/>
              <a:t>Pushing the boundary:</a:t>
            </a:r>
          </a:p>
          <a:p>
            <a:pPr marL="635508" lvl="1" indent="-342900">
              <a:buClr>
                <a:schemeClr val="tx1">
                  <a:lumMod val="75000"/>
                  <a:lumOff val="25000"/>
                </a:schemeClr>
              </a:buClr>
              <a:buSzPct val="75000"/>
              <a:buFont typeface="Wingdings" pitchFamily="2" charset="2"/>
              <a:buChar char="q"/>
            </a:pPr>
            <a:r>
              <a:rPr lang="en-US" sz="2400" dirty="0"/>
              <a:t>SFH of giant ellipticals in the Virgo cluster</a:t>
            </a:r>
          </a:p>
          <a:p>
            <a:pPr marL="292608" lvl="1" indent="0">
              <a:buClr>
                <a:schemeClr val="tx1">
                  <a:lumMod val="75000"/>
                  <a:lumOff val="25000"/>
                </a:schemeClr>
              </a:buClr>
              <a:buSzPct val="75000"/>
              <a:buNone/>
            </a:pPr>
            <a:endParaRPr lang="en-US" sz="2400" dirty="0"/>
          </a:p>
          <a:p>
            <a:pPr marL="342900" indent="-342900">
              <a:buClr>
                <a:schemeClr val="tx1">
                  <a:lumMod val="75000"/>
                  <a:lumOff val="25000"/>
                </a:schemeClr>
              </a:buClr>
              <a:buSzPct val="75000"/>
              <a:buFont typeface="Wingdings" pitchFamily="2" charset="2"/>
              <a:buChar char="q"/>
            </a:pPr>
            <a:endParaRPr lang="en-US" dirty="0"/>
          </a:p>
          <a:p>
            <a:pPr marL="0" indent="0">
              <a:buClr>
                <a:schemeClr val="tx1">
                  <a:lumMod val="75000"/>
                  <a:lumOff val="25000"/>
                </a:schemeClr>
              </a:buClr>
              <a:buSzPct val="75000"/>
              <a:buNone/>
            </a:pPr>
            <a:endParaRPr lang="en-US" dirty="0"/>
          </a:p>
          <a:p>
            <a:pPr marL="635508" lvl="1" indent="-342900">
              <a:buClr>
                <a:schemeClr val="tx1">
                  <a:lumMod val="75000"/>
                  <a:lumOff val="25000"/>
                </a:schemeClr>
              </a:buClr>
              <a:buSzPct val="75000"/>
              <a:buFont typeface="Wingdings" pitchFamily="2" charset="2"/>
              <a:buChar char="q"/>
            </a:pPr>
            <a:endParaRPr lang="en-US" dirty="0"/>
          </a:p>
          <a:p>
            <a:pPr marL="342900" indent="-342900">
              <a:buClr>
                <a:schemeClr val="tx1">
                  <a:lumMod val="75000"/>
                  <a:lumOff val="25000"/>
                </a:schemeClr>
              </a:buClr>
              <a:buSzPct val="75000"/>
              <a:buFont typeface="Wingdings" pitchFamily="2" charset="2"/>
              <a:buChar char="q"/>
            </a:pPr>
            <a:endParaRPr lang="en-US" dirty="0"/>
          </a:p>
        </p:txBody>
      </p:sp>
      <p:pic>
        <p:nvPicPr>
          <p:cNvPr id="9" name="Picture 8">
            <a:extLst>
              <a:ext uri="{FF2B5EF4-FFF2-40B4-BE49-F238E27FC236}">
                <a16:creationId xmlns:a16="http://schemas.microsoft.com/office/drawing/2014/main" id="{B2652AED-29F0-3BB5-A1A1-A1E7623B9A1E}"/>
              </a:ext>
            </a:extLst>
          </p:cNvPr>
          <p:cNvPicPr>
            <a:picLocks noChangeAspect="1"/>
          </p:cNvPicPr>
          <p:nvPr/>
        </p:nvPicPr>
        <p:blipFill>
          <a:blip r:embed="rId2"/>
          <a:stretch>
            <a:fillRect/>
          </a:stretch>
        </p:blipFill>
        <p:spPr>
          <a:xfrm>
            <a:off x="276493" y="3166241"/>
            <a:ext cx="3561814" cy="3429000"/>
          </a:xfrm>
          <a:prstGeom prst="rect">
            <a:avLst/>
          </a:prstGeom>
        </p:spPr>
      </p:pic>
    </p:spTree>
    <p:extLst>
      <p:ext uri="{BB962C8B-B14F-4D97-AF65-F5344CB8AC3E}">
        <p14:creationId xmlns:p14="http://schemas.microsoft.com/office/powerpoint/2010/main" val="1218644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779D-E14B-D246-B278-D95599FFA825}"/>
              </a:ext>
            </a:extLst>
          </p:cNvPr>
          <p:cNvSpPr>
            <a:spLocks noGrp="1"/>
          </p:cNvSpPr>
          <p:nvPr>
            <p:ph type="title"/>
          </p:nvPr>
        </p:nvSpPr>
        <p:spPr>
          <a:xfrm>
            <a:off x="1097280" y="758952"/>
            <a:ext cx="9714155" cy="3566160"/>
          </a:xfrm>
        </p:spPr>
        <p:txBody>
          <a:bodyPr>
            <a:normAutofit/>
          </a:bodyPr>
          <a:lstStyle/>
          <a:p>
            <a:r>
              <a:rPr lang="en-US" sz="5400" cap="small" dirty="0">
                <a:solidFill>
                  <a:schemeClr val="tx1">
                    <a:lumMod val="75000"/>
                    <a:lumOff val="25000"/>
                  </a:schemeClr>
                </a:solidFill>
                <a:latin typeface="Palatino" pitchFamily="2" charset="77"/>
                <a:ea typeface="Palatino" pitchFamily="2" charset="77"/>
              </a:rPr>
              <a:t>The JWST Science Case</a:t>
            </a:r>
          </a:p>
        </p:txBody>
      </p:sp>
      <p:sp>
        <p:nvSpPr>
          <p:cNvPr id="4" name="Text Placeholder 2">
            <a:extLst>
              <a:ext uri="{FF2B5EF4-FFF2-40B4-BE49-F238E27FC236}">
                <a16:creationId xmlns:a16="http://schemas.microsoft.com/office/drawing/2014/main" id="{A4FE044C-DE0A-0634-CABF-7B53E4C2D405}"/>
              </a:ext>
            </a:extLst>
          </p:cNvPr>
          <p:cNvSpPr>
            <a:spLocks noGrp="1"/>
          </p:cNvSpPr>
          <p:nvPr>
            <p:ph type="body" idx="1"/>
          </p:nvPr>
        </p:nvSpPr>
        <p:spPr/>
        <p:txBody>
          <a:bodyPr>
            <a:normAutofit/>
          </a:bodyPr>
          <a:lstStyle/>
          <a:p>
            <a:r>
              <a:rPr lang="en-US" sz="2800" dirty="0">
                <a:latin typeface="Palatino" pitchFamily="2" charset="77"/>
                <a:ea typeface="Palatino" pitchFamily="2" charset="77"/>
              </a:rPr>
              <a:t>Limited to The Life Cycle of STARS</a:t>
            </a:r>
          </a:p>
        </p:txBody>
      </p:sp>
    </p:spTree>
    <p:extLst>
      <p:ext uri="{BB962C8B-B14F-4D97-AF65-F5344CB8AC3E}">
        <p14:creationId xmlns:p14="http://schemas.microsoft.com/office/powerpoint/2010/main" val="3520247213"/>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31214</TotalTime>
  <Words>1098</Words>
  <Application>Microsoft Macintosh PowerPoint</Application>
  <PresentationFormat>Widescreen</PresentationFormat>
  <Paragraphs>147</Paragraphs>
  <Slides>22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Calibri</vt:lpstr>
      <vt:lpstr>Century Schoolbook</vt:lpstr>
      <vt:lpstr>Handwriting - Dakota</vt:lpstr>
      <vt:lpstr>Helvetica</vt:lpstr>
      <vt:lpstr>Lucida Handwriting</vt:lpstr>
      <vt:lpstr>Palatino</vt:lpstr>
      <vt:lpstr>Wingdings</vt:lpstr>
      <vt:lpstr>Retrospect</vt:lpstr>
      <vt:lpstr>Resolving stars with JWST and the ELTs in the Milky Way and its neighbors </vt:lpstr>
      <vt:lpstr>OUTLINE</vt:lpstr>
      <vt:lpstr>The ELTs Science Case</vt:lpstr>
      <vt:lpstr>Based on the following</vt:lpstr>
      <vt:lpstr>Star Formation  </vt:lpstr>
      <vt:lpstr>Stars and clusters</vt:lpstr>
      <vt:lpstr>The Milky Way</vt:lpstr>
      <vt:lpstr>Resolved stellar populations in the Local Group and beyond</vt:lpstr>
      <vt:lpstr>The JWST Science Case</vt:lpstr>
      <vt:lpstr>Star formation</vt:lpstr>
      <vt:lpstr>JUMBOs  (Jupiter Mass Binary Objects)</vt:lpstr>
      <vt:lpstr>Brown Dwarfs in Globular Clusters   </vt:lpstr>
      <vt:lpstr>Galactic Archeology in M31</vt:lpstr>
      <vt:lpstr>ELTs and JWST Synergies</vt:lpstr>
      <vt:lpstr>PowerPoint Presentation</vt:lpstr>
      <vt:lpstr>The case for NIR-MOS on the ELTs </vt:lpstr>
      <vt:lpstr>looking even further towards Roman and HWO</vt:lpstr>
      <vt:lpstr>The Nancy Grace Roman Space Telescope</vt:lpstr>
      <vt:lpstr>The Habitable Worlds Observatory</vt:lpstr>
      <vt:lpstr>The whole is greater than the sum of its parts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Mario Gennaro</cp:lastModifiedBy>
  <cp:revision>221</cp:revision>
  <cp:lastPrinted>2017-09-20T21:04:21Z</cp:lastPrinted>
  <dcterms:created xsi:type="dcterms:W3CDTF">2016-11-12T20:45:56Z</dcterms:created>
  <dcterms:modified xsi:type="dcterms:W3CDTF">2023-12-15T17:26:23Z</dcterms:modified>
</cp:coreProperties>
</file>