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5" r:id="rId3"/>
    <p:sldId id="283" r:id="rId4"/>
    <p:sldId id="286" r:id="rId5"/>
    <p:sldId id="290" r:id="rId6"/>
    <p:sldId id="263" r:id="rId7"/>
    <p:sldId id="277" r:id="rId8"/>
    <p:sldId id="291" r:id="rId9"/>
    <p:sldId id="293" r:id="rId10"/>
    <p:sldId id="259" r:id="rId11"/>
    <p:sldId id="281" r:id="rId12"/>
    <p:sldId id="280" r:id="rId13"/>
    <p:sldId id="274" r:id="rId14"/>
    <p:sldId id="292" r:id="rId15"/>
    <p:sldId id="278" r:id="rId16"/>
    <p:sldId id="275" r:id="rId17"/>
    <p:sldId id="287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6F4"/>
    <a:srgbClr val="FFFF00"/>
    <a:srgbClr val="E2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0"/>
    <p:restoredTop sz="96457"/>
  </p:normalViewPr>
  <p:slideViewPr>
    <p:cSldViewPr snapToGrid="0" snapToObjects="1">
      <p:cViewPr varScale="1">
        <p:scale>
          <a:sx n="119" d="100"/>
          <a:sy n="119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5887C-2CC2-0443-AE26-75330F4ECA9D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F2B8F-AFFF-0C42-A805-6B8E748E2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4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85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91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3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4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6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47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95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6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8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F2B8F-AFFF-0C42-A805-6B8E748E28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6CE3-7819-D44C-933C-E8B50885EECC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4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1D41-4641-324F-BFD5-1877918294DD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873D-C10F-3E4F-B47A-3C37958B6FA0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C503-7077-DA44-BE5A-B11785592BDF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6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FEA62-BE75-FE4D-B934-1E419712F291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CFA3-241C-DE4A-ACAE-14C5E63379B3}" type="datetime1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F52D6-325A-6344-A531-0BD97F5F352E}" type="datetime1">
              <a:rPr lang="en-US" smtClean="0"/>
              <a:t>12/12/23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2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9C02-35A8-CE45-957F-B4721C4DC84D}" type="datetime1">
              <a:rPr lang="en-US" smtClean="0"/>
              <a:t>12/12/23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7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4883-4D51-5349-9D02-CE44924D6F02}" type="datetime1">
              <a:rPr lang="en-US" smtClean="0"/>
              <a:t>12/12/23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7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D7A6-1E56-FC45-A4D9-221EF3301C7A}" type="datetime1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0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0CD-F56D-664A-8DBF-2837C8EB1792}" type="datetime1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0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57325"/>
            <a:ext cx="10515600" cy="471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8851F-C8DC-914B-AC29-19851E635825}" type="datetime1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2560" y="6356350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E547E-DA84-804C-98EF-2984E17BA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74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jpe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6.jpe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image" Target="../media/image2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50BD103E-11AA-4849-BCF1-BA11B56B4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536" t="-416" b="10524"/>
          <a:stretch/>
        </p:blipFill>
        <p:spPr>
          <a:xfrm>
            <a:off x="0" y="1263923"/>
            <a:ext cx="10782689" cy="5594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7D437-B5CB-B042-B6F9-5FF416D4D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" y="186744"/>
            <a:ext cx="12094464" cy="2690568"/>
          </a:xfrm>
        </p:spPr>
        <p:txBody>
          <a:bodyPr anchor="ctr">
            <a:noAutofit/>
          </a:bodyPr>
          <a:lstStyle/>
          <a:p>
            <a:r>
              <a:rPr lang="en-US" sz="5400" dirty="0"/>
              <a:t>Advancing dual quasar science </a:t>
            </a:r>
            <a:br>
              <a:rPr lang="en-US" sz="5400" dirty="0"/>
            </a:br>
            <a:r>
              <a:rPr lang="en-US" sz="5400" dirty="0"/>
              <a:t>at cosmic noon and beyond with ELTs</a:t>
            </a:r>
            <a:br>
              <a:rPr lang="en-US" sz="5400" b="1" dirty="0"/>
            </a:br>
            <a:r>
              <a:rPr lang="en-US" sz="3200" b="0" dirty="0"/>
              <a:t>Spatially resolved observations with JWST and ALMA</a:t>
            </a:r>
            <a:endParaRPr lang="en-US" sz="44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AFA94-778C-4C42-91D0-6AE59E280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750" y="5068849"/>
            <a:ext cx="7640526" cy="1602407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/>
              <a:t>ELT Science in Light of JWST</a:t>
            </a:r>
          </a:p>
          <a:p>
            <a:pPr algn="l"/>
            <a:r>
              <a:rPr lang="en-US" sz="1600" b="1" dirty="0"/>
              <a:t>Yuzo Ishikawa</a:t>
            </a:r>
            <a:r>
              <a:rPr lang="en-US" sz="1600" dirty="0"/>
              <a:t>, Nadia </a:t>
            </a:r>
            <a:r>
              <a:rPr lang="en-US" sz="1600" dirty="0" err="1"/>
              <a:t>Zakamska</a:t>
            </a:r>
            <a:r>
              <a:rPr lang="en-US" sz="1600" dirty="0"/>
              <a:t>, Hsiang-Chi Hwang, </a:t>
            </a:r>
            <a:br>
              <a:rPr lang="en-US" sz="1600" dirty="0"/>
            </a:br>
            <a:r>
              <a:rPr lang="en-US" sz="1600" dirty="0"/>
              <a:t>Yue Shen, Xin Liu, Yu-Ching Chen, Aaron Gross, Andrey </a:t>
            </a:r>
            <a:r>
              <a:rPr lang="en-US" sz="1600" dirty="0" err="1"/>
              <a:t>Vayner</a:t>
            </a:r>
            <a:r>
              <a:rPr lang="en-US" sz="1600" dirty="0"/>
              <a:t>,</a:t>
            </a:r>
            <a:br>
              <a:rPr lang="en-US" sz="1600" dirty="0"/>
            </a:br>
            <a:r>
              <a:rPr lang="en-US" sz="1600" dirty="0"/>
              <a:t>David </a:t>
            </a:r>
            <a:r>
              <a:rPr lang="en-US" sz="1600" dirty="0" err="1"/>
              <a:t>Rupke</a:t>
            </a:r>
            <a:r>
              <a:rPr lang="en-US" sz="1600" dirty="0"/>
              <a:t>, Sylvain Veilleux, Dominika </a:t>
            </a:r>
            <a:r>
              <a:rPr lang="en-US" sz="1600" dirty="0" err="1"/>
              <a:t>Wylezalek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4A76D-9BDE-DB4E-AE0E-B60C3237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IAS Logo">
            <a:extLst>
              <a:ext uri="{FF2B5EF4-FFF2-40B4-BE49-F238E27FC236}">
                <a16:creationId xmlns:a16="http://schemas.microsoft.com/office/drawing/2014/main" id="{04B3AFB8-EFBD-3F25-1DB1-D2CE8610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59" y="6259467"/>
            <a:ext cx="1886236" cy="4301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CB296D6-64FA-4865-819A-7CBEE5CD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936" y="6259467"/>
            <a:ext cx="1636424" cy="43019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3D704A5-17A4-1919-0BF0-4FB008C84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31791" r="13063" b="32007"/>
          <a:stretch/>
        </p:blipFill>
        <p:spPr bwMode="auto">
          <a:xfrm>
            <a:off x="9902842" y="5711675"/>
            <a:ext cx="2121518" cy="4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ma-logo">
            <a:extLst>
              <a:ext uri="{FF2B5EF4-FFF2-40B4-BE49-F238E27FC236}">
                <a16:creationId xmlns:a16="http://schemas.microsoft.com/office/drawing/2014/main" id="{6CB9D59F-B58E-25F1-F467-6E728F72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42" y="4545449"/>
            <a:ext cx="739918" cy="10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D5A7463F-C258-4C67-7219-141A7723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7" y="4584427"/>
            <a:ext cx="1587500" cy="10096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2D25E3-9CA4-8D61-DFD8-5EB38E37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225" y="3328096"/>
            <a:ext cx="2013135" cy="11198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46130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0174-561B-451A-B61B-3ECA8524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94" y="187318"/>
            <a:ext cx="10490752" cy="863600"/>
          </a:xfrm>
        </p:spPr>
        <p:txBody>
          <a:bodyPr>
            <a:normAutofit/>
          </a:bodyPr>
          <a:lstStyle/>
          <a:p>
            <a:r>
              <a:rPr lang="en-US" dirty="0"/>
              <a:t>Multi-wavelength study </a:t>
            </a:r>
            <a:r>
              <a:rPr lang="en-US" sz="2800" dirty="0"/>
              <a:t>(Chen et al. 2023)</a:t>
            </a:r>
            <a:endParaRPr lang="en-US" dirty="0"/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98AEC5A-7CA5-48D8-BAC5-91FFBC0C6349}"/>
              </a:ext>
            </a:extLst>
          </p:cNvPr>
          <p:cNvCxnSpPr>
            <a:cxnSpLocks/>
            <a:stCxn id="30" idx="2"/>
            <a:endCxn id="50" idx="0"/>
          </p:cNvCxnSpPr>
          <p:nvPr/>
        </p:nvCxnSpPr>
        <p:spPr>
          <a:xfrm rot="16200000" flipH="1">
            <a:off x="3720363" y="3285119"/>
            <a:ext cx="407652" cy="859550"/>
          </a:xfrm>
          <a:prstGeom prst="bentConnector3">
            <a:avLst>
              <a:gd name="adj1" fmla="val 30139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D58DE5A4-0702-453F-BC6E-68A1EDA85750}"/>
              </a:ext>
            </a:extLst>
          </p:cNvPr>
          <p:cNvCxnSpPr>
            <a:cxnSpLocks/>
            <a:stCxn id="13" idx="1"/>
            <a:endCxn id="65" idx="2"/>
          </p:cNvCxnSpPr>
          <p:nvPr/>
        </p:nvCxnSpPr>
        <p:spPr>
          <a:xfrm rot="10800000">
            <a:off x="6126947" y="4621828"/>
            <a:ext cx="2178743" cy="336007"/>
          </a:xfrm>
          <a:prstGeom prst="bentConnector2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E02622A2-B837-4A51-8424-B1536E211D6B}"/>
              </a:ext>
            </a:extLst>
          </p:cNvPr>
          <p:cNvCxnSpPr>
            <a:cxnSpLocks/>
            <a:stCxn id="23" idx="2"/>
            <a:endCxn id="122" idx="0"/>
          </p:cNvCxnSpPr>
          <p:nvPr/>
        </p:nvCxnSpPr>
        <p:spPr>
          <a:xfrm rot="5400000">
            <a:off x="5349300" y="2614886"/>
            <a:ext cx="472935" cy="2126220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or: Elbow 141">
            <a:extLst>
              <a:ext uri="{FF2B5EF4-FFF2-40B4-BE49-F238E27FC236}">
                <a16:creationId xmlns:a16="http://schemas.microsoft.com/office/drawing/2014/main" id="{90A3FCEE-818F-4ECD-9A71-347FF0036D68}"/>
              </a:ext>
            </a:extLst>
          </p:cNvPr>
          <p:cNvCxnSpPr>
            <a:cxnSpLocks/>
            <a:stCxn id="39" idx="0"/>
            <a:endCxn id="1035" idx="2"/>
          </p:cNvCxnSpPr>
          <p:nvPr/>
        </p:nvCxnSpPr>
        <p:spPr>
          <a:xfrm rot="5400000" flipH="1" flipV="1">
            <a:off x="2619449" y="4231455"/>
            <a:ext cx="406658" cy="1279511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4945677-0CED-4B8E-B865-2026A93A317E}"/>
              </a:ext>
            </a:extLst>
          </p:cNvPr>
          <p:cNvSpPr/>
          <p:nvPr/>
        </p:nvSpPr>
        <p:spPr>
          <a:xfrm>
            <a:off x="3293842" y="4339844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1B29EDA-5587-4FFA-9A31-8AF4B200E314}"/>
              </a:ext>
            </a:extLst>
          </p:cNvPr>
          <p:cNvSpPr txBox="1"/>
          <p:nvPr/>
        </p:nvSpPr>
        <p:spPr>
          <a:xfrm>
            <a:off x="4655108" y="5293215"/>
            <a:ext cx="2678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SDSS + Gaia selected</a:t>
            </a:r>
          </a:p>
        </p:txBody>
      </p:sp>
      <p:cxnSp>
        <p:nvCxnSpPr>
          <p:cNvPr id="166" name="Connector: Elbow 165">
            <a:extLst>
              <a:ext uri="{FF2B5EF4-FFF2-40B4-BE49-F238E27FC236}">
                <a16:creationId xmlns:a16="http://schemas.microsoft.com/office/drawing/2014/main" id="{7664BFED-30DE-4E14-B2C5-56E6BCBB969C}"/>
              </a:ext>
            </a:extLst>
          </p:cNvPr>
          <p:cNvCxnSpPr>
            <a:cxnSpLocks/>
            <a:stCxn id="165" idx="0"/>
            <a:endCxn id="167" idx="2"/>
          </p:cNvCxnSpPr>
          <p:nvPr/>
        </p:nvCxnSpPr>
        <p:spPr>
          <a:xfrm rot="16200000" flipV="1">
            <a:off x="4842486" y="4141115"/>
            <a:ext cx="625333" cy="1678867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0DE7993-34E0-48A9-9C46-881AF6F8720A}"/>
              </a:ext>
            </a:extLst>
          </p:cNvPr>
          <p:cNvSpPr/>
          <p:nvPr/>
        </p:nvSpPr>
        <p:spPr>
          <a:xfrm>
            <a:off x="3157031" y="4348864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23B610-80F6-48C7-ABCA-A24040EBB96A}"/>
              </a:ext>
            </a:extLst>
          </p:cNvPr>
          <p:cNvSpPr/>
          <p:nvPr/>
        </p:nvSpPr>
        <p:spPr>
          <a:xfrm>
            <a:off x="4876134" y="4345229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15668-3488-4433-8E9C-99B7F1D23D90}"/>
              </a:ext>
            </a:extLst>
          </p:cNvPr>
          <p:cNvSpPr/>
          <p:nvPr/>
        </p:nvSpPr>
        <p:spPr>
          <a:xfrm>
            <a:off x="4185272" y="3918720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357FA7-97A4-4C60-8625-0F1F748F0F43}"/>
              </a:ext>
            </a:extLst>
          </p:cNvPr>
          <p:cNvSpPr/>
          <p:nvPr/>
        </p:nvSpPr>
        <p:spPr>
          <a:xfrm>
            <a:off x="5958254" y="4293790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FFC292-8A76-4C8C-9A5B-622F1BA64B06}"/>
              </a:ext>
            </a:extLst>
          </p:cNvPr>
          <p:cNvSpPr/>
          <p:nvPr/>
        </p:nvSpPr>
        <p:spPr>
          <a:xfrm>
            <a:off x="4230992" y="4339846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13A9B3B-4239-4276-AF07-E62B99185BEE}"/>
              </a:ext>
            </a:extLst>
          </p:cNvPr>
          <p:cNvSpPr/>
          <p:nvPr/>
        </p:nvSpPr>
        <p:spPr>
          <a:xfrm>
            <a:off x="4353965" y="3914464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559352F-20D3-436E-A86E-8EDD52A2F330}"/>
              </a:ext>
            </a:extLst>
          </p:cNvPr>
          <p:cNvSpPr/>
          <p:nvPr/>
        </p:nvSpPr>
        <p:spPr>
          <a:xfrm>
            <a:off x="4147026" y="4339845"/>
            <a:ext cx="337383" cy="32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775E94F-B216-4002-B62A-06EDFC568FBC}"/>
              </a:ext>
            </a:extLst>
          </p:cNvPr>
          <p:cNvGrpSpPr/>
          <p:nvPr/>
        </p:nvGrpSpPr>
        <p:grpSpPr>
          <a:xfrm>
            <a:off x="2847049" y="3889905"/>
            <a:ext cx="5093239" cy="790890"/>
            <a:chOff x="4294680" y="3810558"/>
            <a:chExt cx="5093239" cy="790890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38D5291A-B226-4C58-A69A-48FE3C38D871}"/>
                </a:ext>
              </a:extLst>
            </p:cNvPr>
            <p:cNvGrpSpPr/>
            <p:nvPr/>
          </p:nvGrpSpPr>
          <p:grpSpPr>
            <a:xfrm>
              <a:off x="4294680" y="3810559"/>
              <a:ext cx="4883480" cy="790889"/>
              <a:chOff x="4274892" y="3816509"/>
              <a:chExt cx="4883480" cy="790889"/>
            </a:xfrm>
          </p:grpSpPr>
          <p:pic>
            <p:nvPicPr>
              <p:cNvPr id="1026" name="Picture 2" descr="Components of electromagnetic spectrum">
                <a:extLst>
                  <a:ext uri="{FF2B5EF4-FFF2-40B4-BE49-F238E27FC236}">
                    <a16:creationId xmlns:a16="http://schemas.microsoft.com/office/drawing/2014/main" id="{666BE4EC-D06B-4D64-B65A-4322755B0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8" t="20081" r="30521" b="64404"/>
              <a:stretch/>
            </p:blipFill>
            <p:spPr bwMode="auto">
              <a:xfrm>
                <a:off x="4274892" y="3816823"/>
                <a:ext cx="4427521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Components of electromagnetic spectrum">
                <a:extLst>
                  <a:ext uri="{FF2B5EF4-FFF2-40B4-BE49-F238E27FC236}">
                    <a16:creationId xmlns:a16="http://schemas.microsoft.com/office/drawing/2014/main" id="{C69FF1F1-F22E-4F5C-927C-860CA7F5F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66" t="20081" r="4958" b="64404"/>
              <a:stretch/>
            </p:blipFill>
            <p:spPr bwMode="auto">
              <a:xfrm>
                <a:off x="8627270" y="3816509"/>
                <a:ext cx="531102" cy="790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9" name="Picture 2" descr="Components of electromagnetic spectrum">
              <a:extLst>
                <a:ext uri="{FF2B5EF4-FFF2-40B4-BE49-F238E27FC236}">
                  <a16:creationId xmlns:a16="http://schemas.microsoft.com/office/drawing/2014/main" id="{D48A5CE3-70B7-4C16-A100-D8FC4AACE7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10" t="20081" r="2548" b="64404"/>
            <a:stretch/>
          </p:blipFill>
          <p:spPr bwMode="auto">
            <a:xfrm>
              <a:off x="9050536" y="3810558"/>
              <a:ext cx="337383" cy="79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Components of electromagnetic spectrum">
              <a:extLst>
                <a:ext uri="{FF2B5EF4-FFF2-40B4-BE49-F238E27FC236}">
                  <a16:creationId xmlns:a16="http://schemas.microsoft.com/office/drawing/2014/main" id="{42005325-D0C1-40EF-A989-F658DCC4ED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52" t="20081" r="19621" b="64404"/>
            <a:stretch/>
          </p:blipFill>
          <p:spPr bwMode="auto">
            <a:xfrm>
              <a:off x="7540781" y="3810560"/>
              <a:ext cx="1240911" cy="79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3E7C6-3666-4355-9EA0-45B5A4AF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E11E-3C4B-4131-9ABA-548BCB3EB80E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19118-DD3B-3687-B801-63E3C5394108}"/>
              </a:ext>
            </a:extLst>
          </p:cNvPr>
          <p:cNvSpPr txBox="1"/>
          <p:nvPr/>
        </p:nvSpPr>
        <p:spPr>
          <a:xfrm>
            <a:off x="6803873" y="3487037"/>
            <a:ext cx="236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Gemini/GMOS+GNIRS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2D033-7A88-4805-9E63-73FF91C0D2FA}"/>
              </a:ext>
            </a:extLst>
          </p:cNvPr>
          <p:cNvSpPr txBox="1"/>
          <p:nvPr/>
        </p:nvSpPr>
        <p:spPr>
          <a:xfrm>
            <a:off x="10092122" y="4282495"/>
            <a:ext cx="176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VLBA: </a:t>
            </a:r>
            <a:r>
              <a:rPr lang="en-US" dirty="0"/>
              <a:t>imaging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A4B7C0-125A-210A-CBAC-8C423308D23C}"/>
              </a:ext>
            </a:extLst>
          </p:cNvPr>
          <p:cNvGrpSpPr/>
          <p:nvPr/>
        </p:nvGrpSpPr>
        <p:grpSpPr>
          <a:xfrm>
            <a:off x="8305689" y="4086319"/>
            <a:ext cx="3262557" cy="2361262"/>
            <a:chOff x="7337556" y="3613747"/>
            <a:chExt cx="4314213" cy="3122393"/>
          </a:xfrm>
        </p:grpSpPr>
        <p:pic>
          <p:nvPicPr>
            <p:cNvPr id="13" name="Picture 12" descr="A close-up of a diagram&#10;&#10;Description automatically generated">
              <a:extLst>
                <a:ext uri="{FF2B5EF4-FFF2-40B4-BE49-F238E27FC236}">
                  <a16:creationId xmlns:a16="http://schemas.microsoft.com/office/drawing/2014/main" id="{AACEF6F2-F95D-D6B0-52AC-E5E640BFF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16"/>
            <a:stretch/>
          </p:blipFill>
          <p:spPr>
            <a:xfrm>
              <a:off x="7337556" y="3613747"/>
              <a:ext cx="2315097" cy="2304880"/>
            </a:xfrm>
            <a:prstGeom prst="rect">
              <a:avLst/>
            </a:prstGeom>
          </p:spPr>
        </p:pic>
        <p:pic>
          <p:nvPicPr>
            <p:cNvPr id="14" name="Picture 13" descr="A close-up of a diagram&#10;&#10;Description automatically generated">
              <a:extLst>
                <a:ext uri="{FF2B5EF4-FFF2-40B4-BE49-F238E27FC236}">
                  <a16:creationId xmlns:a16="http://schemas.microsoft.com/office/drawing/2014/main" id="{0958AA6F-FED0-719C-118E-0843AC904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016"/>
            <a:stretch/>
          </p:blipFill>
          <p:spPr>
            <a:xfrm>
              <a:off x="9336672" y="4431260"/>
              <a:ext cx="2315097" cy="230488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5B2ACB1-5B3C-B0D4-696C-C38A25214192}"/>
              </a:ext>
            </a:extLst>
          </p:cNvPr>
          <p:cNvGrpSpPr/>
          <p:nvPr/>
        </p:nvGrpSpPr>
        <p:grpSpPr>
          <a:xfrm>
            <a:off x="6086747" y="1668503"/>
            <a:ext cx="5604965" cy="1773026"/>
            <a:chOff x="6086747" y="1436307"/>
            <a:chExt cx="5604965" cy="177302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423556-DED1-5366-3A41-3A9CB90B0937}"/>
                </a:ext>
              </a:extLst>
            </p:cNvPr>
            <p:cNvSpPr/>
            <p:nvPr/>
          </p:nvSpPr>
          <p:spPr>
            <a:xfrm>
              <a:off x="6480185" y="2881296"/>
              <a:ext cx="337383" cy="3280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856914C3-D843-83AE-17A6-230D35801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6747" y="1436307"/>
              <a:ext cx="5604965" cy="1767719"/>
            </a:xfrm>
            <a:prstGeom prst="rect">
              <a:avLst/>
            </a:prstGeom>
          </p:spPr>
        </p:pic>
      </p:grpSp>
      <p:pic>
        <p:nvPicPr>
          <p:cNvPr id="29" name="Picture 28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DB0267A3-645E-217D-180D-47CBFE3FA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748" b="14870"/>
          <a:stretch/>
        </p:blipFill>
        <p:spPr>
          <a:xfrm>
            <a:off x="1346234" y="1201430"/>
            <a:ext cx="3598466" cy="18397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5EE06E8-63F4-54B9-8541-8D8A337E2092}"/>
              </a:ext>
            </a:extLst>
          </p:cNvPr>
          <p:cNvSpPr txBox="1"/>
          <p:nvPr/>
        </p:nvSpPr>
        <p:spPr>
          <a:xfrm>
            <a:off x="1347273" y="3141736"/>
            <a:ext cx="429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Hubble </a:t>
            </a:r>
            <a:r>
              <a:rPr lang="en-US" dirty="0">
                <a:sym typeface="Wingdings" pitchFamily="2" charset="2"/>
              </a:rPr>
              <a:t> indirect evidence of host galaxy</a:t>
            </a:r>
            <a:endParaRPr lang="en-US" dirty="0"/>
          </a:p>
        </p:txBody>
      </p:sp>
      <p:pic>
        <p:nvPicPr>
          <p:cNvPr id="39" name="Picture 38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A45617B2-3084-2B99-6040-1F4099FEB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00" y="5074539"/>
            <a:ext cx="4082246" cy="165081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5F29CA1-C446-EA0E-F11F-28C64D6D1BE7}"/>
              </a:ext>
            </a:extLst>
          </p:cNvPr>
          <p:cNvSpPr txBox="1"/>
          <p:nvPr/>
        </p:nvSpPr>
        <p:spPr>
          <a:xfrm>
            <a:off x="853235" y="4667881"/>
            <a:ext cx="103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Chandra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23570D-4D52-00E9-0293-216C37743852}"/>
              </a:ext>
            </a:extLst>
          </p:cNvPr>
          <p:cNvSpPr txBox="1"/>
          <p:nvPr/>
        </p:nvSpPr>
        <p:spPr>
          <a:xfrm>
            <a:off x="546594" y="3862041"/>
            <a:ext cx="230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Keck AO </a:t>
            </a:r>
            <a:r>
              <a:rPr lang="en-US" dirty="0"/>
              <a:t>– unable to detect host galaxy</a:t>
            </a:r>
          </a:p>
        </p:txBody>
      </p:sp>
      <p:cxnSp>
        <p:nvCxnSpPr>
          <p:cNvPr id="48" name="Connector: Elbow 56">
            <a:extLst>
              <a:ext uri="{FF2B5EF4-FFF2-40B4-BE49-F238E27FC236}">
                <a16:creationId xmlns:a16="http://schemas.microsoft.com/office/drawing/2014/main" id="{29400A0E-612A-A1C5-F635-F52E5CB08F1A}"/>
              </a:ext>
            </a:extLst>
          </p:cNvPr>
          <p:cNvCxnSpPr>
            <a:cxnSpLocks/>
            <a:stCxn id="47" idx="0"/>
            <a:endCxn id="50" idx="0"/>
          </p:cNvCxnSpPr>
          <p:nvPr/>
        </p:nvCxnSpPr>
        <p:spPr>
          <a:xfrm rot="16200000" flipH="1">
            <a:off x="2999109" y="2563866"/>
            <a:ext cx="56679" cy="2653029"/>
          </a:xfrm>
          <a:prstGeom prst="bentConnector3">
            <a:avLst>
              <a:gd name="adj1" fmla="val -218467"/>
            </a:avLst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4CAF526-8909-7925-8045-72FF2AB7AEA3}"/>
              </a:ext>
            </a:extLst>
          </p:cNvPr>
          <p:cNvSpPr txBox="1"/>
          <p:nvPr/>
        </p:nvSpPr>
        <p:spPr>
          <a:xfrm>
            <a:off x="7602905" y="979318"/>
            <a:ext cx="437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Barely detect the host galaxy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FE471E-B733-4233-C13A-15EF22825CC9}"/>
              </a:ext>
            </a:extLst>
          </p:cNvPr>
          <p:cNvSpPr txBox="1"/>
          <p:nvPr/>
        </p:nvSpPr>
        <p:spPr>
          <a:xfrm>
            <a:off x="4450968" y="6103248"/>
            <a:ext cx="4610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Detection of 2 distinct quasars</a:t>
            </a:r>
          </a:p>
        </p:txBody>
      </p:sp>
    </p:spTree>
    <p:extLst>
      <p:ext uri="{BB962C8B-B14F-4D97-AF65-F5344CB8AC3E}">
        <p14:creationId xmlns:p14="http://schemas.microsoft.com/office/powerpoint/2010/main" val="211286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images of a star&#10;&#10;Description automatically generated">
            <a:extLst>
              <a:ext uri="{FF2B5EF4-FFF2-40B4-BE49-F238E27FC236}">
                <a16:creationId xmlns:a16="http://schemas.microsoft.com/office/drawing/2014/main" id="{08998C34-5993-0AF5-A0BB-AFF6E5114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08"/>
          <a:stretch/>
        </p:blipFill>
        <p:spPr>
          <a:xfrm>
            <a:off x="1548668" y="3653872"/>
            <a:ext cx="2389012" cy="238757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27" name="Picture 2" descr="Artist illustration of the James Webb Space Telescope">
            <a:extLst>
              <a:ext uri="{FF2B5EF4-FFF2-40B4-BE49-F238E27FC236}">
                <a16:creationId xmlns:a16="http://schemas.microsoft.com/office/drawing/2014/main" id="{72A9CBC5-2266-DA88-D0BA-000058FA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0" b="89985" l="7422" r="90000">
                        <a14:foregroundMark x1="50156" y1="19804" x2="36406" y2="29518"/>
                        <a14:foregroundMark x1="36406" y1="29518" x2="37891" y2="45482"/>
                        <a14:foregroundMark x1="37891" y1="45482" x2="42266" y2="49473"/>
                        <a14:foregroundMark x1="34609" y1="41114" x2="36797" y2="44277"/>
                        <a14:foregroundMark x1="34844" y1="28690" x2="41484" y2="22139"/>
                        <a14:foregroundMark x1="52344" y1="19428" x2="61875" y2="28087"/>
                        <a14:foregroundMark x1="62031" y1="29669" x2="66563" y2="45181"/>
                        <a14:foregroundMark x1="66563" y1="45181" x2="66484" y2="46160"/>
                        <a14:foregroundMark x1="11016" y1="52861" x2="7422" y2="64910"/>
                        <a14:foregroundMark x1="34375" y1="76958" x2="33438" y2="78238"/>
                        <a14:foregroundMark x1="76641" y1="20482" x2="77578" y2="19352"/>
                        <a14:foregroundMark x1="76172" y1="19127" x2="75234" y2="22440"/>
                        <a14:foregroundMark x1="70313" y1="28690" x2="71172" y2="28313"/>
                        <a14:foregroundMark x1="62500" y1="18373" x2="62500" y2="18373"/>
                        <a14:foregroundMark x1="56406" y1="18373" x2="73750" y2="18449"/>
                        <a14:foregroundMark x1="73750" y1="18449" x2="75547" y2="18373"/>
                        <a14:foregroundMark x1="48984" y1="18449" x2="51406" y2="11446"/>
                        <a14:foregroundMark x1="67656" y1="45407" x2="79063" y2="25226"/>
                        <a14:foregroundMark x1="61641" y1="28690" x2="67969" y2="44804"/>
                        <a14:foregroundMark x1="67969" y1="44804" x2="65938" y2="49473"/>
                        <a14:foregroundMark x1="88047" y1="46611" x2="88906" y2="48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27" y="3752327"/>
            <a:ext cx="2984089" cy="309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181845-6CE2-6FA9-7EBC-9E11C669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102969" cy="863600"/>
          </a:xfrm>
        </p:spPr>
        <p:txBody>
          <a:bodyPr>
            <a:normAutofit/>
          </a:bodyPr>
          <a:lstStyle/>
          <a:p>
            <a:r>
              <a:rPr lang="en-US" dirty="0"/>
              <a:t>JWST GO 2654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2A4DF-87F9-A77C-2FE2-59D615CF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Bubble chart&#10;&#10;Description automatically generated">
            <a:extLst>
              <a:ext uri="{FF2B5EF4-FFF2-40B4-BE49-F238E27FC236}">
                <a16:creationId xmlns:a16="http://schemas.microsoft.com/office/drawing/2014/main" id="{C99204DD-8AEF-B701-5DF4-C152A8FDF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3" t="8739" r="50015" b="17470"/>
          <a:stretch/>
        </p:blipFill>
        <p:spPr>
          <a:xfrm>
            <a:off x="479496" y="1347978"/>
            <a:ext cx="2077374" cy="2081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97B37-E656-06D7-6E8A-6F5C9F25819A}"/>
              </a:ext>
            </a:extLst>
          </p:cNvPr>
          <p:cNvSpPr txBox="1"/>
          <p:nvPr/>
        </p:nvSpPr>
        <p:spPr>
          <a:xfrm>
            <a:off x="5678049" y="6283883"/>
            <a:ext cx="2193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NIRSpec</a:t>
            </a:r>
            <a:r>
              <a:rPr lang="en-US" sz="2000" dirty="0"/>
              <a:t> &amp; MIRI IFS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E2E3B01-8631-5679-2B6C-2DEFF41E2D91}"/>
              </a:ext>
            </a:extLst>
          </p:cNvPr>
          <p:cNvSpPr/>
          <p:nvPr/>
        </p:nvSpPr>
        <p:spPr>
          <a:xfrm>
            <a:off x="2555088" y="2261273"/>
            <a:ext cx="658024" cy="406748"/>
          </a:xfrm>
          <a:prstGeom prst="rightArrow">
            <a:avLst>
              <a:gd name="adj1" fmla="val 23522"/>
              <a:gd name="adj2" fmla="val 73523"/>
            </a:avLst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2FEF1-02C2-E886-6D78-150B5D317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87516" y="1686189"/>
            <a:ext cx="3623869" cy="36238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2DEB3C8F-2E90-C01D-1059-93581093DF8A}"/>
              </a:ext>
            </a:extLst>
          </p:cNvPr>
          <p:cNvSpPr/>
          <p:nvPr/>
        </p:nvSpPr>
        <p:spPr>
          <a:xfrm>
            <a:off x="6242437" y="2284320"/>
            <a:ext cx="1149677" cy="406748"/>
          </a:xfrm>
          <a:prstGeom prst="rightArrow">
            <a:avLst>
              <a:gd name="adj1" fmla="val 23522"/>
              <a:gd name="adj2" fmla="val 73523"/>
            </a:avLst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28663C-AACB-C1C6-39B4-19B87583025B}"/>
                  </a:ext>
                </a:extLst>
              </p:cNvPr>
              <p:cNvSpPr txBox="1"/>
              <p:nvPr/>
            </p:nvSpPr>
            <p:spPr>
              <a:xfrm>
                <a:off x="1706222" y="5582855"/>
                <a:ext cx="61279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28663C-AACB-C1C6-39B4-19B87583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22" y="5582855"/>
                <a:ext cx="612796" cy="369332"/>
              </a:xfrm>
              <a:prstGeom prst="rect">
                <a:avLst/>
              </a:prstGeom>
              <a:blipFill>
                <a:blip r:embed="rId9"/>
                <a:stretch>
                  <a:fillRect l="-6122" r="-1020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8BF0107-3334-B514-A297-2FC553F6F9DC}"/>
              </a:ext>
            </a:extLst>
          </p:cNvPr>
          <p:cNvSpPr txBox="1"/>
          <p:nvPr/>
        </p:nvSpPr>
        <p:spPr>
          <a:xfrm>
            <a:off x="479496" y="302889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SDSS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26DA4-7D4F-C46C-CC05-CF53B6D60A10}"/>
              </a:ext>
            </a:extLst>
          </p:cNvPr>
          <p:cNvSpPr txBox="1"/>
          <p:nvPr/>
        </p:nvSpPr>
        <p:spPr>
          <a:xfrm>
            <a:off x="4112115" y="3825626"/>
            <a:ext cx="220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Quasars resolved with Hubble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AD53D-207A-91EB-6C2A-15A5D1CBD000}"/>
              </a:ext>
            </a:extLst>
          </p:cNvPr>
          <p:cNvSpPr txBox="1"/>
          <p:nvPr/>
        </p:nvSpPr>
        <p:spPr>
          <a:xfrm>
            <a:off x="7964825" y="5567466"/>
            <a:ext cx="3952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Quasars &amp; Host resolved with JWST</a:t>
            </a:r>
          </a:p>
        </p:txBody>
      </p:sp>
      <p:pic>
        <p:nvPicPr>
          <p:cNvPr id="9" name="Picture 8" descr="A collage of images of a star&#10;&#10;Description automatically generated">
            <a:extLst>
              <a:ext uri="{FF2B5EF4-FFF2-40B4-BE49-F238E27FC236}">
                <a16:creationId xmlns:a16="http://schemas.microsoft.com/office/drawing/2014/main" id="{02F4811D-29F9-FAF4-BEA1-BE17F9C5B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08"/>
          <a:stretch/>
        </p:blipFill>
        <p:spPr>
          <a:xfrm>
            <a:off x="3437956" y="1321485"/>
            <a:ext cx="2389012" cy="23875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C1C0FF-D07A-5867-A6F2-96B4686CA523}"/>
                  </a:ext>
                </a:extLst>
              </p:cNvPr>
              <p:cNvSpPr txBox="1"/>
              <p:nvPr/>
            </p:nvSpPr>
            <p:spPr>
              <a:xfrm>
                <a:off x="5039782" y="1557731"/>
                <a:ext cx="612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C1C0FF-D07A-5867-A6F2-96B4686CA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782" y="1557731"/>
                <a:ext cx="612796" cy="369332"/>
              </a:xfrm>
              <a:prstGeom prst="rect">
                <a:avLst/>
              </a:prstGeom>
              <a:blipFill>
                <a:blip r:embed="rId10"/>
                <a:stretch>
                  <a:fillRect l="-4082" r="-122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3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90A7-B0EB-E849-8239-73341441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38138" cy="863600"/>
          </a:xfrm>
        </p:spPr>
        <p:txBody>
          <a:bodyPr/>
          <a:lstStyle/>
          <a:p>
            <a:r>
              <a:rPr lang="en-US" dirty="0"/>
              <a:t>Extracting the host galaxy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4DB7A0-8E7E-4B4D-A1C9-E9B0ABB8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602"/>
            <a:ext cx="7818510" cy="7103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Q3Dfit: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Quasar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PSF-spectral decomposition with IFS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AE0AD-F7FC-C44E-B475-67588BA0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33C80-D169-4D4C-B1CC-8576FF09009D}"/>
              </a:ext>
            </a:extLst>
          </p:cNvPr>
          <p:cNvSpPr txBox="1"/>
          <p:nvPr/>
        </p:nvSpPr>
        <p:spPr>
          <a:xfrm>
            <a:off x="3960898" y="2336189"/>
            <a:ext cx="355166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Observe  Quasar + Galaxy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Remove Quasar PSF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Extract the faint host galaxy</a:t>
            </a:r>
          </a:p>
        </p:txBody>
      </p:sp>
      <p:pic>
        <p:nvPicPr>
          <p:cNvPr id="17" name="Picture 16" descr="A close-up of a graph&#10;&#10;Description automatically generated">
            <a:extLst>
              <a:ext uri="{FF2B5EF4-FFF2-40B4-BE49-F238E27FC236}">
                <a16:creationId xmlns:a16="http://schemas.microsoft.com/office/drawing/2014/main" id="{1A3C0AF1-326C-AB38-B013-D700A287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505" y="3483728"/>
            <a:ext cx="7355129" cy="2480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A0DFB2-C08F-C24C-B429-C00D85229099}"/>
              </a:ext>
            </a:extLst>
          </p:cNvPr>
          <p:cNvSpPr/>
          <p:nvPr/>
        </p:nvSpPr>
        <p:spPr>
          <a:xfrm>
            <a:off x="1395820" y="5267434"/>
            <a:ext cx="230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Wylezalek</a:t>
            </a:r>
            <a:r>
              <a:rPr lang="en-US" i="1" dirty="0"/>
              <a:t> et al. (2022)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172100-9249-4437-F95A-B971C7DCFB1A}"/>
              </a:ext>
            </a:extLst>
          </p:cNvPr>
          <p:cNvSpPr/>
          <p:nvPr/>
        </p:nvSpPr>
        <p:spPr>
          <a:xfrm>
            <a:off x="4459505" y="6073398"/>
            <a:ext cx="2017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Vayner</a:t>
            </a:r>
            <a:r>
              <a:rPr lang="en-US" i="1" dirty="0"/>
              <a:t> et al. (2023)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51E66-814A-3A50-68A5-44773168B393}"/>
              </a:ext>
            </a:extLst>
          </p:cNvPr>
          <p:cNvGrpSpPr/>
          <p:nvPr/>
        </p:nvGrpSpPr>
        <p:grpSpPr>
          <a:xfrm>
            <a:off x="607520" y="2318128"/>
            <a:ext cx="3218339" cy="2971323"/>
            <a:chOff x="607520" y="2318128"/>
            <a:chExt cx="3218339" cy="29713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E38D23-1EFA-0FFC-C427-400E7CB0AE5D}"/>
                </a:ext>
              </a:extLst>
            </p:cNvPr>
            <p:cNvGrpSpPr/>
            <p:nvPr/>
          </p:nvGrpSpPr>
          <p:grpSpPr>
            <a:xfrm>
              <a:off x="607520" y="2318128"/>
              <a:ext cx="3218339" cy="2971323"/>
              <a:chOff x="181757" y="2674073"/>
              <a:chExt cx="3218339" cy="2971323"/>
            </a:xfrm>
          </p:grpSpPr>
          <p:pic>
            <p:nvPicPr>
              <p:cNvPr id="10" name="Picture 9" descr="A blurry image of a gas nebula&#10;&#10;Description automatically generated">
                <a:extLst>
                  <a:ext uri="{FF2B5EF4-FFF2-40B4-BE49-F238E27FC236}">
                    <a16:creationId xmlns:a16="http://schemas.microsoft.com/office/drawing/2014/main" id="{D05610DB-96C5-448E-A090-187DF6238B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32" t="8134" b="9256"/>
              <a:stretch/>
            </p:blipFill>
            <p:spPr>
              <a:xfrm>
                <a:off x="181757" y="2674073"/>
                <a:ext cx="3218339" cy="297132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ACF2314-060A-DDF5-8542-EA5CA482F37C}"/>
                      </a:ext>
                    </a:extLst>
                  </p:cNvPr>
                  <p:cNvSpPr txBox="1"/>
                  <p:nvPr/>
                </p:nvSpPr>
                <p:spPr>
                  <a:xfrm>
                    <a:off x="224636" y="2674074"/>
                    <a:ext cx="222926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[O </a:t>
                    </a:r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III</a:t>
                    </a:r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] </a:t>
                    </a:r>
                    <a:r>
                      <a:rPr lang="en-US" dirty="0"/>
                      <a:t>in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~3</m:t>
                        </m:r>
                      </m:oMath>
                    </a14:m>
                    <a:r>
                      <a:rPr lang="en-US" dirty="0"/>
                      <a:t> quasar 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CACF2314-060A-DDF5-8542-EA5CA482F3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636" y="2674074"/>
                    <a:ext cx="2229265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73" t="-6667" r="-568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5C34337-CF76-0134-07DE-5641C248D660}"/>
                  </a:ext>
                </a:extLst>
              </p:cNvPr>
              <p:cNvSpPr/>
              <p:nvPr/>
            </p:nvSpPr>
            <p:spPr>
              <a:xfrm>
                <a:off x="225329" y="5251749"/>
                <a:ext cx="120141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i="1" dirty="0"/>
                  <a:t>JWST </a:t>
                </a:r>
                <a:r>
                  <a:rPr lang="en-US" sz="1400" i="1" dirty="0" err="1"/>
                  <a:t>NIRSpec</a:t>
                </a:r>
                <a:endParaRPr lang="en-US" sz="1400" i="1" dirty="0"/>
              </a:p>
            </p:txBody>
          </p:sp>
        </p:grpSp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28F540A9-DE27-7DFF-7DCC-FF9EC5DE2CEF}"/>
                </a:ext>
              </a:extLst>
            </p:cNvPr>
            <p:cNvSpPr/>
            <p:nvPr/>
          </p:nvSpPr>
          <p:spPr>
            <a:xfrm>
              <a:off x="2151040" y="3616562"/>
              <a:ext cx="175070" cy="175070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2EF9922-EC2A-B905-3943-421AB5717335}"/>
              </a:ext>
            </a:extLst>
          </p:cNvPr>
          <p:cNvSpPr txBox="1"/>
          <p:nvPr/>
        </p:nvSpPr>
        <p:spPr>
          <a:xfrm>
            <a:off x="8137069" y="2626110"/>
            <a:ext cx="2968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JWST ERS-1335 (Q3D)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5D64CAF-7C30-D3EE-8141-984A69888BAE}"/>
              </a:ext>
            </a:extLst>
          </p:cNvPr>
          <p:cNvSpPr/>
          <p:nvPr/>
        </p:nvSpPr>
        <p:spPr>
          <a:xfrm>
            <a:off x="3547325" y="3930767"/>
            <a:ext cx="1115869" cy="552720"/>
          </a:xfrm>
          <a:prstGeom prst="rightArrow">
            <a:avLst>
              <a:gd name="adj1" fmla="val 26761"/>
              <a:gd name="adj2" fmla="val 84858"/>
            </a:avLst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18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B510-B406-5A03-1D7F-DFA25133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Quasar-subtracted, emission line analysis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845F4-A7FB-4D2B-A54E-AA78F5482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3CA065-C86A-15E9-7EAA-1564778B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98" y="1660981"/>
            <a:ext cx="3817390" cy="3817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6E08E0-BA9B-400B-B6F2-6D8DF5EAF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23" y="1660980"/>
            <a:ext cx="3817390" cy="3817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F1695-C112-0E35-A97E-4A4E1BBB3E43}"/>
              </a:ext>
            </a:extLst>
          </p:cNvPr>
          <p:cNvSpPr txBox="1"/>
          <p:nvPr/>
        </p:nvSpPr>
        <p:spPr>
          <a:xfrm>
            <a:off x="2058861" y="5602099"/>
            <a:ext cx="2709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Narrow H</a:t>
            </a:r>
            <a:r>
              <a:rPr lang="el-GR" sz="2400" dirty="0"/>
              <a:t>α </a:t>
            </a:r>
            <a:r>
              <a:rPr lang="en-US" sz="2400" dirty="0"/>
              <a:t>flux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4F184-15E9-E2D0-2400-1E313420818F}"/>
              </a:ext>
            </a:extLst>
          </p:cNvPr>
          <p:cNvSpPr txBox="1"/>
          <p:nvPr/>
        </p:nvSpPr>
        <p:spPr>
          <a:xfrm>
            <a:off x="6243999" y="5602099"/>
            <a:ext cx="3214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Narrow H</a:t>
            </a:r>
            <a:r>
              <a:rPr lang="el-GR" sz="2400" dirty="0"/>
              <a:t>α </a:t>
            </a:r>
            <a:r>
              <a:rPr lang="en-US" sz="2400" dirty="0"/>
              <a:t>velocity map</a:t>
            </a:r>
          </a:p>
          <a:p>
            <a:pPr algn="ctr"/>
            <a:r>
              <a:rPr lang="en-US" sz="2400" dirty="0"/>
              <a:t>Large rotating disk??</a:t>
            </a:r>
          </a:p>
        </p:txBody>
      </p:sp>
    </p:spTree>
    <p:extLst>
      <p:ext uri="{BB962C8B-B14F-4D97-AF65-F5344CB8AC3E}">
        <p14:creationId xmlns:p14="http://schemas.microsoft.com/office/powerpoint/2010/main" val="194982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3DD4-E20A-AB1D-FA1A-1C13B5A4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line ionization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334C7A-26CE-4A44-B937-21B9F167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A map of a map&#10;&#10;Description automatically generated with medium confidence">
            <a:extLst>
              <a:ext uri="{FF2B5EF4-FFF2-40B4-BE49-F238E27FC236}">
                <a16:creationId xmlns:a16="http://schemas.microsoft.com/office/drawing/2014/main" id="{20B43798-5468-A2B4-9AF3-B01D2EE1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86" y="1772139"/>
            <a:ext cx="11318628" cy="37728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70FB0D-D803-67EE-0E15-488652D14645}"/>
                  </a:ext>
                </a:extLst>
              </p:cNvPr>
              <p:cNvSpPr txBox="1"/>
              <p:nvPr/>
            </p:nvSpPr>
            <p:spPr>
              <a:xfrm>
                <a:off x="744415" y="5693912"/>
                <a:ext cx="31417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II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vs.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II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70FB0D-D803-67EE-0E15-488652D1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15" y="5693912"/>
                <a:ext cx="3141785" cy="369332"/>
              </a:xfrm>
              <a:prstGeom prst="rect">
                <a:avLst/>
              </a:prstGeom>
              <a:blipFill>
                <a:blip r:embed="rId3"/>
                <a:stretch>
                  <a:fillRect t="-20000" r="-1205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682EC-F2EF-CB83-BDB7-9A974AF68453}"/>
                  </a:ext>
                </a:extLst>
              </p:cNvPr>
              <p:cNvSpPr txBox="1"/>
              <p:nvPr/>
            </p:nvSpPr>
            <p:spPr>
              <a:xfrm>
                <a:off x="4525107" y="5694560"/>
                <a:ext cx="31417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II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vs.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II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682EC-F2EF-CB83-BDB7-9A974AF68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107" y="5694560"/>
                <a:ext cx="3141785" cy="369332"/>
              </a:xfrm>
              <a:prstGeom prst="rect">
                <a:avLst/>
              </a:prstGeom>
              <a:blipFill>
                <a:blip r:embed="rId4"/>
                <a:stretch>
                  <a:fillRect t="-20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AEEDFD-800A-342D-AF8A-E116E0E9ACF9}"/>
                  </a:ext>
                </a:extLst>
              </p:cNvPr>
              <p:cNvSpPr txBox="1"/>
              <p:nvPr/>
            </p:nvSpPr>
            <p:spPr>
              <a:xfrm>
                <a:off x="8305802" y="5694560"/>
                <a:ext cx="314178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vs.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</a:rPr>
                          <m:t>II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AEEDFD-800A-342D-AF8A-E116E0E9A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2" y="5694560"/>
                <a:ext cx="3141785" cy="369332"/>
              </a:xfrm>
              <a:prstGeom prst="rect">
                <a:avLst/>
              </a:prstGeom>
              <a:blipFill>
                <a:blip r:embed="rId5"/>
                <a:stretch>
                  <a:fillRect t="-20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89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A892-8BA3-99AF-3E62-356F35A9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463755" cy="863600"/>
          </a:xfrm>
        </p:spPr>
        <p:txBody>
          <a:bodyPr/>
          <a:lstStyle/>
          <a:p>
            <a:r>
              <a:rPr lang="en-US" dirty="0"/>
              <a:t>Mystery of two similar quasars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96BB7-C8E9-5DA8-AF50-B63DFC77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BD047-9104-7375-8BC6-3ADFEBCF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9439" y="1470518"/>
            <a:ext cx="10993122" cy="48858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E6BA96-8F04-CDD9-0E76-9483F2F0E033}"/>
                  </a:ext>
                </a:extLst>
              </p:cNvPr>
              <p:cNvSpPr txBox="1"/>
              <p:nvPr/>
            </p:nvSpPr>
            <p:spPr>
              <a:xfrm>
                <a:off x="6810200" y="2795665"/>
                <a:ext cx="4323943" cy="7078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Twin/Symbiotic quasar accretion?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We see Velocity offsets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km/s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E6BA96-8F04-CDD9-0E76-9483F2F0E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200" y="2795665"/>
                <a:ext cx="4323943" cy="707886"/>
              </a:xfrm>
              <a:prstGeom prst="rect">
                <a:avLst/>
              </a:prstGeom>
              <a:blipFill>
                <a:blip r:embed="rId4"/>
                <a:stretch>
                  <a:fillRect l="-877" t="-3448" r="-877" b="-1379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0502A1F-5222-5326-6DE2-A83E1A6CA22F}"/>
              </a:ext>
            </a:extLst>
          </p:cNvPr>
          <p:cNvGrpSpPr/>
          <p:nvPr/>
        </p:nvGrpSpPr>
        <p:grpSpPr>
          <a:xfrm>
            <a:off x="8627111" y="842963"/>
            <a:ext cx="1745614" cy="1820802"/>
            <a:chOff x="8627111" y="1086709"/>
            <a:chExt cx="1745614" cy="18208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1E657F-D0BF-709D-0B6D-F5709C5B1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36263" t="32582" r="30987" b="33258"/>
            <a:stretch/>
          </p:blipFill>
          <p:spPr>
            <a:xfrm>
              <a:off x="8627111" y="1086709"/>
              <a:ext cx="1745614" cy="18208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4BB928-7F16-BD83-9314-FB8A5DED2215}"/>
                </a:ext>
              </a:extLst>
            </p:cNvPr>
            <p:cNvSpPr txBox="1"/>
            <p:nvPr/>
          </p:nvSpPr>
          <p:spPr>
            <a:xfrm>
              <a:off x="9687561" y="2353996"/>
              <a:ext cx="501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7738B-DB9E-FAE1-8010-0B967A5187A5}"/>
                </a:ext>
              </a:extLst>
            </p:cNvPr>
            <p:cNvSpPr txBox="1"/>
            <p:nvPr/>
          </p:nvSpPr>
          <p:spPr>
            <a:xfrm>
              <a:off x="8747591" y="1459759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NE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D32B1A5-2E21-FCBF-BD7A-DF538BEC91C2}"/>
              </a:ext>
            </a:extLst>
          </p:cNvPr>
          <p:cNvSpPr txBox="1"/>
          <p:nvPr/>
        </p:nvSpPr>
        <p:spPr>
          <a:xfrm>
            <a:off x="8292339" y="3635451"/>
            <a:ext cx="24151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Unlikely to be a lens </a:t>
            </a:r>
          </a:p>
        </p:txBody>
      </p:sp>
    </p:spTree>
    <p:extLst>
      <p:ext uri="{BB962C8B-B14F-4D97-AF65-F5344CB8AC3E}">
        <p14:creationId xmlns:p14="http://schemas.microsoft.com/office/powerpoint/2010/main" val="23070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C35D-F3FA-7BFB-CB36-85A3EFA6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0980"/>
            <a:ext cx="10515600" cy="863600"/>
          </a:xfrm>
        </p:spPr>
        <p:txBody>
          <a:bodyPr/>
          <a:lstStyle/>
          <a:p>
            <a:r>
              <a:rPr lang="en-US" dirty="0"/>
              <a:t>ALMA Cycle 9 – zoom in to the quasars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CEE84-7EDA-53D2-456A-72C9D6D4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209F3C-C627-99CE-B1D1-D6E66A605B28}"/>
              </a:ext>
            </a:extLst>
          </p:cNvPr>
          <p:cNvGrpSpPr/>
          <p:nvPr/>
        </p:nvGrpSpPr>
        <p:grpSpPr>
          <a:xfrm>
            <a:off x="1036902" y="2054808"/>
            <a:ext cx="10118196" cy="4438066"/>
            <a:chOff x="713486" y="1828597"/>
            <a:chExt cx="11161014" cy="48954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334CBE-D625-8A4B-1289-AE8BAE198B4D}"/>
                </a:ext>
              </a:extLst>
            </p:cNvPr>
            <p:cNvGrpSpPr/>
            <p:nvPr/>
          </p:nvGrpSpPr>
          <p:grpSpPr>
            <a:xfrm>
              <a:off x="4023814" y="1898564"/>
              <a:ext cx="4423759" cy="3919904"/>
              <a:chOff x="3233811" y="1576693"/>
              <a:chExt cx="4423759" cy="3919904"/>
            </a:xfrm>
          </p:grpSpPr>
          <p:pic>
            <p:nvPicPr>
              <p:cNvPr id="39" name="Picture 38" descr="A red and yellow light&#10;&#10;Description automatically generated with medium confidence">
                <a:extLst>
                  <a:ext uri="{FF2B5EF4-FFF2-40B4-BE49-F238E27FC236}">
                    <a16:creationId xmlns:a16="http://schemas.microsoft.com/office/drawing/2014/main" id="{B8228ED3-4A44-6691-D00F-5164DECA8F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42375" y="1633919"/>
                <a:ext cx="4403591" cy="3862678"/>
              </a:xfrm>
              <a:prstGeom prst="rect">
                <a:avLst/>
              </a:prstGeom>
            </p:spPr>
          </p:pic>
          <p:pic>
            <p:nvPicPr>
              <p:cNvPr id="40" name="Picture 39" descr="A close up of a fire&#10;&#10;Description automatically generated">
                <a:extLst>
                  <a:ext uri="{FF2B5EF4-FFF2-40B4-BE49-F238E27FC236}">
                    <a16:creationId xmlns:a16="http://schemas.microsoft.com/office/drawing/2014/main" id="{6454EFE8-292B-4EED-2FB9-423A52CAD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r="1708"/>
              <a:stretch/>
            </p:blipFill>
            <p:spPr>
              <a:xfrm>
                <a:off x="3233811" y="1617454"/>
                <a:ext cx="4328385" cy="3863528"/>
              </a:xfrm>
              <a:prstGeom prst="rect">
                <a:avLst/>
              </a:prstGeom>
            </p:spPr>
          </p:pic>
          <p:pic>
            <p:nvPicPr>
              <p:cNvPr id="41" name="Picture 40" descr="A bright orange and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C036E631-040B-F186-7048-CBB76A74B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3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33811" y="1601839"/>
                <a:ext cx="4403591" cy="3869612"/>
              </a:xfrm>
              <a:prstGeom prst="rect">
                <a:avLst/>
              </a:prstGeom>
            </p:spPr>
          </p:pic>
          <p:pic>
            <p:nvPicPr>
              <p:cNvPr id="42" name="Picture 41" descr="A bright orange and black sky&#10;&#10;Description automatically generated with medium confidence">
                <a:extLst>
                  <a:ext uri="{FF2B5EF4-FFF2-40B4-BE49-F238E27FC236}">
                    <a16:creationId xmlns:a16="http://schemas.microsoft.com/office/drawing/2014/main" id="{1BBF2618-BBF5-DBFF-39EF-94FA9FE27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 amt="3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r="925"/>
              <a:stretch/>
            </p:blipFill>
            <p:spPr>
              <a:xfrm>
                <a:off x="3317581" y="1601839"/>
                <a:ext cx="4319821" cy="3850550"/>
              </a:xfrm>
              <a:prstGeom prst="rect">
                <a:avLst/>
              </a:prstGeom>
            </p:spPr>
          </p:pic>
          <p:pic>
            <p:nvPicPr>
              <p:cNvPr id="43" name="Picture 42" descr="A bright light in space&#10;&#10;Description automatically generated">
                <a:extLst>
                  <a:ext uri="{FF2B5EF4-FFF2-40B4-BE49-F238E27FC236}">
                    <a16:creationId xmlns:a16="http://schemas.microsoft.com/office/drawing/2014/main" id="{609DCE58-8955-DC9B-6C25-4D43D38D3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alphaModFix amt="3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r="986"/>
              <a:stretch/>
            </p:blipFill>
            <p:spPr>
              <a:xfrm>
                <a:off x="3297412" y="1576693"/>
                <a:ext cx="4360158" cy="3863528"/>
              </a:xfrm>
              <a:prstGeom prst="rect">
                <a:avLst/>
              </a:prstGeom>
            </p:spPr>
          </p:pic>
        </p:grpSp>
        <p:pic>
          <p:nvPicPr>
            <p:cNvPr id="45" name="Picture 44" descr="A close-up of a red and yellow light&#10;&#10;Description automatically generated">
              <a:extLst>
                <a:ext uri="{FF2B5EF4-FFF2-40B4-BE49-F238E27FC236}">
                  <a16:creationId xmlns:a16="http://schemas.microsoft.com/office/drawing/2014/main" id="{24992688-BB68-C2ED-F9A4-AEDEF9EF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85000"/>
            </a:blip>
            <a:stretch>
              <a:fillRect/>
            </a:stretch>
          </p:blipFill>
          <p:spPr>
            <a:xfrm>
              <a:off x="713486" y="2321444"/>
              <a:ext cx="3272725" cy="3007369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2B7A78F-78DF-B7EE-CC67-8607A5C1BBD5}"/>
                </a:ext>
              </a:extLst>
            </p:cNvPr>
            <p:cNvGrpSpPr/>
            <p:nvPr/>
          </p:nvGrpSpPr>
          <p:grpSpPr>
            <a:xfrm>
              <a:off x="7925793" y="1828597"/>
              <a:ext cx="3948707" cy="4895469"/>
              <a:chOff x="942899" y="3651419"/>
              <a:chExt cx="1661865" cy="2060323"/>
            </a:xfrm>
          </p:grpSpPr>
          <p:pic>
            <p:nvPicPr>
              <p:cNvPr id="24" name="Picture 23" descr="A screenshot of a cell phone&#10;&#10;Description automatically generated with low confidence">
                <a:extLst>
                  <a:ext uri="{FF2B5EF4-FFF2-40B4-BE49-F238E27FC236}">
                    <a16:creationId xmlns:a16="http://schemas.microsoft.com/office/drawing/2014/main" id="{42500752-FA3C-D0AE-537B-0550CB6A8E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alphaModFix/>
              </a:blip>
              <a:srcRect t="30847" r="74185" b="29419"/>
              <a:stretch/>
            </p:blipFill>
            <p:spPr>
              <a:xfrm>
                <a:off x="942900" y="3651419"/>
                <a:ext cx="1661864" cy="142748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A screenshot of a cell phone&#10;&#10;Description automatically generated with low confidence">
                <a:extLst>
                  <a:ext uri="{FF2B5EF4-FFF2-40B4-BE49-F238E27FC236}">
                    <a16:creationId xmlns:a16="http://schemas.microsoft.com/office/drawing/2014/main" id="{713912FA-17E2-48B3-5E05-7919A3B509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85285" r="74228" b="-3036"/>
              <a:stretch/>
            </p:blipFill>
            <p:spPr>
              <a:xfrm>
                <a:off x="942899" y="5072912"/>
                <a:ext cx="1661864" cy="63883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1773EB-471B-1AB8-B9DF-43FA222C0D3D}"/>
                </a:ext>
              </a:extLst>
            </p:cNvPr>
            <p:cNvSpPr txBox="1"/>
            <p:nvPr/>
          </p:nvSpPr>
          <p:spPr>
            <a:xfrm>
              <a:off x="1212679" y="5259965"/>
              <a:ext cx="1852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Continuum image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7755EB-8D44-1742-47C4-A75A34F360AD}"/>
                </a:ext>
              </a:extLst>
            </p:cNvPr>
            <p:cNvSpPr txBox="1"/>
            <p:nvPr/>
          </p:nvSpPr>
          <p:spPr>
            <a:xfrm>
              <a:off x="4860912" y="5259965"/>
              <a:ext cx="2654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Complex CO(4-3) emission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9E7CD8-3E21-203C-F479-2BB205A9B701}"/>
                </a:ext>
              </a:extLst>
            </p:cNvPr>
            <p:cNvSpPr txBox="1"/>
            <p:nvPr/>
          </p:nvSpPr>
          <p:spPr>
            <a:xfrm>
              <a:off x="8900869" y="5180789"/>
              <a:ext cx="2691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Moment 1 Velocity map</a:t>
              </a:r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CC1F12D3-A007-2894-0004-21BC400C5DBB}"/>
                </a:ext>
              </a:extLst>
            </p:cNvPr>
            <p:cNvSpPr/>
            <p:nvPr/>
          </p:nvSpPr>
          <p:spPr>
            <a:xfrm>
              <a:off x="5799120" y="3384854"/>
              <a:ext cx="206980" cy="20698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5-Point Star 36">
              <a:extLst>
                <a:ext uri="{FF2B5EF4-FFF2-40B4-BE49-F238E27FC236}">
                  <a16:creationId xmlns:a16="http://schemas.microsoft.com/office/drawing/2014/main" id="{316FF22B-8256-509F-F6CE-D6AE6A445D26}"/>
                </a:ext>
              </a:extLst>
            </p:cNvPr>
            <p:cNvSpPr/>
            <p:nvPr/>
          </p:nvSpPr>
          <p:spPr>
            <a:xfrm>
              <a:off x="6541376" y="3950607"/>
              <a:ext cx="206980" cy="20698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93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D2427E-7451-D902-5267-9C06805F8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0"/>
          <a:stretch/>
        </p:blipFill>
        <p:spPr bwMode="auto">
          <a:xfrm>
            <a:off x="-5915" y="1111003"/>
            <a:ext cx="12197915" cy="57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8163C-A50E-3F5F-62F1-6C1522E4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ELTs address dual quasar science?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DE2398-6BF1-EBED-C4D1-3DBCB2B7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F70AD1-8DB0-F47D-CD99-B8975B8D6E7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53189" y="1625600"/>
            <a:ext cx="5355271" cy="3989388"/>
          </a:xfrm>
          <a:solidFill>
            <a:schemeClr val="accent3">
              <a:alpha val="57647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need: </a:t>
            </a:r>
          </a:p>
          <a:p>
            <a:r>
              <a:rPr lang="en-US" dirty="0"/>
              <a:t>High angular resolution spectroscopy to detect differences between quasars</a:t>
            </a:r>
          </a:p>
          <a:p>
            <a:r>
              <a:rPr lang="en-US" dirty="0"/>
              <a:t>Ability to detect the host galaxies</a:t>
            </a:r>
          </a:p>
          <a:p>
            <a:r>
              <a:rPr lang="en-US" dirty="0"/>
              <a:t>A way to confirm the dual-quasar nature from the ground before JWS/ALMA observations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F7B4C-1BCA-13F2-7E2A-1080D8BA3E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0646" y="1651000"/>
            <a:ext cx="5744308" cy="3858846"/>
          </a:xfrm>
          <a:solidFill>
            <a:schemeClr val="accent3">
              <a:alpha val="57647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challenges</a:t>
            </a:r>
          </a:p>
          <a:p>
            <a:r>
              <a:rPr lang="en-US" dirty="0"/>
              <a:t>Candidates require expensive, multi-wavelength follow ups</a:t>
            </a:r>
          </a:p>
          <a:p>
            <a:r>
              <a:rPr lang="en-US" dirty="0"/>
              <a:t>Confusion with gravitational lensing</a:t>
            </a:r>
          </a:p>
          <a:p>
            <a:r>
              <a:rPr lang="en-US" dirty="0"/>
              <a:t>High redshift populations still unexplored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5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DD3CA-3CAF-1C43-A24E-769780CA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5400" dirty="0"/>
              <a:t>Summary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E105F-C69C-5049-B9EC-3A03D92A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00" y="1828801"/>
            <a:ext cx="6102825" cy="4527549"/>
          </a:xfrm>
        </p:spPr>
        <p:txBody>
          <a:bodyPr anchor="ctr">
            <a:normAutofit/>
          </a:bodyPr>
          <a:lstStyle/>
          <a:p>
            <a:r>
              <a:rPr lang="en-US" sz="2400" dirty="0" err="1"/>
              <a:t>Vastrometry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efficiently identifies dual quasar candidates </a:t>
            </a:r>
            <a:endParaRPr lang="en-US" sz="2400" dirty="0"/>
          </a:p>
          <a:p>
            <a:r>
              <a:rPr lang="en-US" sz="2400" dirty="0"/>
              <a:t>Confirmation a complex host galaxy merger with JWST IFS</a:t>
            </a:r>
          </a:p>
          <a:p>
            <a:r>
              <a:rPr lang="en-US" sz="2400" dirty="0"/>
              <a:t>Complex molecular gas detected with ALMA</a:t>
            </a:r>
          </a:p>
          <a:p>
            <a:r>
              <a:rPr lang="en-US" sz="2400" dirty="0"/>
              <a:t>J0749+2255 </a:t>
            </a:r>
            <a:r>
              <a:rPr lang="en-US" sz="2400" dirty="0">
                <a:sym typeface="Wingdings" pitchFamily="2" charset="2"/>
              </a:rPr>
              <a:t> two quasars with similar accretion properties </a:t>
            </a:r>
          </a:p>
          <a:p>
            <a:r>
              <a:rPr lang="en-US" sz="2400" dirty="0">
                <a:sym typeface="Wingdings" pitchFamily="2" charset="2"/>
              </a:rPr>
              <a:t>Lens vs dual quasar identification is complicated</a:t>
            </a:r>
          </a:p>
        </p:txBody>
      </p:sp>
      <p:pic>
        <p:nvPicPr>
          <p:cNvPr id="1026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930EF545-7F71-454F-ADA6-0351BE361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94" r="22950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6EEEA-C9F1-2848-AA11-997EE66B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BE547E-DA84-804C-98EF-2984E17BA01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4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BB9D356-6CEB-0F19-2FDA-C20DCB769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9" r="66799" b="1283"/>
          <a:stretch/>
        </p:blipFill>
        <p:spPr bwMode="auto">
          <a:xfrm>
            <a:off x="5150039" y="157345"/>
            <a:ext cx="4047893" cy="278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piral Galaxy Clip Art">
            <a:extLst>
              <a:ext uri="{FF2B5EF4-FFF2-40B4-BE49-F238E27FC236}">
                <a16:creationId xmlns:a16="http://schemas.microsoft.com/office/drawing/2014/main" id="{AFC07D3A-BA7C-B3AC-6F91-5FE7DF1B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95686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2220">
            <a:off x="3998333" y="2280046"/>
            <a:ext cx="2050687" cy="23178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81" name="Picture 2" descr="Spiral Galaxy Clip Art">
            <a:extLst>
              <a:ext uri="{FF2B5EF4-FFF2-40B4-BE49-F238E27FC236}">
                <a16:creationId xmlns:a16="http://schemas.microsoft.com/office/drawing/2014/main" id="{959464E7-0F1E-32CB-30A5-50654D2B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95686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412">
            <a:off x="7237795" y="3669956"/>
            <a:ext cx="1421689" cy="16068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82" name="5-Point Star 2081">
            <a:extLst>
              <a:ext uri="{FF2B5EF4-FFF2-40B4-BE49-F238E27FC236}">
                <a16:creationId xmlns:a16="http://schemas.microsoft.com/office/drawing/2014/main" id="{316EC32D-39EA-D55D-995C-16285C7D258D}"/>
              </a:ext>
            </a:extLst>
          </p:cNvPr>
          <p:cNvSpPr/>
          <p:nvPr/>
        </p:nvSpPr>
        <p:spPr>
          <a:xfrm rot="18241950">
            <a:off x="7876941" y="4284568"/>
            <a:ext cx="177957" cy="159164"/>
          </a:xfrm>
          <a:prstGeom prst="star5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5-Point Star 2082">
            <a:extLst>
              <a:ext uri="{FF2B5EF4-FFF2-40B4-BE49-F238E27FC236}">
                <a16:creationId xmlns:a16="http://schemas.microsoft.com/office/drawing/2014/main" id="{AF46C560-2C59-3CC3-7BBD-B21671A87F35}"/>
              </a:ext>
            </a:extLst>
          </p:cNvPr>
          <p:cNvSpPr/>
          <p:nvPr/>
        </p:nvSpPr>
        <p:spPr>
          <a:xfrm rot="20623233">
            <a:off x="7919259" y="4356475"/>
            <a:ext cx="177957" cy="159164"/>
          </a:xfrm>
          <a:prstGeom prst="star5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C6785393-E2C5-239C-5580-E78066B012CE}"/>
              </a:ext>
            </a:extLst>
          </p:cNvPr>
          <p:cNvSpPr txBox="1"/>
          <p:nvPr/>
        </p:nvSpPr>
        <p:spPr>
          <a:xfrm>
            <a:off x="7822757" y="3858364"/>
            <a:ext cx="106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&gt; parsec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5D3BF2-1E37-FACD-763D-C20CA8FD218A}"/>
              </a:ext>
            </a:extLst>
          </p:cNvPr>
          <p:cNvGrpSpPr/>
          <p:nvPr/>
        </p:nvGrpSpPr>
        <p:grpSpPr>
          <a:xfrm>
            <a:off x="445649" y="200048"/>
            <a:ext cx="1056178" cy="1193755"/>
            <a:chOff x="494680" y="962503"/>
            <a:chExt cx="1190402" cy="1345464"/>
          </a:xfrm>
        </p:grpSpPr>
        <p:pic>
          <p:nvPicPr>
            <p:cNvPr id="9" name="Picture 2" descr="Spiral Galaxy Clip Art">
              <a:extLst>
                <a:ext uri="{FF2B5EF4-FFF2-40B4-BE49-F238E27FC236}">
                  <a16:creationId xmlns:a16="http://schemas.microsoft.com/office/drawing/2014/main" id="{3A705FD4-2B66-F9F3-0DF1-4D12F1D05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>
                    <a:alpha val="95686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rgbClr val="6997AF">
                  <a:shade val="45000"/>
                  <a:satMod val="135000"/>
                </a:srgb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0388">
              <a:off x="494680" y="962503"/>
              <a:ext cx="1190402" cy="1345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383B0DC4-6CE9-BC86-3B2F-19CC5567A237}"/>
                </a:ext>
              </a:extLst>
            </p:cNvPr>
            <p:cNvSpPr/>
            <p:nvPr/>
          </p:nvSpPr>
          <p:spPr>
            <a:xfrm>
              <a:off x="825290" y="1406847"/>
              <a:ext cx="432689" cy="38699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A6EF34-8B4D-35E0-9584-3AC5CD3426EE}"/>
              </a:ext>
            </a:extLst>
          </p:cNvPr>
          <p:cNvGrpSpPr/>
          <p:nvPr/>
        </p:nvGrpSpPr>
        <p:grpSpPr>
          <a:xfrm>
            <a:off x="491558" y="5138498"/>
            <a:ext cx="1056178" cy="1193755"/>
            <a:chOff x="494680" y="4778420"/>
            <a:chExt cx="1190403" cy="1345464"/>
          </a:xfrm>
        </p:grpSpPr>
        <p:pic>
          <p:nvPicPr>
            <p:cNvPr id="11" name="Picture 2" descr="Spiral Galaxy Clip Art">
              <a:extLst>
                <a:ext uri="{FF2B5EF4-FFF2-40B4-BE49-F238E27FC236}">
                  <a16:creationId xmlns:a16="http://schemas.microsoft.com/office/drawing/2014/main" id="{369A1FE6-DCFF-D48E-9BE7-BD5F26D20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>
                    <a:alpha val="95686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0388">
              <a:off x="494680" y="4778420"/>
              <a:ext cx="1190403" cy="1345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2" name="5-Point Star 11">
              <a:extLst>
                <a:ext uri="{FF2B5EF4-FFF2-40B4-BE49-F238E27FC236}">
                  <a16:creationId xmlns:a16="http://schemas.microsoft.com/office/drawing/2014/main" id="{B5B66573-498C-D554-75EE-C64B86BAF96F}"/>
                </a:ext>
              </a:extLst>
            </p:cNvPr>
            <p:cNvSpPr/>
            <p:nvPr/>
          </p:nvSpPr>
          <p:spPr>
            <a:xfrm>
              <a:off x="825290" y="5222764"/>
              <a:ext cx="432689" cy="38699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4C11E8-47AB-8C0C-7860-BEAB54F1886D}"/>
              </a:ext>
            </a:extLst>
          </p:cNvPr>
          <p:cNvGrpSpPr/>
          <p:nvPr/>
        </p:nvGrpSpPr>
        <p:grpSpPr>
          <a:xfrm>
            <a:off x="2716346" y="1380086"/>
            <a:ext cx="911361" cy="1700819"/>
            <a:chOff x="2869025" y="992839"/>
            <a:chExt cx="1190403" cy="2221579"/>
          </a:xfrm>
        </p:grpSpPr>
        <p:pic>
          <p:nvPicPr>
            <p:cNvPr id="24" name="Picture 2" descr="Spiral Galaxy Clip Art">
              <a:extLst>
                <a:ext uri="{FF2B5EF4-FFF2-40B4-BE49-F238E27FC236}">
                  <a16:creationId xmlns:a16="http://schemas.microsoft.com/office/drawing/2014/main" id="{CE2DEB59-6E24-AF27-0811-8A4E8FE14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>
                    <a:alpha val="95686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0388">
              <a:off x="2869025" y="992839"/>
              <a:ext cx="1190403" cy="2221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937BF4D9-8FD2-2306-04CC-1FEFC87D6BB6}"/>
                </a:ext>
              </a:extLst>
            </p:cNvPr>
            <p:cNvSpPr/>
            <p:nvPr/>
          </p:nvSpPr>
          <p:spPr>
            <a:xfrm>
              <a:off x="3241040" y="1791235"/>
              <a:ext cx="432689" cy="38699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2CF71B-7CA0-99CD-D5C7-599466547D92}"/>
              </a:ext>
            </a:extLst>
          </p:cNvPr>
          <p:cNvGrpSpPr/>
          <p:nvPr/>
        </p:nvGrpSpPr>
        <p:grpSpPr>
          <a:xfrm>
            <a:off x="2632789" y="3816505"/>
            <a:ext cx="877326" cy="1616104"/>
            <a:chOff x="3048903" y="3849674"/>
            <a:chExt cx="988822" cy="1821488"/>
          </a:xfrm>
        </p:grpSpPr>
        <p:pic>
          <p:nvPicPr>
            <p:cNvPr id="26" name="Picture 2" descr="Spiral Galaxy Clip Art">
              <a:extLst>
                <a:ext uri="{FF2B5EF4-FFF2-40B4-BE49-F238E27FC236}">
                  <a16:creationId xmlns:a16="http://schemas.microsoft.com/office/drawing/2014/main" id="{5C8C277D-8B53-9E96-A21E-1EFF67192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>
                    <a:alpha val="95686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720388">
              <a:off x="3048903" y="3849674"/>
              <a:ext cx="988822" cy="1821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CA8EFE6C-03BF-6EF8-5BEA-552ED668A86A}"/>
                </a:ext>
              </a:extLst>
            </p:cNvPr>
            <p:cNvSpPr/>
            <p:nvPr/>
          </p:nvSpPr>
          <p:spPr>
            <a:xfrm>
              <a:off x="3297293" y="4566715"/>
              <a:ext cx="432690" cy="38699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B940A12D-76EA-AF0B-94F8-1176AD5BF3E9}"/>
              </a:ext>
            </a:extLst>
          </p:cNvPr>
          <p:cNvSpPr/>
          <p:nvPr/>
        </p:nvSpPr>
        <p:spPr>
          <a:xfrm rot="18241950">
            <a:off x="4872067" y="3116254"/>
            <a:ext cx="290299" cy="259643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>
            <a:extLst>
              <a:ext uri="{FF2B5EF4-FFF2-40B4-BE49-F238E27FC236}">
                <a16:creationId xmlns:a16="http://schemas.microsoft.com/office/drawing/2014/main" id="{CE4E89C2-3AA4-C699-DE65-DE3127359428}"/>
              </a:ext>
            </a:extLst>
          </p:cNvPr>
          <p:cNvSpPr/>
          <p:nvPr/>
        </p:nvSpPr>
        <p:spPr>
          <a:xfrm rot="20623233">
            <a:off x="4897506" y="3487659"/>
            <a:ext cx="290299" cy="259643"/>
          </a:xfrm>
          <a:prstGeom prst="star5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5F90-C9BE-2DDA-A8EF-6C60129F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2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DC58E3-9B9B-D0F0-40CF-20702A91C2E0}"/>
              </a:ext>
            </a:extLst>
          </p:cNvPr>
          <p:cNvCxnSpPr>
            <a:cxnSpLocks/>
          </p:cNvCxnSpPr>
          <p:nvPr/>
        </p:nvCxnSpPr>
        <p:spPr>
          <a:xfrm>
            <a:off x="1214705" y="809197"/>
            <a:ext cx="3682837" cy="2436878"/>
          </a:xfrm>
          <a:prstGeom prst="straightConnector1">
            <a:avLst/>
          </a:prstGeom>
          <a:ln w="28575">
            <a:solidFill>
              <a:srgbClr val="FFFF00">
                <a:alpha val="42745"/>
              </a:srgb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D0613A-4133-51B4-F59D-45400C009652}"/>
              </a:ext>
            </a:extLst>
          </p:cNvPr>
          <p:cNvCxnSpPr>
            <a:cxnSpLocks/>
          </p:cNvCxnSpPr>
          <p:nvPr/>
        </p:nvCxnSpPr>
        <p:spPr>
          <a:xfrm flipV="1">
            <a:off x="1122882" y="3688425"/>
            <a:ext cx="3774660" cy="1959291"/>
          </a:xfrm>
          <a:prstGeom prst="straightConnector1">
            <a:avLst/>
          </a:prstGeom>
          <a:ln w="28575">
            <a:solidFill>
              <a:srgbClr val="FFFF00">
                <a:alpha val="42745"/>
              </a:srgb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8935AD1-F9CE-3905-F8D1-4EDC63DA84BC}"/>
              </a:ext>
            </a:extLst>
          </p:cNvPr>
          <p:cNvSpPr txBox="1"/>
          <p:nvPr/>
        </p:nvSpPr>
        <p:spPr>
          <a:xfrm>
            <a:off x="5115302" y="3145096"/>
            <a:ext cx="122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few kpc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43B8EB-61F6-7117-23A2-9582653B4914}"/>
              </a:ext>
            </a:extLst>
          </p:cNvPr>
          <p:cNvSpPr txBox="1"/>
          <p:nvPr/>
        </p:nvSpPr>
        <p:spPr>
          <a:xfrm>
            <a:off x="520813" y="1435632"/>
            <a:ext cx="2081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100s to 10s of kpc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210B85FD-C8AB-F395-A125-805FF62381F5}"/>
              </a:ext>
            </a:extLst>
          </p:cNvPr>
          <p:cNvSpPr txBox="1"/>
          <p:nvPr/>
        </p:nvSpPr>
        <p:spPr>
          <a:xfrm>
            <a:off x="1678787" y="436842"/>
            <a:ext cx="270439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1. Galaxy merger</a:t>
            </a:r>
          </a:p>
        </p:txBody>
      </p:sp>
      <p:pic>
        <p:nvPicPr>
          <p:cNvPr id="2064" name="Picture 2" descr="Spiral Galaxy Clip Art">
            <a:extLst>
              <a:ext uri="{FF2B5EF4-FFF2-40B4-BE49-F238E27FC236}">
                <a16:creationId xmlns:a16="http://schemas.microsoft.com/office/drawing/2014/main" id="{7683F8AB-16C6-66B2-1BDE-EB38648F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95686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7386">
            <a:off x="9688629" y="4090851"/>
            <a:ext cx="1915094" cy="216455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65" name="5-Point Star 2064">
            <a:extLst>
              <a:ext uri="{FF2B5EF4-FFF2-40B4-BE49-F238E27FC236}">
                <a16:creationId xmlns:a16="http://schemas.microsoft.com/office/drawing/2014/main" id="{301F66B8-37B3-44A2-7C17-608268E020DC}"/>
              </a:ext>
            </a:extLst>
          </p:cNvPr>
          <p:cNvSpPr/>
          <p:nvPr/>
        </p:nvSpPr>
        <p:spPr>
          <a:xfrm rot="18241950">
            <a:off x="10476423" y="4886551"/>
            <a:ext cx="498608" cy="445954"/>
          </a:xfrm>
          <a:prstGeom prst="star5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7" name="Straight Arrow Connector 2066">
            <a:extLst>
              <a:ext uri="{FF2B5EF4-FFF2-40B4-BE49-F238E27FC236}">
                <a16:creationId xmlns:a16="http://schemas.microsoft.com/office/drawing/2014/main" id="{9ECF98AB-0FD4-51D9-E351-C695F9AEFD59}"/>
              </a:ext>
            </a:extLst>
          </p:cNvPr>
          <p:cNvCxnSpPr>
            <a:cxnSpLocks/>
          </p:cNvCxnSpPr>
          <p:nvPr/>
        </p:nvCxnSpPr>
        <p:spPr>
          <a:xfrm>
            <a:off x="5213028" y="3584277"/>
            <a:ext cx="5176139" cy="1500892"/>
          </a:xfrm>
          <a:prstGeom prst="straightConnector1">
            <a:avLst/>
          </a:prstGeom>
          <a:ln w="28575">
            <a:solidFill>
              <a:srgbClr val="FFFF00">
                <a:alpha val="42745"/>
              </a:srgb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nasa merge black hole">
            <a:extLst>
              <a:ext uri="{FF2B5EF4-FFF2-40B4-BE49-F238E27FC236}">
                <a16:creationId xmlns:a16="http://schemas.microsoft.com/office/drawing/2014/main" id="{9EFAB04F-13AF-69C6-ACED-AAF0C2D48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r="12764"/>
          <a:stretch/>
        </p:blipFill>
        <p:spPr bwMode="auto">
          <a:xfrm rot="5400000">
            <a:off x="9137290" y="841081"/>
            <a:ext cx="3368493" cy="250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FF4928E3-91D5-08C8-5C6A-1C60132D38C5}"/>
              </a:ext>
            </a:extLst>
          </p:cNvPr>
          <p:cNvSpPr txBox="1"/>
          <p:nvPr/>
        </p:nvSpPr>
        <p:spPr>
          <a:xfrm>
            <a:off x="4044502" y="1980742"/>
            <a:ext cx="2323072" cy="5232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2. Dual quasar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42D7943D-DF7D-4993-D2E3-8DDD88CAEBF5}"/>
              </a:ext>
            </a:extLst>
          </p:cNvPr>
          <p:cNvSpPr txBox="1"/>
          <p:nvPr/>
        </p:nvSpPr>
        <p:spPr>
          <a:xfrm>
            <a:off x="9288366" y="3735254"/>
            <a:ext cx="277505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4. SMBH merger </a:t>
            </a: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B74B69E7-46BC-198A-A290-58884D992CD3}"/>
              </a:ext>
            </a:extLst>
          </p:cNvPr>
          <p:cNvSpPr txBox="1"/>
          <p:nvPr/>
        </p:nvSpPr>
        <p:spPr>
          <a:xfrm>
            <a:off x="6530401" y="3117618"/>
            <a:ext cx="268054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3. Binary quasar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89" name="TextBox 2088">
                <a:extLst>
                  <a:ext uri="{FF2B5EF4-FFF2-40B4-BE49-F238E27FC236}">
                    <a16:creationId xmlns:a16="http://schemas.microsoft.com/office/drawing/2014/main" id="{8C24AB3C-33E8-8EB4-10AD-4E38F06EAD2B}"/>
                  </a:ext>
                </a:extLst>
              </p:cNvPr>
              <p:cNvSpPr txBox="1"/>
              <p:nvPr/>
            </p:nvSpPr>
            <p:spPr>
              <a:xfrm>
                <a:off x="2953811" y="5412636"/>
                <a:ext cx="564590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Dual quasars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/>
                  <a:t> are not well known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Merger &amp; quasar triggering connection?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Host galaxy properties? </a:t>
                </a:r>
              </a:p>
            </p:txBody>
          </p:sp>
        </mc:Choice>
        <mc:Fallback>
          <p:sp>
            <p:nvSpPr>
              <p:cNvPr id="2089" name="TextBox 2088">
                <a:extLst>
                  <a:ext uri="{FF2B5EF4-FFF2-40B4-BE49-F238E27FC236}">
                    <a16:creationId xmlns:a16="http://schemas.microsoft.com/office/drawing/2014/main" id="{8C24AB3C-33E8-8EB4-10AD-4E38F06EA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811" y="5412636"/>
                <a:ext cx="5645905" cy="1200329"/>
              </a:xfrm>
              <a:prstGeom prst="rect">
                <a:avLst/>
              </a:prstGeom>
              <a:blipFill>
                <a:blip r:embed="rId7"/>
                <a:stretch>
                  <a:fillRect l="-1345" t="-3158" r="-67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8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38C3-B944-4F13-E2E6-7810B6C3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dual quasar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E12AA-57CC-D063-89F8-51D6104F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A3675F3D-3BF4-A4F6-C356-A4719A8E4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463" y="711853"/>
            <a:ext cx="3330014" cy="5831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BDDE77-7DA1-E08F-C24D-3EF1B4844310}"/>
                  </a:ext>
                </a:extLst>
              </p:cNvPr>
              <p:cNvSpPr txBox="1"/>
              <p:nvPr/>
            </p:nvSpPr>
            <p:spPr>
              <a:xfrm>
                <a:off x="5325801" y="2859426"/>
                <a:ext cx="21895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~3.1</m:t>
                    </m:r>
                  </m:oMath>
                </a14:m>
                <a:r>
                  <a:rPr lang="en-US" i="1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kpc</a:t>
                </a:r>
                <a:endParaRPr lang="en-US" i="1" dirty="0"/>
              </a:p>
              <a:p>
                <a:r>
                  <a:rPr lang="en-US" i="1" dirty="0"/>
                  <a:t>Tang et al. (2020)</a:t>
                </a:r>
                <a:br>
                  <a:rPr lang="en-US" i="1" dirty="0"/>
                </a:br>
                <a:r>
                  <a:rPr lang="en-US" i="1" dirty="0"/>
                  <a:t>Subaru HSC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BDDE77-7DA1-E08F-C24D-3EF1B4844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801" y="2859426"/>
                <a:ext cx="2189510" cy="923330"/>
              </a:xfrm>
              <a:prstGeom prst="rect">
                <a:avLst/>
              </a:prstGeom>
              <a:blipFill>
                <a:blip r:embed="rId4"/>
                <a:stretch>
                  <a:fillRect l="-2312" t="-2703" r="-173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97E1E5-660A-AF45-9F80-00C9CC3E4FEB}"/>
                  </a:ext>
                </a:extLst>
              </p:cNvPr>
              <p:cNvSpPr txBox="1"/>
              <p:nvPr/>
            </p:nvSpPr>
            <p:spPr>
              <a:xfrm>
                <a:off x="5882874" y="1481803"/>
                <a:ext cx="22424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~3.3</m:t>
                    </m:r>
                  </m:oMath>
                </a14:m>
                <a:r>
                  <a:rPr lang="en-US" i="1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20 </m:t>
                    </m:r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kpc </a:t>
                </a:r>
                <a:endParaRPr lang="en-US" i="1" dirty="0"/>
              </a:p>
              <a:p>
                <a:pPr algn="r"/>
                <a:r>
                  <a:rPr lang="en-US" i="1" dirty="0" err="1"/>
                  <a:t>Perna</a:t>
                </a:r>
                <a:r>
                  <a:rPr lang="en-US" i="1" dirty="0"/>
                  <a:t> et al. (2023)</a:t>
                </a:r>
              </a:p>
              <a:p>
                <a:pPr algn="r"/>
                <a:r>
                  <a:rPr lang="en-US" i="1" dirty="0"/>
                  <a:t>JWST GTO 1220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97E1E5-660A-AF45-9F80-00C9CC3E4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74" y="1481803"/>
                <a:ext cx="2242410" cy="923330"/>
              </a:xfrm>
              <a:prstGeom prst="rect">
                <a:avLst/>
              </a:prstGeom>
              <a:blipFill>
                <a:blip r:embed="rId5"/>
                <a:stretch>
                  <a:fillRect t="-2703" r="-2260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-up of a data&#10;&#10;Description automatically generated">
            <a:extLst>
              <a:ext uri="{FF2B5EF4-FFF2-40B4-BE49-F238E27FC236}">
                <a16:creationId xmlns:a16="http://schemas.microsoft.com/office/drawing/2014/main" id="{6ADBF0E8-F648-2D71-9E56-9AD6D3E29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84" t="3904" r="48473" b="6821"/>
          <a:stretch/>
        </p:blipFill>
        <p:spPr>
          <a:xfrm>
            <a:off x="3231698" y="1759325"/>
            <a:ext cx="2075150" cy="2054635"/>
          </a:xfrm>
          <a:prstGeom prst="rect">
            <a:avLst/>
          </a:prstGeom>
        </p:spPr>
      </p:pic>
      <p:pic>
        <p:nvPicPr>
          <p:cNvPr id="18" name="Picture 17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C112914F-D745-A4C1-16CF-6DBF2EF62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18" y="1322241"/>
            <a:ext cx="2518701" cy="44706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86F4F6-4DA7-6891-889F-EB633D3D2226}"/>
              </a:ext>
            </a:extLst>
          </p:cNvPr>
          <p:cNvSpPr txBox="1"/>
          <p:nvPr/>
        </p:nvSpPr>
        <p:spPr>
          <a:xfrm>
            <a:off x="861934" y="5792934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ASTRID simulation</a:t>
            </a:r>
            <a:br>
              <a:rPr lang="en-US" i="1" dirty="0"/>
            </a:br>
            <a:r>
              <a:rPr lang="en-US" i="1" dirty="0"/>
              <a:t>Ni et al. (2022)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3B4ED5-B7C8-32EA-E416-A2716C3FA018}"/>
                  </a:ext>
                </a:extLst>
              </p:cNvPr>
              <p:cNvSpPr txBox="1"/>
              <p:nvPr/>
            </p:nvSpPr>
            <p:spPr>
              <a:xfrm>
                <a:off x="1890535" y="7388599"/>
                <a:ext cx="17016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~1.8</m:t>
                    </m:r>
                  </m:oMath>
                </a14:m>
                <a:r>
                  <a:rPr lang="en-US" sz="1600" i="1" dirty="0"/>
                  <a:t>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0.64”</m:t>
                    </m:r>
                  </m:oMath>
                </a14:m>
                <a:endParaRPr lang="en-US" sz="1600" i="1" dirty="0"/>
              </a:p>
              <a:p>
                <a:pPr algn="r"/>
                <a:r>
                  <a:rPr lang="en-US" sz="1600" i="1" dirty="0"/>
                  <a:t>Gross et al. (2023)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3B4ED5-B7C8-32EA-E416-A2716C3FA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535" y="7388599"/>
                <a:ext cx="1701620" cy="584775"/>
              </a:xfrm>
              <a:prstGeom prst="rect">
                <a:avLst/>
              </a:prstGeom>
              <a:blipFill>
                <a:blip r:embed="rId8"/>
                <a:stretch>
                  <a:fillRect l="-741" t="-2128" r="-222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omparison of a model&#10;&#10;Description automatically generated with medium confidence">
            <a:extLst>
              <a:ext uri="{FF2B5EF4-FFF2-40B4-BE49-F238E27FC236}">
                <a16:creationId xmlns:a16="http://schemas.microsoft.com/office/drawing/2014/main" id="{95F82E6B-58E4-8700-B1E7-10DEC83E7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831" y="4000798"/>
            <a:ext cx="3954033" cy="19649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0D208-58FB-1A8D-A160-92C431E42070}"/>
                  </a:ext>
                </a:extLst>
              </p:cNvPr>
              <p:cNvSpPr txBox="1"/>
              <p:nvPr/>
            </p:nvSpPr>
            <p:spPr>
              <a:xfrm>
                <a:off x="4769236" y="6063962"/>
                <a:ext cx="22348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~1.8</m:t>
                    </m:r>
                  </m:oMath>
                </a14:m>
                <a:r>
                  <a:rPr lang="en-US" sz="1600" i="1" dirty="0"/>
                  <a:t>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0.64”</m:t>
                    </m:r>
                  </m:oMath>
                </a14:m>
                <a:r>
                  <a:rPr lang="en-US" sz="1600" i="1" dirty="0"/>
                  <a:t> </a:t>
                </a:r>
                <a:r>
                  <a:rPr lang="en-US" sz="1600" i="1" dirty="0">
                    <a:sym typeface="Wingdings" pitchFamily="2" charset="2"/>
                  </a:rPr>
                  <a:t> LENS</a:t>
                </a:r>
                <a:endParaRPr lang="en-US" sz="1600" i="1" dirty="0"/>
              </a:p>
              <a:p>
                <a:pPr algn="r"/>
                <a:r>
                  <a:rPr lang="en-US" sz="1600" i="1" dirty="0"/>
                  <a:t>Gross et al. (2023)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0D208-58FB-1A8D-A160-92C431E42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236" y="6063962"/>
                <a:ext cx="2234843" cy="584775"/>
              </a:xfrm>
              <a:prstGeom prst="rect">
                <a:avLst/>
              </a:prstGeom>
              <a:blipFill>
                <a:blip r:embed="rId10"/>
                <a:stretch>
                  <a:fillRect t="-4255" r="-1130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13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with many colored dots&#10;&#10;Description automatically generated">
            <a:extLst>
              <a:ext uri="{FF2B5EF4-FFF2-40B4-BE49-F238E27FC236}">
                <a16:creationId xmlns:a16="http://schemas.microsoft.com/office/drawing/2014/main" id="{8167D4BA-9B13-57FB-CC99-9819406A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26" y="400048"/>
            <a:ext cx="11651148" cy="58547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40BE7-8B9D-B201-39EB-0E2C2F31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BE547E-DA84-804C-98EF-2984E17BA01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7F6CB-701C-551C-6283-AFE346743860}"/>
              </a:ext>
            </a:extLst>
          </p:cNvPr>
          <p:cNvSpPr txBox="1"/>
          <p:nvPr/>
        </p:nvSpPr>
        <p:spPr>
          <a:xfrm>
            <a:off x="1173611" y="1029893"/>
            <a:ext cx="782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Low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2DBAD-8A43-D8A4-BD25-44F8862038A0}"/>
              </a:ext>
            </a:extLst>
          </p:cNvPr>
          <p:cNvSpPr txBox="1"/>
          <p:nvPr/>
        </p:nvSpPr>
        <p:spPr>
          <a:xfrm rot="21247465">
            <a:off x="4138619" y="1229947"/>
            <a:ext cx="1948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Large separation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8AAF6-79FC-1238-2BEE-2F3C5C0E3379}"/>
              </a:ext>
            </a:extLst>
          </p:cNvPr>
          <p:cNvSpPr txBox="1"/>
          <p:nvPr/>
        </p:nvSpPr>
        <p:spPr>
          <a:xfrm>
            <a:off x="397626" y="6276857"/>
            <a:ext cx="210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Chen et al. (2022)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43AAC1-7CBD-6E0D-6AB9-5E750189A436}"/>
              </a:ext>
            </a:extLst>
          </p:cNvPr>
          <p:cNvSpPr/>
          <p:nvPr/>
        </p:nvSpPr>
        <p:spPr>
          <a:xfrm>
            <a:off x="4659682" y="3805248"/>
            <a:ext cx="383908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16BF1-E9DB-64E9-0CE1-C69FE36568A7}"/>
              </a:ext>
            </a:extLst>
          </p:cNvPr>
          <p:cNvSpPr/>
          <p:nvPr/>
        </p:nvSpPr>
        <p:spPr>
          <a:xfrm>
            <a:off x="6230776" y="3725333"/>
            <a:ext cx="1104743" cy="730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D18E1-50DE-0953-91D8-FA01275C520E}"/>
              </a:ext>
            </a:extLst>
          </p:cNvPr>
          <p:cNvSpPr/>
          <p:nvPr/>
        </p:nvSpPr>
        <p:spPr>
          <a:xfrm>
            <a:off x="5108186" y="3103307"/>
            <a:ext cx="2911494" cy="422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6DC6C6-FE2A-9C54-545B-80F4855E4A69}"/>
              </a:ext>
            </a:extLst>
          </p:cNvPr>
          <p:cNvSpPr/>
          <p:nvPr/>
        </p:nvSpPr>
        <p:spPr>
          <a:xfrm>
            <a:off x="7695179" y="3411951"/>
            <a:ext cx="397530" cy="4222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A375D5-584F-8C04-4D0E-2DFA3926568E}"/>
              </a:ext>
            </a:extLst>
          </p:cNvPr>
          <p:cNvSpPr/>
          <p:nvPr/>
        </p:nvSpPr>
        <p:spPr>
          <a:xfrm>
            <a:off x="8292934" y="3217891"/>
            <a:ext cx="1629578" cy="10887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BDD95B-19E1-1828-F52D-036B35019C52}"/>
              </a:ext>
            </a:extLst>
          </p:cNvPr>
          <p:cNvSpPr/>
          <p:nvPr/>
        </p:nvSpPr>
        <p:spPr>
          <a:xfrm>
            <a:off x="10823301" y="3613028"/>
            <a:ext cx="397530" cy="1502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B85708-74C0-B81C-A205-56FBEB43FDA9}"/>
              </a:ext>
            </a:extLst>
          </p:cNvPr>
          <p:cNvSpPr/>
          <p:nvPr/>
        </p:nvSpPr>
        <p:spPr>
          <a:xfrm>
            <a:off x="11392038" y="3688131"/>
            <a:ext cx="359292" cy="180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50CBEC-AC96-FCA1-FF00-D7A9548889B9}"/>
              </a:ext>
            </a:extLst>
          </p:cNvPr>
          <p:cNvSpPr/>
          <p:nvPr/>
        </p:nvSpPr>
        <p:spPr>
          <a:xfrm rot="21419663">
            <a:off x="3285196" y="3288143"/>
            <a:ext cx="724545" cy="328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E6726D-F22C-C8E9-E0E7-339FFCC5900A}"/>
              </a:ext>
            </a:extLst>
          </p:cNvPr>
          <p:cNvSpPr/>
          <p:nvPr/>
        </p:nvSpPr>
        <p:spPr>
          <a:xfrm rot="20398500">
            <a:off x="2684667" y="3361364"/>
            <a:ext cx="724545" cy="328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C658D1-FC37-C149-BE06-1B6A79ACCAD3}"/>
              </a:ext>
            </a:extLst>
          </p:cNvPr>
          <p:cNvSpPr/>
          <p:nvPr/>
        </p:nvSpPr>
        <p:spPr>
          <a:xfrm rot="16200000">
            <a:off x="3946555" y="3473253"/>
            <a:ext cx="724545" cy="328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04EEAD-EFE0-7A8B-EFCD-01CEB67C0DDE}"/>
              </a:ext>
            </a:extLst>
          </p:cNvPr>
          <p:cNvSpPr/>
          <p:nvPr/>
        </p:nvSpPr>
        <p:spPr>
          <a:xfrm rot="16200000">
            <a:off x="1713756" y="3886244"/>
            <a:ext cx="724545" cy="328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A82906-A714-3413-F9D0-BC6F9F57E64C}"/>
              </a:ext>
            </a:extLst>
          </p:cNvPr>
          <p:cNvSpPr/>
          <p:nvPr/>
        </p:nvSpPr>
        <p:spPr>
          <a:xfrm rot="16200000">
            <a:off x="-427808" y="2138703"/>
            <a:ext cx="3984911" cy="1290478"/>
          </a:xfrm>
          <a:prstGeom prst="ellipse">
            <a:avLst/>
          </a:prstGeom>
          <a:solidFill>
            <a:srgbClr val="92D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34E452-9C3C-E3E2-01D4-AC2D2433D72C}"/>
              </a:ext>
            </a:extLst>
          </p:cNvPr>
          <p:cNvSpPr/>
          <p:nvPr/>
        </p:nvSpPr>
        <p:spPr>
          <a:xfrm rot="21318397">
            <a:off x="1878675" y="1149500"/>
            <a:ext cx="8808720" cy="1412240"/>
          </a:xfrm>
          <a:prstGeom prst="ellipse">
            <a:avLst/>
          </a:prstGeom>
          <a:solidFill>
            <a:srgbClr val="FFFF00">
              <a:alpha val="1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6B0EB4-9B4D-B4EA-7323-F702B4D8C9C3}"/>
              </a:ext>
            </a:extLst>
          </p:cNvPr>
          <p:cNvSpPr/>
          <p:nvPr/>
        </p:nvSpPr>
        <p:spPr>
          <a:xfrm rot="16200000">
            <a:off x="2383941" y="3807898"/>
            <a:ext cx="274354" cy="210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8C7775-7FFB-E8D5-70BC-A7B86551E03C}"/>
              </a:ext>
            </a:extLst>
          </p:cNvPr>
          <p:cNvSpPr/>
          <p:nvPr/>
        </p:nvSpPr>
        <p:spPr>
          <a:xfrm>
            <a:off x="10730404" y="5119046"/>
            <a:ext cx="1020926" cy="4062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EDB4B-5FD7-EEF7-BB6E-95F9BB5DEF3F}"/>
              </a:ext>
            </a:extLst>
          </p:cNvPr>
          <p:cNvSpPr txBox="1"/>
          <p:nvPr/>
        </p:nvSpPr>
        <p:spPr>
          <a:xfrm>
            <a:off x="9880607" y="1995260"/>
            <a:ext cx="103380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 arcsec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BDEDD-435D-9A9A-6CB6-C48AC6A9837C}"/>
              </a:ext>
            </a:extLst>
          </p:cNvPr>
          <p:cNvSpPr txBox="1"/>
          <p:nvPr/>
        </p:nvSpPr>
        <p:spPr>
          <a:xfrm>
            <a:off x="9820647" y="2558932"/>
            <a:ext cx="103380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 arcsec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9C9022-437B-EFF1-2975-E9235693B429}"/>
              </a:ext>
            </a:extLst>
          </p:cNvPr>
          <p:cNvSpPr txBox="1"/>
          <p:nvPr/>
        </p:nvSpPr>
        <p:spPr>
          <a:xfrm>
            <a:off x="9681834" y="3162118"/>
            <a:ext cx="123258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0.5 arcsec</a:t>
            </a:r>
          </a:p>
        </p:txBody>
      </p:sp>
    </p:spTree>
    <p:extLst>
      <p:ext uri="{BB962C8B-B14F-4D97-AF65-F5344CB8AC3E}">
        <p14:creationId xmlns:p14="http://schemas.microsoft.com/office/powerpoint/2010/main" val="294621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SMOS Field Compared to Other Hubble Surveys">
            <a:extLst>
              <a:ext uri="{FF2B5EF4-FFF2-40B4-BE49-F238E27FC236}">
                <a16:creationId xmlns:a16="http://schemas.microsoft.com/office/drawing/2014/main" id="{76546AD3-6FAE-7AE4-E210-72D10BCE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r="2603"/>
          <a:stretch/>
        </p:blipFill>
        <p:spPr bwMode="auto">
          <a:xfrm>
            <a:off x="-1" y="1647185"/>
            <a:ext cx="5035464" cy="52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B155E-FC6B-115D-4005-454CD885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E1D152-3B55-6034-B467-308232CDD68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to find dual quasars?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28A3-8ACF-6FC5-E71A-479DB742CB24}"/>
              </a:ext>
            </a:extLst>
          </p:cNvPr>
          <p:cNvSpPr txBox="1"/>
          <p:nvPr/>
        </p:nvSpPr>
        <p:spPr>
          <a:xfrm>
            <a:off x="1448498" y="1327138"/>
            <a:ext cx="265547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Imaging surveys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7A33F-A250-9D06-3612-98C1DF30254D}"/>
              </a:ext>
            </a:extLst>
          </p:cNvPr>
          <p:cNvSpPr txBox="1"/>
          <p:nvPr/>
        </p:nvSpPr>
        <p:spPr>
          <a:xfrm>
            <a:off x="5230497" y="1333329"/>
            <a:ext cx="343805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Spectroscopic surveys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3BA585-25B4-2F18-DF92-6A1371AD11DE}"/>
              </a:ext>
            </a:extLst>
          </p:cNvPr>
          <p:cNvGrpSpPr/>
          <p:nvPr/>
        </p:nvGrpSpPr>
        <p:grpSpPr>
          <a:xfrm>
            <a:off x="5035463" y="2123136"/>
            <a:ext cx="3493256" cy="1943154"/>
            <a:chOff x="4716134" y="2498578"/>
            <a:chExt cx="4166969" cy="2505936"/>
          </a:xfrm>
        </p:grpSpPr>
        <p:pic>
          <p:nvPicPr>
            <p:cNvPr id="7" name="Picture 6" descr="A graph and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DAEA60AC-14CF-99B1-49C9-C17B84871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51"/>
            <a:stretch/>
          </p:blipFill>
          <p:spPr>
            <a:xfrm>
              <a:off x="4716134" y="2498578"/>
              <a:ext cx="4166969" cy="2505936"/>
            </a:xfrm>
            <a:prstGeom prst="rect">
              <a:avLst/>
            </a:prstGeom>
          </p:spPr>
        </p:pic>
        <p:pic>
          <p:nvPicPr>
            <p:cNvPr id="9" name="Picture 8" descr="A graph and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0C7F4FDC-A879-5F96-FE95-4E160AAE6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7" r="62747"/>
            <a:stretch/>
          </p:blipFill>
          <p:spPr>
            <a:xfrm>
              <a:off x="5247455" y="2942856"/>
              <a:ext cx="1305746" cy="1342755"/>
            </a:xfrm>
            <a:prstGeom prst="rect">
              <a:avLst/>
            </a:prstGeom>
          </p:spPr>
        </p:pic>
      </p:grpSp>
      <p:pic>
        <p:nvPicPr>
          <p:cNvPr id="10" name="Picture 9" descr="A close-up of a galaxy&#10;&#10;Description automatically generated">
            <a:extLst>
              <a:ext uri="{FF2B5EF4-FFF2-40B4-BE49-F238E27FC236}">
                <a16:creationId xmlns:a16="http://schemas.microsoft.com/office/drawing/2014/main" id="{8C6D3978-10AA-ECC9-DDA0-AA11A6DCA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556" y="4292086"/>
            <a:ext cx="1555188" cy="154564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198C1D-5C3D-42E7-4770-0002E5F1138C}"/>
              </a:ext>
            </a:extLst>
          </p:cNvPr>
          <p:cNvSpPr txBox="1"/>
          <p:nvPr/>
        </p:nvSpPr>
        <p:spPr>
          <a:xfrm>
            <a:off x="6095999" y="5726533"/>
            <a:ext cx="475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Many are chance discoveries!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F21C04-9FFB-7FB9-7351-9303BA0BDE26}"/>
              </a:ext>
            </a:extLst>
          </p:cNvPr>
          <p:cNvSpPr txBox="1"/>
          <p:nvPr/>
        </p:nvSpPr>
        <p:spPr>
          <a:xfrm>
            <a:off x="5306168" y="4236162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Liu et al (2010)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E74DB-71A1-7AF8-9B27-80DA0CCDF43C}"/>
              </a:ext>
            </a:extLst>
          </p:cNvPr>
          <p:cNvSpPr txBox="1"/>
          <p:nvPr/>
        </p:nvSpPr>
        <p:spPr>
          <a:xfrm>
            <a:off x="5386893" y="4566845"/>
            <a:ext cx="213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SDSS -&gt; Double-peak emission lines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1A5F19-BB30-9D83-8BFC-8F9A065C68A1}"/>
              </a:ext>
            </a:extLst>
          </p:cNvPr>
          <p:cNvSpPr txBox="1"/>
          <p:nvPr/>
        </p:nvSpPr>
        <p:spPr>
          <a:xfrm>
            <a:off x="2005864" y="5834614"/>
            <a:ext cx="2304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Comerford et al (2009)</a:t>
            </a:r>
          </a:p>
          <a:p>
            <a:r>
              <a:rPr lang="en-US" i="1" dirty="0" err="1"/>
              <a:t>Stemo</a:t>
            </a:r>
            <a:r>
              <a:rPr lang="en-US" i="1" dirty="0"/>
              <a:t> et al. (2021)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FF708-BC06-4799-B9E2-27BE03637F88}"/>
              </a:ext>
            </a:extLst>
          </p:cNvPr>
          <p:cNvSpPr txBox="1"/>
          <p:nvPr/>
        </p:nvSpPr>
        <p:spPr>
          <a:xfrm>
            <a:off x="429116" y="5884266"/>
            <a:ext cx="1035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COSMOS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F0EB32-6168-BD46-CA19-9F2FE596B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105" y="2994110"/>
            <a:ext cx="3493255" cy="21180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D6AC63-8C48-6A08-DA60-20DE4A0EFB91}"/>
              </a:ext>
            </a:extLst>
          </p:cNvPr>
          <p:cNvSpPr txBox="1"/>
          <p:nvPr/>
        </p:nvSpPr>
        <p:spPr>
          <a:xfrm>
            <a:off x="10132439" y="2252187"/>
            <a:ext cx="186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Resolved spectra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1341DF-EFDE-552B-7118-7DBAA99274B6}"/>
              </a:ext>
            </a:extLst>
          </p:cNvPr>
          <p:cNvSpPr txBox="1"/>
          <p:nvPr/>
        </p:nvSpPr>
        <p:spPr>
          <a:xfrm>
            <a:off x="10396228" y="2601147"/>
            <a:ext cx="1604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/>
              <a:t>Koss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49553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F3A6349-4A6F-053D-91B0-293748D3EA65}"/>
              </a:ext>
            </a:extLst>
          </p:cNvPr>
          <p:cNvGrpSpPr/>
          <p:nvPr/>
        </p:nvGrpSpPr>
        <p:grpSpPr>
          <a:xfrm>
            <a:off x="3458844" y="1717145"/>
            <a:ext cx="2776300" cy="2747057"/>
            <a:chOff x="3198701" y="1596192"/>
            <a:chExt cx="2776300" cy="27470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FDB1DF6-6F2F-0F30-C5AD-663174692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4" r="10535"/>
            <a:stretch/>
          </p:blipFill>
          <p:spPr bwMode="auto">
            <a:xfrm>
              <a:off x="3198701" y="1596192"/>
              <a:ext cx="1640075" cy="2296861"/>
            </a:xfrm>
            <a:prstGeom prst="rect">
              <a:avLst/>
            </a:prstGeom>
            <a:noFill/>
            <a:effectLst>
              <a:softEdge rad="31385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AE522D0-E06B-CF63-97C9-ADD07BCF93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" t="-626" r="8861" b="626"/>
            <a:stretch/>
          </p:blipFill>
          <p:spPr bwMode="auto">
            <a:xfrm>
              <a:off x="4572001" y="2477873"/>
              <a:ext cx="1403000" cy="1865376"/>
            </a:xfrm>
            <a:prstGeom prst="rect">
              <a:avLst/>
            </a:prstGeom>
            <a:noFill/>
            <a:effectLst>
              <a:softEdge rad="31385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3019042-CF15-9549-940F-6A6B198FA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08" b="15669"/>
          <a:stretch/>
        </p:blipFill>
        <p:spPr>
          <a:xfrm>
            <a:off x="2913590" y="2010122"/>
            <a:ext cx="3867149" cy="2010628"/>
          </a:xfrm>
          <a:prstGeom prst="rect">
            <a:avLst/>
          </a:prstGeom>
          <a:ln>
            <a:noFill/>
          </a:ln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2664E154-D08F-FD40-924E-516A92B07C57}"/>
              </a:ext>
            </a:extLst>
          </p:cNvPr>
          <p:cNvSpPr/>
          <p:nvPr/>
        </p:nvSpPr>
        <p:spPr>
          <a:xfrm rot="1800000">
            <a:off x="594408" y="1692130"/>
            <a:ext cx="1092201" cy="1092201"/>
          </a:xfrm>
          <a:prstGeom prst="irregularSeal1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05C06F-7783-0240-8E37-AAA4878724D5}"/>
              </a:ext>
            </a:extLst>
          </p:cNvPr>
          <p:cNvCxnSpPr>
            <a:cxnSpLocks/>
          </p:cNvCxnSpPr>
          <p:nvPr/>
        </p:nvCxnSpPr>
        <p:spPr>
          <a:xfrm flipV="1">
            <a:off x="1235089" y="1766281"/>
            <a:ext cx="7994767" cy="392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A5ADE4-89B3-5C47-B480-FFE379E07075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146843" y="2419198"/>
            <a:ext cx="7765145" cy="1672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3D image of Gaia spacraft">
            <a:extLst>
              <a:ext uri="{FF2B5EF4-FFF2-40B4-BE49-F238E27FC236}">
                <a16:creationId xmlns:a16="http://schemas.microsoft.com/office/drawing/2014/main" id="{E4F86AFF-E9BA-8A4E-AC62-7E6725146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/>
          <a:stretch/>
        </p:blipFill>
        <p:spPr bwMode="auto">
          <a:xfrm>
            <a:off x="8927281" y="1666920"/>
            <a:ext cx="28159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12B5FC-1F92-1842-A507-6ACE3684CD5E}"/>
              </a:ext>
            </a:extLst>
          </p:cNvPr>
          <p:cNvSpPr txBox="1"/>
          <p:nvPr/>
        </p:nvSpPr>
        <p:spPr>
          <a:xfrm>
            <a:off x="9657975" y="3893053"/>
            <a:ext cx="2085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Record flux + centroid</a:t>
            </a:r>
            <a:endParaRPr lang="en-US" sz="1600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89A7A-AD32-AE48-B6A8-D6EC25E6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089081" cy="8636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Varstrometry</a:t>
            </a:r>
            <a:r>
              <a:rPr lang="en-US" dirty="0"/>
              <a:t> to find &lt; 1” separations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E88ED-5A0D-544E-9183-2769485912B6}"/>
              </a:ext>
            </a:extLst>
          </p:cNvPr>
          <p:cNvSpPr txBox="1"/>
          <p:nvPr/>
        </p:nvSpPr>
        <p:spPr>
          <a:xfrm>
            <a:off x="145317" y="2767509"/>
            <a:ext cx="27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Dual quasars, </a:t>
            </a:r>
            <a:br>
              <a:rPr lang="en-US" dirty="0"/>
            </a:br>
            <a:r>
              <a:rPr lang="en-US" dirty="0"/>
              <a:t>lensed objects, binary stars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4FB94F-AFCB-6A42-9186-A46C5F331317}"/>
              </a:ext>
            </a:extLst>
          </p:cNvPr>
          <p:cNvSpPr/>
          <p:nvPr/>
        </p:nvSpPr>
        <p:spPr>
          <a:xfrm>
            <a:off x="3796577" y="4092005"/>
            <a:ext cx="438055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Unsynchronized flux variations</a:t>
            </a:r>
            <a:endParaRPr lang="en-US" sz="2000" dirty="0"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91AEBA-7854-1743-BB67-D11D90A880D3}"/>
                  </a:ext>
                </a:extLst>
              </p:cNvPr>
              <p:cNvSpPr txBox="1"/>
              <p:nvPr/>
            </p:nvSpPr>
            <p:spPr>
              <a:xfrm>
                <a:off x="838200" y="5296016"/>
                <a:ext cx="8990603" cy="114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Astrometric jitter </a:t>
                </a:r>
                <a:r>
                  <a:rPr lang="en-US" sz="2400" dirty="0">
                    <a:sym typeface="Wingdings" pitchFamily="2" charset="2"/>
                  </a:rPr>
                  <a:t> angular separation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 physical separation</a:t>
                </a:r>
                <a:endParaRPr lang="en-US" sz="24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Advantage: we can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systematically</a:t>
                </a:r>
                <a:r>
                  <a:rPr lang="en-US" sz="2400" dirty="0"/>
                  <a:t> find many pair-system candidates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91AEBA-7854-1743-BB67-D11D90A88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96016"/>
                <a:ext cx="8990603" cy="1143070"/>
              </a:xfrm>
              <a:prstGeom prst="rect">
                <a:avLst/>
              </a:prstGeom>
              <a:blipFill>
                <a:blip r:embed="rId7"/>
                <a:stretch>
                  <a:fillRect l="-989" r="-141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7A74936-A361-B142-8BCE-C9FFB32D3F9D}"/>
              </a:ext>
            </a:extLst>
          </p:cNvPr>
          <p:cNvSpPr txBox="1"/>
          <p:nvPr/>
        </p:nvSpPr>
        <p:spPr>
          <a:xfrm>
            <a:off x="10298653" y="5824278"/>
            <a:ext cx="182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/>
              <a:t>Shen et al. (2019)</a:t>
            </a:r>
          </a:p>
          <a:p>
            <a:pPr algn="r"/>
            <a:r>
              <a:rPr lang="en-US" sz="1600" i="1" dirty="0"/>
              <a:t>Hwang et al. (2020)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DB6596AB-1AC9-FC4D-8695-A49B1A5066A3}"/>
              </a:ext>
            </a:extLst>
          </p:cNvPr>
          <p:cNvSpPr/>
          <p:nvPr/>
        </p:nvSpPr>
        <p:spPr>
          <a:xfrm>
            <a:off x="974244" y="1992710"/>
            <a:ext cx="245552" cy="245552"/>
          </a:xfrm>
          <a:prstGeom prst="star5">
            <a:avLst/>
          </a:prstGeom>
          <a:solidFill>
            <a:srgbClr val="00B0F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52259D84-BC8C-9647-B8C8-84C7C52ACDBA}"/>
              </a:ext>
            </a:extLst>
          </p:cNvPr>
          <p:cNvSpPr/>
          <p:nvPr/>
        </p:nvSpPr>
        <p:spPr>
          <a:xfrm>
            <a:off x="1099947" y="2173647"/>
            <a:ext cx="245552" cy="245552"/>
          </a:xfrm>
          <a:prstGeom prst="star5">
            <a:avLst/>
          </a:prstGeom>
          <a:solidFill>
            <a:srgbClr val="00B0F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5AAA99-AA5A-6040-91A6-8C3BA84DDE73}"/>
              </a:ext>
            </a:extLst>
          </p:cNvPr>
          <p:cNvCxnSpPr>
            <a:cxnSpLocks/>
          </p:cNvCxnSpPr>
          <p:nvPr/>
        </p:nvCxnSpPr>
        <p:spPr>
          <a:xfrm>
            <a:off x="4838777" y="2638697"/>
            <a:ext cx="0" cy="9405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A40FDE-F0A7-5641-B513-916FD4DB01F8}"/>
              </a:ext>
            </a:extLst>
          </p:cNvPr>
          <p:cNvCxnSpPr>
            <a:cxnSpLocks/>
          </p:cNvCxnSpPr>
          <p:nvPr/>
        </p:nvCxnSpPr>
        <p:spPr>
          <a:xfrm>
            <a:off x="4572000" y="3049832"/>
            <a:ext cx="5152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A18D6-FBDF-7943-8956-79835F2E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7E9BA6-9376-0346-B391-443A347C320B}"/>
                  </a:ext>
                </a:extLst>
              </p:cNvPr>
              <p:cNvSpPr txBox="1"/>
              <p:nvPr/>
            </p:nvSpPr>
            <p:spPr>
              <a:xfrm>
                <a:off x="4682793" y="2356848"/>
                <a:ext cx="2936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7E9BA6-9376-0346-B391-443A347C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793" y="2356848"/>
                <a:ext cx="293670" cy="276999"/>
              </a:xfrm>
              <a:prstGeom prst="rect">
                <a:avLst/>
              </a:prstGeom>
              <a:blipFill>
                <a:blip r:embed="rId8"/>
                <a:stretch>
                  <a:fillRect l="-8333" r="-833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0A768EB-FD4F-2346-A26E-DD5C665B206F}"/>
              </a:ext>
            </a:extLst>
          </p:cNvPr>
          <p:cNvSpPr txBox="1"/>
          <p:nvPr/>
        </p:nvSpPr>
        <p:spPr>
          <a:xfrm>
            <a:off x="2765871" y="2078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50C62D-B39A-4246-AF49-052492F0E6EE}"/>
              </a:ext>
            </a:extLst>
          </p:cNvPr>
          <p:cNvCxnSpPr>
            <a:cxnSpLocks/>
          </p:cNvCxnSpPr>
          <p:nvPr/>
        </p:nvCxnSpPr>
        <p:spPr>
          <a:xfrm>
            <a:off x="3723640" y="3447439"/>
            <a:ext cx="20828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514052-0F6E-3048-8341-7FBDE4343E8B}"/>
                  </a:ext>
                </a:extLst>
              </p:cNvPr>
              <p:cNvSpPr txBox="1"/>
              <p:nvPr/>
            </p:nvSpPr>
            <p:spPr>
              <a:xfrm>
                <a:off x="4682793" y="3514056"/>
                <a:ext cx="3211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514052-0F6E-3048-8341-7FBDE434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793" y="3514056"/>
                <a:ext cx="321178" cy="276999"/>
              </a:xfrm>
              <a:prstGeom prst="rect">
                <a:avLst/>
              </a:prstGeom>
              <a:blipFill>
                <a:blip r:embed="rId9"/>
                <a:stretch>
                  <a:fillRect l="-14815" r="-370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CCE3BAF-E876-32F4-D7BE-2BE6A005FA68}"/>
              </a:ext>
            </a:extLst>
          </p:cNvPr>
          <p:cNvSpPr txBox="1"/>
          <p:nvPr/>
        </p:nvSpPr>
        <p:spPr>
          <a:xfrm>
            <a:off x="10639023" y="2278237"/>
            <a:ext cx="749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Gaia</a:t>
            </a:r>
          </a:p>
        </p:txBody>
      </p:sp>
    </p:spTree>
    <p:extLst>
      <p:ext uri="{BB962C8B-B14F-4D97-AF65-F5344CB8AC3E}">
        <p14:creationId xmlns:p14="http://schemas.microsoft.com/office/powerpoint/2010/main" val="35429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  <p:bldP spid="15" grpId="0" animBg="1"/>
      <p:bldP spid="16" grpId="0"/>
      <p:bldP spid="24" grpId="0"/>
      <p:bldP spid="23" grpId="0" animBg="1"/>
      <p:bldP spid="27" grpId="0" animBg="1"/>
      <p:bldP spid="8" grpId="0"/>
      <p:bldP spid="2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4A37BF-23C0-9D5D-04FF-6235B797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7</a:t>
            </a:fld>
            <a:endParaRPr lang="en-US"/>
          </a:p>
        </p:txBody>
      </p:sp>
      <p:pic>
        <p:nvPicPr>
          <p:cNvPr id="6146" name="Picture 2" descr="Servicing Missions">
            <a:extLst>
              <a:ext uri="{FF2B5EF4-FFF2-40B4-BE49-F238E27FC236}">
                <a16:creationId xmlns:a16="http://schemas.microsoft.com/office/drawing/2014/main" id="{3AF7104E-F184-3988-27EF-5C7125CD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0000">
                        <a14:foregroundMark x1="22375" y1="8250" x2="22375" y2="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33">
            <a:off x="8860163" y="5071065"/>
            <a:ext cx="3293979" cy="164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20DCA-FE01-1FB5-704A-081E0C7E21E8}"/>
              </a:ext>
            </a:extLst>
          </p:cNvPr>
          <p:cNvSpPr txBox="1"/>
          <p:nvPr/>
        </p:nvSpPr>
        <p:spPr>
          <a:xfrm>
            <a:off x="4289272" y="5646731"/>
            <a:ext cx="319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HST snapshot </a:t>
            </a:r>
            <a:r>
              <a:rPr lang="en-US" dirty="0"/>
              <a:t>follow-up imaging  revealed resolved pairs!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8EEEC1-78A8-9A82-88A4-B365ADD44E50}"/>
              </a:ext>
            </a:extLst>
          </p:cNvPr>
          <p:cNvSpPr txBox="1"/>
          <p:nvPr/>
        </p:nvSpPr>
        <p:spPr>
          <a:xfrm>
            <a:off x="8155563" y="5892937"/>
            <a:ext cx="167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/>
              <a:t>Shen et al. (2021)</a:t>
            </a:r>
          </a:p>
          <a:p>
            <a:pPr algn="r"/>
            <a:r>
              <a:rPr lang="en-US" sz="1600" i="1" dirty="0"/>
              <a:t>Chen et al. (2022)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88926D-5091-6B5F-54A6-7E0162C97DD3}"/>
              </a:ext>
            </a:extLst>
          </p:cNvPr>
          <p:cNvGrpSpPr/>
          <p:nvPr/>
        </p:nvGrpSpPr>
        <p:grpSpPr>
          <a:xfrm>
            <a:off x="148694" y="108815"/>
            <a:ext cx="11875666" cy="6621606"/>
            <a:chOff x="148694" y="175049"/>
            <a:chExt cx="11875666" cy="6621606"/>
          </a:xfrm>
        </p:grpSpPr>
        <p:pic>
          <p:nvPicPr>
            <p:cNvPr id="5" name="Picture 4" descr="A collage of images of a star&#10;&#10;Description automatically generated">
              <a:extLst>
                <a:ext uri="{FF2B5EF4-FFF2-40B4-BE49-F238E27FC236}">
                  <a16:creationId xmlns:a16="http://schemas.microsoft.com/office/drawing/2014/main" id="{32D31EFC-437C-4C45-A450-A2AF1595D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148694" y="175049"/>
              <a:ext cx="9239010" cy="52827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894283-DAE8-CE69-BA6B-0FFAC8A37285}"/>
                </a:ext>
              </a:extLst>
            </p:cNvPr>
            <p:cNvSpPr/>
            <p:nvPr/>
          </p:nvSpPr>
          <p:spPr>
            <a:xfrm>
              <a:off x="8023954" y="1501855"/>
              <a:ext cx="1363750" cy="131458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167D6B-2247-76B9-1616-610315351A7A}"/>
                </a:ext>
              </a:extLst>
            </p:cNvPr>
            <p:cNvSpPr/>
            <p:nvPr/>
          </p:nvSpPr>
          <p:spPr>
            <a:xfrm>
              <a:off x="5387298" y="2816443"/>
              <a:ext cx="1363750" cy="131458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close-up of a space telescope&#10;&#10;Description automatically generated">
              <a:extLst>
                <a:ext uri="{FF2B5EF4-FFF2-40B4-BE49-F238E27FC236}">
                  <a16:creationId xmlns:a16="http://schemas.microsoft.com/office/drawing/2014/main" id="{7052451A-2D31-36B9-BD92-8FB2C6C3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148694" y="5458014"/>
              <a:ext cx="3988363" cy="13386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437149-6C4C-79DB-DFC2-E9CC464EC399}"/>
                </a:ext>
              </a:extLst>
            </p:cNvPr>
            <p:cNvSpPr txBox="1"/>
            <p:nvPr/>
          </p:nvSpPr>
          <p:spPr>
            <a:xfrm>
              <a:off x="9667568" y="4337186"/>
              <a:ext cx="2076927" cy="64633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Chosen for JWST Cycle 1 follow-ups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6DA235-B5E4-2C70-C389-8BF14E38B78F}"/>
                </a:ext>
              </a:extLst>
            </p:cNvPr>
            <p:cNvCxnSpPr>
              <a:cxnSpLocks/>
              <a:stCxn id="14" idx="1"/>
              <a:endCxn id="8" idx="2"/>
            </p:cNvCxnSpPr>
            <p:nvPr/>
          </p:nvCxnSpPr>
          <p:spPr>
            <a:xfrm flipH="1" flipV="1">
              <a:off x="8705829" y="2816444"/>
              <a:ext cx="961739" cy="1843908"/>
            </a:xfrm>
            <a:prstGeom prst="line">
              <a:avLst/>
            </a:prstGeom>
            <a:ln w="38100">
              <a:solidFill>
                <a:srgbClr val="FFC000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62CB21-765C-1FF6-F28D-381B320EBD0A}"/>
                </a:ext>
              </a:extLst>
            </p:cNvPr>
            <p:cNvCxnSpPr>
              <a:cxnSpLocks/>
              <a:stCxn id="14" idx="1"/>
              <a:endCxn id="9" idx="3"/>
            </p:cNvCxnSpPr>
            <p:nvPr/>
          </p:nvCxnSpPr>
          <p:spPr>
            <a:xfrm flipH="1" flipV="1">
              <a:off x="6751048" y="3473738"/>
              <a:ext cx="2916520" cy="1186614"/>
            </a:xfrm>
            <a:prstGeom prst="line">
              <a:avLst/>
            </a:prstGeom>
            <a:ln w="38100">
              <a:solidFill>
                <a:srgbClr val="FFC000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 collage of images of a number of stars&#10;&#10;Description automatically generated">
              <a:extLst>
                <a:ext uri="{FF2B5EF4-FFF2-40B4-BE49-F238E27FC236}">
                  <a16:creationId xmlns:a16="http://schemas.microsoft.com/office/drawing/2014/main" id="{165CE566-A1CF-A510-8156-078B34F9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85000"/>
            </a:blip>
            <a:stretch>
              <a:fillRect/>
            </a:stretch>
          </p:blipFill>
          <p:spPr>
            <a:xfrm>
              <a:off x="9387704" y="179168"/>
              <a:ext cx="2636656" cy="2646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89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with many colored dots&#10;&#10;Description automatically generated">
            <a:extLst>
              <a:ext uri="{FF2B5EF4-FFF2-40B4-BE49-F238E27FC236}">
                <a16:creationId xmlns:a16="http://schemas.microsoft.com/office/drawing/2014/main" id="{8167D4BA-9B13-57FB-CC99-9819406A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26" y="400048"/>
            <a:ext cx="11651148" cy="58547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40BE7-8B9D-B201-39EB-0E2C2F31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9BE547E-DA84-804C-98EF-2984E17BA01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A82906-A714-3413-F9D0-BC6F9F57E64C}"/>
              </a:ext>
            </a:extLst>
          </p:cNvPr>
          <p:cNvSpPr/>
          <p:nvPr/>
        </p:nvSpPr>
        <p:spPr>
          <a:xfrm rot="16200000">
            <a:off x="-427808" y="2138703"/>
            <a:ext cx="3984911" cy="1290478"/>
          </a:xfrm>
          <a:prstGeom prst="ellipse">
            <a:avLst/>
          </a:prstGeom>
          <a:solidFill>
            <a:srgbClr val="92D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34E452-9C3C-E3E2-01D4-AC2D2433D72C}"/>
              </a:ext>
            </a:extLst>
          </p:cNvPr>
          <p:cNvSpPr/>
          <p:nvPr/>
        </p:nvSpPr>
        <p:spPr>
          <a:xfrm rot="21318397">
            <a:off x="1878675" y="1149500"/>
            <a:ext cx="8808720" cy="1412240"/>
          </a:xfrm>
          <a:prstGeom prst="ellipse">
            <a:avLst/>
          </a:prstGeom>
          <a:solidFill>
            <a:srgbClr val="FFFF00">
              <a:alpha val="1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7F6CB-701C-551C-6283-AFE346743860}"/>
              </a:ext>
            </a:extLst>
          </p:cNvPr>
          <p:cNvSpPr txBox="1"/>
          <p:nvPr/>
        </p:nvSpPr>
        <p:spPr>
          <a:xfrm>
            <a:off x="1173611" y="1029893"/>
            <a:ext cx="782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Low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2DBAD-8A43-D8A4-BD25-44F8862038A0}"/>
              </a:ext>
            </a:extLst>
          </p:cNvPr>
          <p:cNvSpPr txBox="1"/>
          <p:nvPr/>
        </p:nvSpPr>
        <p:spPr>
          <a:xfrm rot="21247465">
            <a:off x="4138619" y="1229947"/>
            <a:ext cx="1948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Large separation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B8291-01EE-9310-6A5A-4CCF5884E6AA}"/>
              </a:ext>
            </a:extLst>
          </p:cNvPr>
          <p:cNvSpPr txBox="1"/>
          <p:nvPr/>
        </p:nvSpPr>
        <p:spPr>
          <a:xfrm>
            <a:off x="5043590" y="3805248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Small separation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8AAF6-79FC-1238-2BEE-2F3C5C0E3379}"/>
              </a:ext>
            </a:extLst>
          </p:cNvPr>
          <p:cNvSpPr txBox="1"/>
          <p:nvPr/>
        </p:nvSpPr>
        <p:spPr>
          <a:xfrm>
            <a:off x="397626" y="6276857"/>
            <a:ext cx="210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Chen et al. (2022)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923B83-1952-6839-F7A0-141CD3F3B6E7}"/>
              </a:ext>
            </a:extLst>
          </p:cNvPr>
          <p:cNvSpPr/>
          <p:nvPr/>
        </p:nvSpPr>
        <p:spPr>
          <a:xfrm>
            <a:off x="2072640" y="3072178"/>
            <a:ext cx="8808720" cy="1047448"/>
          </a:xfrm>
          <a:prstGeom prst="ellipse">
            <a:avLst/>
          </a:prstGeom>
          <a:solidFill>
            <a:srgbClr val="C00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7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57AABD-3A03-60C0-3DC4-E7836F89C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0439"/>
            <a:ext cx="10515600" cy="863600"/>
          </a:xfrm>
        </p:spPr>
        <p:txBody>
          <a:bodyPr/>
          <a:lstStyle/>
          <a:p>
            <a:pPr algn="ctr"/>
            <a:r>
              <a:rPr lang="en-US" dirty="0"/>
              <a:t>Case study: J0749+2255 at z=2.17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C12E8D-4F26-52D9-8844-2F418415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E547E-DA84-804C-98EF-2984E17BA01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collage of images of a star&#10;&#10;Description automatically generated">
            <a:extLst>
              <a:ext uri="{FF2B5EF4-FFF2-40B4-BE49-F238E27FC236}">
                <a16:creationId xmlns:a16="http://schemas.microsoft.com/office/drawing/2014/main" id="{5FE6534E-3FB5-3358-83D6-55DE0BA9E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508"/>
          <a:stretch/>
        </p:blipFill>
        <p:spPr>
          <a:xfrm>
            <a:off x="4647100" y="2880359"/>
            <a:ext cx="2897800" cy="2896051"/>
          </a:xfrm>
          <a:prstGeom prst="rect">
            <a:avLst/>
          </a:prstGeom>
          <a:noFill/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007917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15228</TotalTime>
  <Words>716</Words>
  <Application>Microsoft Macintosh PowerPoint</Application>
  <PresentationFormat>Widescreen</PresentationFormat>
  <Paragraphs>151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Advancing dual quasar science  at cosmic noon and beyond with ELTs Spatially resolved observations with JWST and ALMA</vt:lpstr>
      <vt:lpstr>PowerPoint Presentation</vt:lpstr>
      <vt:lpstr>State of dual quasar science</vt:lpstr>
      <vt:lpstr>PowerPoint Presentation</vt:lpstr>
      <vt:lpstr>PowerPoint Presentation</vt:lpstr>
      <vt:lpstr>Varstrometry to find &lt; 1” separations</vt:lpstr>
      <vt:lpstr>PowerPoint Presentation</vt:lpstr>
      <vt:lpstr>PowerPoint Presentation</vt:lpstr>
      <vt:lpstr>Case study: J0749+2255 at z=2.17</vt:lpstr>
      <vt:lpstr>Multi-wavelength study (Chen et al. 2023)</vt:lpstr>
      <vt:lpstr>JWST GO 2654  </vt:lpstr>
      <vt:lpstr>Extracting the host galaxy</vt:lpstr>
      <vt:lpstr>Quasar-subtracted, emission line analysis</vt:lpstr>
      <vt:lpstr>Optical line ionization diagnostics</vt:lpstr>
      <vt:lpstr>Mystery of two similar quasars</vt:lpstr>
      <vt:lpstr>ALMA Cycle 9 – zoom in to the quasars </vt:lpstr>
      <vt:lpstr>How can ELTs address dual quasar science?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Kpc-scale dual quasars and their impact on galaxy formation at cosmic noon</dc:title>
  <dc:creator>Yuzo Ishikawa</dc:creator>
  <cp:lastModifiedBy>Yuzo Ishikawa</cp:lastModifiedBy>
  <cp:revision>117</cp:revision>
  <cp:lastPrinted>2023-09-12T21:50:45Z</cp:lastPrinted>
  <dcterms:created xsi:type="dcterms:W3CDTF">2021-09-29T17:55:49Z</dcterms:created>
  <dcterms:modified xsi:type="dcterms:W3CDTF">2023-12-13T10:23:21Z</dcterms:modified>
</cp:coreProperties>
</file>