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Lst>
  <p:sldSz cy="5143500" cx="9144000"/>
  <p:notesSz cx="6858000" cy="9144000"/>
  <p:embeddedFontLst>
    <p:embeddedFont>
      <p:font typeface="Montserrat"/>
      <p:regular r:id="rId48"/>
      <p:bold r:id="rId49"/>
      <p:italic r:id="rId50"/>
      <p:boldItalic r:id="rId51"/>
    </p:embeddedFont>
    <p:embeddedFont>
      <p:font typeface="Open Sans SemiBold"/>
      <p:regular r:id="rId52"/>
      <p:bold r:id="rId53"/>
      <p:italic r:id="rId54"/>
      <p:boldItalic r:id="rId55"/>
    </p:embeddedFont>
    <p:embeddedFont>
      <p:font typeface="Open Sans Medium"/>
      <p:regular r:id="rId56"/>
      <p:bold r:id="rId57"/>
      <p:italic r:id="rId58"/>
      <p:boldItalic r:id="rId59"/>
    </p:embeddedFont>
    <p:embeddedFont>
      <p:font typeface="Open Sans Light"/>
      <p:regular r:id="rId60"/>
      <p:bold r:id="rId61"/>
      <p:italic r:id="rId62"/>
      <p:boldItalic r:id="rId63"/>
    </p:embeddedFont>
    <p:embeddedFont>
      <p:font typeface="Open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0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1D1640-CE05-4F98-99B3-26513C655710}">
  <a:tblStyle styleId="{A41D1640-CE05-4F98-99B3-26513C65571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01"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Montserrat-regular.fntdata"/><Relationship Id="rId47" Type="http://schemas.openxmlformats.org/officeDocument/2006/relationships/slide" Target="slides/slide39.xml"/><Relationship Id="rId49" Type="http://schemas.openxmlformats.org/officeDocument/2006/relationships/font" Target="fonts/Montserrat-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OpenSansLight-italic.fntdata"/><Relationship Id="rId61" Type="http://schemas.openxmlformats.org/officeDocument/2006/relationships/font" Target="fonts/OpenSansLight-bold.fntdata"/><Relationship Id="rId20" Type="http://schemas.openxmlformats.org/officeDocument/2006/relationships/slide" Target="slides/slide12.xml"/><Relationship Id="rId64" Type="http://schemas.openxmlformats.org/officeDocument/2006/relationships/font" Target="fonts/OpenSans-regular.fntdata"/><Relationship Id="rId63" Type="http://schemas.openxmlformats.org/officeDocument/2006/relationships/font" Target="fonts/OpenSansLight-boldItalic.fntdata"/><Relationship Id="rId22" Type="http://schemas.openxmlformats.org/officeDocument/2006/relationships/slide" Target="slides/slide14.xml"/><Relationship Id="rId66" Type="http://schemas.openxmlformats.org/officeDocument/2006/relationships/font" Target="fonts/OpenSans-italic.fntdata"/><Relationship Id="rId21" Type="http://schemas.openxmlformats.org/officeDocument/2006/relationships/slide" Target="slides/slide13.xml"/><Relationship Id="rId65" Type="http://schemas.openxmlformats.org/officeDocument/2006/relationships/font" Target="fonts/OpenSans-bold.fntdata"/><Relationship Id="rId24" Type="http://schemas.openxmlformats.org/officeDocument/2006/relationships/slide" Target="slides/slide16.xml"/><Relationship Id="rId23" Type="http://schemas.openxmlformats.org/officeDocument/2006/relationships/slide" Target="slides/slide15.xml"/><Relationship Id="rId67" Type="http://schemas.openxmlformats.org/officeDocument/2006/relationships/font" Target="fonts/OpenSans-boldItalic.fntdata"/><Relationship Id="rId60" Type="http://schemas.openxmlformats.org/officeDocument/2006/relationships/font" Target="fonts/OpenSansLight-regular.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OpenSansSemiBold-bold.fntdata"/><Relationship Id="rId52" Type="http://schemas.openxmlformats.org/officeDocument/2006/relationships/font" Target="fonts/OpenSansSemiBold-regular.fntdata"/><Relationship Id="rId11" Type="http://schemas.openxmlformats.org/officeDocument/2006/relationships/slide" Target="slides/slide3.xml"/><Relationship Id="rId55" Type="http://schemas.openxmlformats.org/officeDocument/2006/relationships/font" Target="fonts/OpenSansSemiBold-boldItalic.fntdata"/><Relationship Id="rId10" Type="http://schemas.openxmlformats.org/officeDocument/2006/relationships/slide" Target="slides/slide2.xml"/><Relationship Id="rId54" Type="http://schemas.openxmlformats.org/officeDocument/2006/relationships/font" Target="fonts/OpenSansSemiBold-italic.fntdata"/><Relationship Id="rId13" Type="http://schemas.openxmlformats.org/officeDocument/2006/relationships/slide" Target="slides/slide5.xml"/><Relationship Id="rId57" Type="http://schemas.openxmlformats.org/officeDocument/2006/relationships/font" Target="fonts/OpenSansMedium-bold.fntdata"/><Relationship Id="rId12" Type="http://schemas.openxmlformats.org/officeDocument/2006/relationships/slide" Target="slides/slide4.xml"/><Relationship Id="rId56" Type="http://schemas.openxmlformats.org/officeDocument/2006/relationships/font" Target="fonts/OpenSansMedium-regular.fntdata"/><Relationship Id="rId15" Type="http://schemas.openxmlformats.org/officeDocument/2006/relationships/slide" Target="slides/slide7.xml"/><Relationship Id="rId59" Type="http://schemas.openxmlformats.org/officeDocument/2006/relationships/font" Target="fonts/OpenSansMedium-boldItalic.fntdata"/><Relationship Id="rId14" Type="http://schemas.openxmlformats.org/officeDocument/2006/relationships/slide" Target="slides/slide6.xml"/><Relationship Id="rId58" Type="http://schemas.openxmlformats.org/officeDocument/2006/relationships/font" Target="fonts/OpenSansMedium-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indent="-228600" lvl="1" marL="914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2pPr>
            <a:lvl3pPr indent="-228600" lvl="2" marL="1371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3pPr>
            <a:lvl4pPr indent="-228600" lvl="3" marL="1828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4pPr>
            <a:lvl5pPr indent="-228600" lvl="4" marL="22860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5pPr>
            <a:lvl6pPr indent="-228600" lvl="5" marL="27432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6pPr>
            <a:lvl7pPr indent="-228600" lvl="6" marL="32004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7pPr>
            <a:lvl8pPr indent="-228600" lvl="7" marL="36576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8pPr>
            <a:lvl9pPr indent="-228600" lvl="8" marL="411480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Malgun Gothic"/>
                <a:ea typeface="Malgun Gothic"/>
                <a:cs typeface="Malgun Gothic"/>
                <a:sym typeface="Malgun Gothic"/>
              </a:defRPr>
            </a:lvl1pPr>
            <a:lvl2pPr lvl="1"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2pPr>
            <a:lvl3pPr lvl="2"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3pPr>
            <a:lvl4pPr lvl="3"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4pPr>
            <a:lvl5pPr lvl="4"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5pPr>
            <a:lvl6pPr lvl="5"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6pPr>
            <a:lvl7pPr lvl="6"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7pPr>
            <a:lvl8pPr lvl="7"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8pPr>
            <a:lvl9pPr lvl="8" marR="0" rtl="0" algn="l">
              <a:spcBef>
                <a:spcPts val="0"/>
              </a:spcBef>
              <a:spcAft>
                <a:spcPts val="0"/>
              </a:spcAft>
              <a:buSzPts val="1400"/>
              <a:buNone/>
              <a:defRPr b="0" i="0" sz="1800" u="none" cap="none" strike="noStrike">
                <a:solidFill>
                  <a:schemeClr val="dk1"/>
                </a:solidFill>
                <a:latin typeface="Malgun Gothic"/>
                <a:ea typeface="Malgun Gothic"/>
                <a:cs typeface="Malgun Gothic"/>
                <a:sym typeface="Malgun Gothic"/>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Malgun Gothic"/>
                <a:ea typeface="Malgun Gothic"/>
                <a:cs typeface="Malgun Gothic"/>
                <a:sym typeface="Malgun Gothic"/>
              </a:rPr>
              <a:t>‹#›</a:t>
            </a:fld>
            <a:endParaRPr b="0" i="0" sz="1200" u="none" cap="none" strike="noStrike">
              <a:solidFill>
                <a:schemeClr val="dk1"/>
              </a:solidFill>
              <a:latin typeface="Malgun Gothic"/>
              <a:ea typeface="Malgun Gothic"/>
              <a:cs typeface="Malgun Gothic"/>
              <a:sym typeface="Malgun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68694af7b5a94c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fit convergence gif?</a:t>
            </a:r>
            <a:endParaRPr/>
          </a:p>
          <a:p>
            <a:pPr indent="0" lvl="0" marL="0" rtl="0" algn="l">
              <a:spcBef>
                <a:spcPts val="0"/>
              </a:spcBef>
              <a:spcAft>
                <a:spcPts val="0"/>
              </a:spcAft>
              <a:buNone/>
            </a:pPr>
            <a:r>
              <a:rPr lang="en-US"/>
              <a:t>new verde plot</a:t>
            </a:r>
            <a:endParaRPr/>
          </a:p>
          <a:p>
            <a:pPr indent="0" lvl="0" marL="0" rtl="0" algn="l">
              <a:spcBef>
                <a:spcPts val="0"/>
              </a:spcBef>
              <a:spcAft>
                <a:spcPts val="0"/>
              </a:spcAft>
              <a:buNone/>
            </a:pPr>
            <a:r>
              <a:rPr lang="en-US"/>
              <a:t>animations: </a:t>
            </a:r>
            <a:r>
              <a:rPr lang="en-US"/>
              <a:t>perturbers? top-down visual</a:t>
            </a:r>
            <a:endParaRPr/>
          </a:p>
        </p:txBody>
      </p:sp>
      <p:sp>
        <p:nvSpPr>
          <p:cNvPr id="107" name="Google Shape;107;g68694af7b5a94c2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5a67aee0d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a5a67aee0d_0_1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(quick explanation)</a:t>
            </a:r>
            <a:endParaRPr/>
          </a:p>
          <a:p>
            <a:pPr indent="0" lvl="0" marL="0" rtl="0" algn="l">
              <a:spcBef>
                <a:spcPts val="0"/>
              </a:spcBef>
              <a:spcAft>
                <a:spcPts val="0"/>
              </a:spcAft>
              <a:buNone/>
            </a:pPr>
            <a:r>
              <a:rPr lang="en-US"/>
              <a:t>(if our source is variable -&gt; time delay, with some math and some modeling can get t</a:t>
            </a:r>
            <a:r>
              <a:rPr lang="en-US"/>
              <a:t>ime delay distance</a:t>
            </a:r>
            <a:r>
              <a:rPr lang="en-US"/>
              <a:t> -&gt; H_0!)</a:t>
            </a:r>
            <a:endParaRPr/>
          </a:p>
        </p:txBody>
      </p:sp>
      <p:sp>
        <p:nvSpPr>
          <p:cNvPr id="168" name="Google Shape;168;g2a5a67aee0d_0_1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8f757f518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8f757f518_0_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whole point of my research: </a:t>
            </a:r>
            <a:r>
              <a:rPr b="1" lang="en-US"/>
              <a:t>what information can we glean from these systems based solely on these images</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turns out to be quite a lot…</a:t>
            </a:r>
            <a:endParaRPr/>
          </a:p>
          <a:p>
            <a:pPr indent="0" lvl="0" marL="0" rtl="0" algn="l">
              <a:spcBef>
                <a:spcPts val="0"/>
              </a:spcBef>
              <a:spcAft>
                <a:spcPts val="0"/>
              </a:spcAft>
              <a:buNone/>
            </a:pPr>
            <a:r>
              <a:t/>
            </a:r>
            <a:endParaRPr/>
          </a:p>
        </p:txBody>
      </p:sp>
      <p:sp>
        <p:nvSpPr>
          <p:cNvPr id="193" name="Google Shape;193;g258f757f518_0_1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58f757f518_0_1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doubles exist, why use quadruply imaged quasars (if they are more rare?)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quads are extremely valuable for time-delay cosmography</a:t>
            </a:r>
            <a:endParaRPr/>
          </a:p>
          <a:p>
            <a:pPr indent="0" lvl="0" marL="0" rtl="0" algn="l">
              <a:spcBef>
                <a:spcPts val="0"/>
              </a:spcBef>
              <a:spcAft>
                <a:spcPts val="0"/>
              </a:spcAft>
              <a:buNone/>
            </a:pPr>
            <a:r>
              <a:rPr lang="en-US"/>
              <a:t>	3 ind meas. of H_0 for EACH mass model -&gt; really drop our uncertainties</a:t>
            </a:r>
            <a:endParaRPr/>
          </a:p>
          <a:p>
            <a:pPr indent="0" lvl="0" marL="0" rtl="0" algn="l">
              <a:spcBef>
                <a:spcPts val="0"/>
              </a:spcBef>
              <a:spcAft>
                <a:spcPts val="0"/>
              </a:spcAft>
              <a:buNone/>
            </a:pPr>
            <a:r>
              <a:rPr lang="en-US"/>
              <a:t>	help tighten constraints on hubble tension for new cosmological models that may be proposed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03" name="Google Shape;203;g258f757f518_0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58f757f518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58f757f518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environment</a:t>
            </a:r>
            <a:r>
              <a:rPr lang="en-US"/>
              <a:t> of 2033: a few other galaxies we have to take into account in the analysis, due to them being close to the lensing system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discovered 2004 Morgan et al., </a:t>
            </a:r>
            <a:r>
              <a:rPr lang="en-US"/>
              <a:t>monitored for 14 years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Wide Field Camera 3 (WFC3) F160W</a:t>
            </a:r>
            <a:endParaRPr/>
          </a:p>
          <a:p>
            <a:pPr indent="0" lvl="0" marL="0" rtl="0" algn="l">
              <a:spcBef>
                <a:spcPts val="0"/>
              </a:spcBef>
              <a:spcAft>
                <a:spcPts val="0"/>
              </a:spcAft>
              <a:buNone/>
            </a:pPr>
            <a:r>
              <a:rPr lang="en-US"/>
              <a:t>(ACS) F814W</a:t>
            </a:r>
            <a:endParaRPr/>
          </a:p>
        </p:txBody>
      </p:sp>
      <p:sp>
        <p:nvSpPr>
          <p:cNvPr id="210" name="Google Shape;210;g258f757f518_0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58f757f518_0_2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58f757f518_0_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modeling notes: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environment: quite difficult, perturbers require significant amount of work to accurately model (for cosmography-grade uncertainties)</a:t>
            </a:r>
            <a:endParaRPr/>
          </a:p>
          <a:p>
            <a:pPr indent="0" lvl="0" marL="0" rtl="0" algn="l">
              <a:spcBef>
                <a:spcPts val="0"/>
              </a:spcBef>
              <a:spcAft>
                <a:spcPts val="0"/>
              </a:spcAft>
              <a:buNone/>
            </a:pPr>
            <a:r>
              <a:rPr lang="en-US"/>
              <a:t>	G2 behind deflector, makes things spicy</a:t>
            </a:r>
            <a:endParaRPr/>
          </a:p>
          <a:p>
            <a:pPr indent="0" lvl="0" marL="0" rtl="0" algn="l">
              <a:spcBef>
                <a:spcPts val="0"/>
              </a:spcBef>
              <a:spcAft>
                <a:spcPts val="0"/>
              </a:spcAft>
              <a:buNone/>
            </a:pPr>
            <a:r>
              <a:rPr lang="en-US"/>
              <a:t>	G3 and G7 may have a non-negligible higher-order influence (still looking into this)</a:t>
            </a:r>
            <a:endParaRPr/>
          </a:p>
          <a:p>
            <a:pPr indent="0" lvl="0" marL="0" rtl="0" algn="l">
              <a:spcBef>
                <a:spcPts val="0"/>
              </a:spcBef>
              <a:spcAft>
                <a:spcPts val="0"/>
              </a:spcAft>
              <a:buNone/>
            </a:pPr>
            <a:r>
              <a:rPr lang="en-US"/>
              <a:t>2) psf is extremely important due to the next point</a:t>
            </a:r>
            <a:endParaRPr/>
          </a:p>
          <a:p>
            <a:pPr indent="0" lvl="0" marL="0" rtl="0" algn="l">
              <a:spcBef>
                <a:spcPts val="0"/>
              </a:spcBef>
              <a:spcAft>
                <a:spcPts val="0"/>
              </a:spcAft>
              <a:buNone/>
            </a:pPr>
            <a:r>
              <a:rPr lang="en-US"/>
              <a:t>3) </a:t>
            </a:r>
            <a:r>
              <a:rPr b="1" lang="en-US"/>
              <a:t>most important detail</a:t>
            </a:r>
            <a:r>
              <a:rPr lang="en-US"/>
              <a:t>, mapping deflector mass to fit 4 points, great, but fitting a full ring gives fantastic radial mass constraints</a:t>
            </a:r>
            <a:endParaRPr/>
          </a:p>
          <a:p>
            <a:pPr indent="0" lvl="0" marL="0" rtl="0" algn="l">
              <a:spcBef>
                <a:spcPts val="0"/>
              </a:spcBef>
              <a:spcAft>
                <a:spcPts val="0"/>
              </a:spcAft>
              <a:buNone/>
            </a:pPr>
            <a:r>
              <a:rPr lang="en-US"/>
              <a:t>	extent/thickness of this ring is also extremely important for finding how the density changes with radius(?)</a:t>
            </a:r>
            <a:endParaRPr/>
          </a:p>
        </p:txBody>
      </p:sp>
      <p:sp>
        <p:nvSpPr>
          <p:cNvPr id="218" name="Google Shape;218;g258f757f518_0_22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58f757f518_0_2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58f757f518_0_2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t>most important detail</a:t>
            </a:r>
            <a:r>
              <a:rPr lang="en-US"/>
              <a:t>, mapping deflector mass to fit 4 points, great, but fitting a ring gives every single pixel in that ring</a:t>
            </a:r>
            <a:endParaRPr/>
          </a:p>
          <a:p>
            <a:pPr indent="0" lvl="0" marL="0" rtl="0" algn="l">
              <a:spcBef>
                <a:spcPts val="0"/>
              </a:spcBef>
              <a:spcAft>
                <a:spcPts val="0"/>
              </a:spcAft>
              <a:buClr>
                <a:schemeClr val="dk1"/>
              </a:buClr>
              <a:buSzPts val="1100"/>
              <a:buFont typeface="Arial"/>
              <a:buNone/>
            </a:pPr>
            <a:r>
              <a:rPr lang="en-US"/>
              <a:t>	extent/thickness of this ring is also extremely important for finding how the density changes with radius(?)</a:t>
            </a:r>
            <a:endParaRPr/>
          </a:p>
        </p:txBody>
      </p:sp>
      <p:sp>
        <p:nvSpPr>
          <p:cNvPr id="227" name="Google Shape;227;g258f757f518_0_21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58f757f518_0_3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58f757f518_0_3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thanks to massimo stiavelli’s GTO program</a:t>
            </a:r>
            <a:endParaRPr/>
          </a:p>
        </p:txBody>
      </p:sp>
      <p:sp>
        <p:nvSpPr>
          <p:cNvPr id="236" name="Google Shape;236;g258f757f518_0_30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58f757f518_0_2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58f757f518_0_2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just working with the 115 band for now, but this band really makes out the ring detail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want to see the effect JWST imaging has on our </a:t>
            </a:r>
            <a:r>
              <a:rPr b="1" lang="en-US"/>
              <a:t>modeling precision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US"/>
              <a:t>one of the biggest changes </a:t>
            </a:r>
            <a:r>
              <a:rPr lang="en-US"/>
              <a:t>(other than image resolution, which is fantastic)</a:t>
            </a:r>
            <a:r>
              <a:rPr b="1" lang="en-US"/>
              <a:t> is the psf</a:t>
            </a:r>
            <a:endParaRPr/>
          </a:p>
          <a:p>
            <a:pPr indent="0" lvl="0" marL="0" rtl="0" algn="l">
              <a:spcBef>
                <a:spcPts val="0"/>
              </a:spcBef>
              <a:spcAft>
                <a:spcPts val="0"/>
              </a:spcAft>
              <a:buNone/>
            </a:pPr>
            <a:r>
              <a:rPr lang="en-US"/>
              <a:t>	with JWST: more complicated than ever before for lens modeling</a:t>
            </a:r>
            <a:endParaRPr/>
          </a:p>
          <a:p>
            <a:pPr indent="0" lvl="0" marL="0" rtl="0" algn="l">
              <a:spcBef>
                <a:spcPts val="0"/>
              </a:spcBef>
              <a:spcAft>
                <a:spcPts val="0"/>
              </a:spcAft>
              <a:buNone/>
            </a:pPr>
            <a:r>
              <a:rPr lang="en-US"/>
              <a:t>	one of the tools we use to deal with this is</a:t>
            </a:r>
            <a:r>
              <a:rPr b="1" lang="en-US"/>
              <a:t> iterative reconstructions during fitting</a:t>
            </a:r>
            <a:endParaRPr b="1"/>
          </a:p>
        </p:txBody>
      </p:sp>
      <p:sp>
        <p:nvSpPr>
          <p:cNvPr id="247" name="Google Shape;247;g258f757f518_0_2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8f757f518_0_5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8f757f518_0_5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iterative psf reconstruction:</a:t>
            </a:r>
            <a:endParaRPr/>
          </a:p>
          <a:p>
            <a:pPr indent="0" lvl="0" marL="0" rtl="0" algn="l">
              <a:spcBef>
                <a:spcPts val="0"/>
              </a:spcBef>
              <a:spcAft>
                <a:spcPts val="0"/>
              </a:spcAft>
              <a:buNone/>
            </a:pPr>
            <a:r>
              <a:rPr lang="en-US"/>
              <a:t>	find a set of stars to get an initial guess</a:t>
            </a:r>
            <a:endParaRPr/>
          </a:p>
          <a:p>
            <a:pPr indent="0" lvl="0" marL="0" rtl="0" algn="l">
              <a:spcBef>
                <a:spcPts val="0"/>
              </a:spcBef>
              <a:spcAft>
                <a:spcPts val="0"/>
              </a:spcAft>
              <a:buNone/>
            </a:pPr>
            <a:r>
              <a:rPr lang="en-US"/>
              <a:t>	during the modeling process we will update the psf fit based on the quasar images (bright PSFs directly in our 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pretty good fit, but </a:t>
            </a:r>
            <a:r>
              <a:rPr b="1" lang="en-US"/>
              <a:t>not the best</a:t>
            </a:r>
            <a:endParaRPr/>
          </a:p>
          <a:p>
            <a:pPr indent="0" lvl="0" marL="0" rtl="0" algn="l">
              <a:spcBef>
                <a:spcPts val="0"/>
              </a:spcBef>
              <a:spcAft>
                <a:spcPts val="0"/>
              </a:spcAft>
              <a:buNone/>
            </a:pPr>
            <a:r>
              <a:rPr b="1" lang="en-US"/>
              <a:t>back to this later</a:t>
            </a:r>
            <a:endParaRPr b="1"/>
          </a:p>
        </p:txBody>
      </p:sp>
      <p:sp>
        <p:nvSpPr>
          <p:cNvPr id="257" name="Google Shape;257;g258f757f518_0_5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a5a67aee0d_0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a5a67aee0d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2a5a67aee0d_0_19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26f65ba28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626f65ba28_0_1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try to convince you to care about quads</a:t>
            </a:r>
            <a:endParaRPr/>
          </a:p>
        </p:txBody>
      </p:sp>
      <p:sp>
        <p:nvSpPr>
          <p:cNvPr id="115" name="Google Shape;115;g2626f65ba28_0_17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58f757f518_0_2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58f757f518_0_2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different lens modeling software was used, so </a:t>
            </a:r>
            <a:r>
              <a:rPr b="1" lang="en-US"/>
              <a:t>a direct 1-1 comparison isn’t entirely possible</a:t>
            </a:r>
            <a:endParaRPr b="1"/>
          </a:p>
          <a:p>
            <a:pPr indent="0" lvl="0" marL="0" rtl="0" algn="l">
              <a:spcBef>
                <a:spcPts val="0"/>
              </a:spcBef>
              <a:spcAft>
                <a:spcPts val="0"/>
              </a:spcAft>
              <a:buClr>
                <a:schemeClr val="dk1"/>
              </a:buClr>
              <a:buSzPts val="1100"/>
              <a:buFont typeface="Arial"/>
              <a:buNone/>
            </a:pPr>
            <a:r>
              <a:rPr lang="en-US"/>
              <a:t>	but we can try to get</a:t>
            </a:r>
            <a:r>
              <a:rPr b="1" lang="en-US"/>
              <a:t> as close to a fair comparison</a:t>
            </a:r>
            <a:r>
              <a:rPr lang="en-US"/>
              <a:t> as possible</a:t>
            </a:r>
            <a:endParaRPr/>
          </a:p>
        </p:txBody>
      </p:sp>
      <p:sp>
        <p:nvSpPr>
          <p:cNvPr id="291" name="Google Shape;291;g258f757f518_0_26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58f757f518_0_3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58f757f518_0_3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258f757f518_0_3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58f757f518_0_3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58f757f518_0_3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agree pretty well, jelly bean with a glistening star on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bit more tomfoolery going on with the perturber than previously expected</a:t>
            </a:r>
            <a:endParaRPr/>
          </a:p>
          <a:p>
            <a:pPr indent="457200" lvl="0" marL="0" rtl="0" algn="l">
              <a:spcBef>
                <a:spcPts val="0"/>
              </a:spcBef>
              <a:spcAft>
                <a:spcPts val="0"/>
              </a:spcAft>
              <a:buNone/>
            </a:pPr>
            <a:r>
              <a:rPr lang="en-US"/>
              <a:t>particularly, since this model we have gotten much </a:t>
            </a:r>
            <a:r>
              <a:rPr b="1" lang="en-US"/>
              <a:t>more certain redshift measurements</a:t>
            </a:r>
            <a:r>
              <a:rPr lang="en-US"/>
              <a:t> for objects in the field</a:t>
            </a:r>
            <a:endParaRPr/>
          </a:p>
        </p:txBody>
      </p:sp>
      <p:sp>
        <p:nvSpPr>
          <p:cNvPr id="309" name="Google Shape;309;g258f757f518_0_3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58f757f518_0_5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58f757f518_0_5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really highlights the amount of detail</a:t>
            </a:r>
            <a:endParaRPr/>
          </a:p>
        </p:txBody>
      </p:sp>
      <p:sp>
        <p:nvSpPr>
          <p:cNvPr id="319" name="Google Shape;319;g258f757f518_0_5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58f757f518_0_4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258f757f518_0_4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check the location on critical curves to see if this is a reasonable conclusion</a:t>
            </a:r>
            <a:endParaRPr/>
          </a:p>
          <a:p>
            <a:pPr indent="0" lvl="0" marL="0" rtl="0" algn="l">
              <a:spcBef>
                <a:spcPts val="0"/>
              </a:spcBef>
              <a:spcAft>
                <a:spcPts val="0"/>
              </a:spcAft>
              <a:buNone/>
            </a:pPr>
            <a:r>
              <a:rPr lang="en-US"/>
              <a:t>	looks like it could be a lensed object!</a:t>
            </a:r>
            <a:endParaRPr/>
          </a:p>
          <a:p>
            <a:pPr indent="0" lvl="0" marL="0" rtl="0" algn="l">
              <a:spcBef>
                <a:spcPts val="0"/>
              </a:spcBef>
              <a:spcAft>
                <a:spcPts val="0"/>
              </a:spcAft>
              <a:buNone/>
            </a:pPr>
            <a:r>
              <a:t/>
            </a:r>
            <a:endParaRPr/>
          </a:p>
        </p:txBody>
      </p:sp>
      <p:sp>
        <p:nvSpPr>
          <p:cNvPr id="330" name="Google Shape;330;g258f757f518_0_46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a5a67aee0d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a5a67aee0d_0_2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2a5a67aee0d_0_26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a5a67aee0d_0_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a5a67aee0d_0_2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breakdown of diff uncertainties for the multiply-imaged quasars used for H_0 inference</a:t>
            </a:r>
            <a:endParaRPr/>
          </a:p>
        </p:txBody>
      </p:sp>
      <p:sp>
        <p:nvSpPr>
          <p:cNvPr id="347" name="Google Shape;347;g2a5a67aee0d_0_29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a5a67aee0d_0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a5a67aee0d_0_3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breakdown of H_0 uncertainties due to different components of the lens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fractional uncertainty of modeling is 2.2%</a:t>
            </a:r>
            <a:endParaRPr/>
          </a:p>
        </p:txBody>
      </p:sp>
      <p:sp>
        <p:nvSpPr>
          <p:cNvPr id="355" name="Google Shape;355;g2a5a67aee0d_0_30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a5a67aee0d_0_2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a5a67aee0d_0_2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2a5a67aee0d_0_27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a5a67aee0d_0_3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2a5a67aee0d_0_3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with jwst, significantly more pixels to constrain our models, how well does this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haven’t even shown tt yet lol</a:t>
            </a:r>
            <a:endParaRPr/>
          </a:p>
        </p:txBody>
      </p:sp>
      <p:sp>
        <p:nvSpPr>
          <p:cNvPr id="374" name="Google Shape;374;g2a5a67aee0d_0_32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a5a67aee0d_0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motivation for why we care</a:t>
            </a:r>
            <a:endParaRPr/>
          </a:p>
        </p:txBody>
      </p:sp>
      <p:sp>
        <p:nvSpPr>
          <p:cNvPr id="121" name="Google Shape;121;g2a5a67aee0d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a5a67aee0d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2a5a67aee0d_0_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2a5a67aee0d_0_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a5a67aee0d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a5a67aee0d_0_3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g2a5a67aee0d_0_36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626f65ba28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626f65ba28_0_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626f65ba28_0_11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a5a67aee0d_0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a5a67aee0d_0_2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have to have a good understanding of what light is coming from the PSF and what light is from the external source</a:t>
            </a:r>
            <a:endParaRPr/>
          </a:p>
          <a:p>
            <a:pPr indent="0" lvl="0" marL="0" rtl="0" algn="l">
              <a:spcBef>
                <a:spcPts val="0"/>
              </a:spcBef>
              <a:spcAft>
                <a:spcPts val="0"/>
              </a:spcAft>
              <a:buClr>
                <a:schemeClr val="dk1"/>
              </a:buClr>
              <a:buSzPts val="1100"/>
              <a:buFont typeface="Arial"/>
              <a:buNone/>
            </a:pPr>
            <a:r>
              <a:rPr lang="en-US"/>
              <a:t>if your PSF model isn’t perfect, you are going to get massive residuals around the point sources</a:t>
            </a:r>
            <a:endParaRPr/>
          </a:p>
          <a:p>
            <a:pPr indent="0" lvl="0" marL="0" rtl="0" algn="l">
              <a:spcBef>
                <a:spcPts val="0"/>
              </a:spcBef>
              <a:spcAft>
                <a:spcPts val="0"/>
              </a:spcAft>
              <a:buNone/>
            </a:pPr>
            <a:r>
              <a:rPr lang="en-US"/>
              <a:t>	-&gt; artificially increase the noise around the PS to account for our imperfect PS model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still something we are looking into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certainly not outweighing the benefits of JWST, but it is something to keep in mind when discussing potential instruments</a:t>
            </a:r>
            <a:endParaRPr/>
          </a:p>
        </p:txBody>
      </p:sp>
      <p:sp>
        <p:nvSpPr>
          <p:cNvPr id="420" name="Google Shape;420;g2a5a67aee0d_0_2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626f65ba28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626f65ba28_0_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depends highly on what the final PSF looks like for the TMT</a:t>
            </a:r>
            <a:endParaRPr/>
          </a:p>
        </p:txBody>
      </p:sp>
      <p:sp>
        <p:nvSpPr>
          <p:cNvPr id="429" name="Google Shape;429;g2626f65ba28_0_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626f65ba2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626f65ba28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200000"/>
              </a:lnSpc>
              <a:spcBef>
                <a:spcPts val="0"/>
              </a:spcBef>
              <a:spcAft>
                <a:spcPts val="0"/>
              </a:spcAft>
              <a:buNone/>
            </a:pPr>
            <a:r>
              <a:rPr lang="en-US" sz="1800">
                <a:solidFill>
                  <a:srgbClr val="616161"/>
                </a:solidFill>
                <a:latin typeface="Open Sans Medium"/>
                <a:ea typeface="Open Sans Medium"/>
                <a:cs typeface="Open Sans Medium"/>
                <a:sym typeface="Open Sans Medium"/>
              </a:rPr>
              <a:t>fft convolution O ~ N log(N)</a:t>
            </a:r>
            <a:endParaRPr/>
          </a:p>
        </p:txBody>
      </p:sp>
      <p:sp>
        <p:nvSpPr>
          <p:cNvPr id="443" name="Google Shape;443;g2626f65ba28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8f757f518_0_4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58f757f518_0_4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microlensing: The effect tends to be small, of order ∼days or shorter, and can be modeled and accounted for under proper assumptions (Bonvin et al. 2018). This effect can also be mitigated by using the relative offsets between the measured time delays and those expected from lens modeling (Chen et al. 2018a).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vel disp: 250 +/- 19 km/s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recently started investigating other methods, STARRED which was recently developed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450" name="Google Shape;450;g258f757f518_0_40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2c7636fb6f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2c7636fb6f_0_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12c7636fb6f_0_13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a5a67aee0d_0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a5a67aee0d_0_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a5a67aee0d_0_8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58f757f518_0_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258f757f518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58f757f518_0_4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current expansion rate of the Universe is a fundamental quantity in cosmology.</a:t>
            </a:r>
            <a:endParaRPr/>
          </a:p>
          <a:p>
            <a:pPr indent="0" lvl="0" marL="0" rtl="0" algn="l">
              <a:spcBef>
                <a:spcPts val="0"/>
              </a:spcBef>
              <a:spcAft>
                <a:spcPts val="0"/>
              </a:spcAft>
              <a:buNone/>
            </a:pPr>
            <a:r>
              <a:rPr lang="en-US"/>
              <a:t>represented by the Hubble constant,</a:t>
            </a:r>
            <a:endParaRPr/>
          </a:p>
          <a:p>
            <a:pPr indent="0" lvl="0" marL="0" rtl="0" algn="l">
              <a:spcBef>
                <a:spcPts val="0"/>
              </a:spcBef>
              <a:spcAft>
                <a:spcPts val="0"/>
              </a:spcAft>
              <a:buNone/>
            </a:pPr>
            <a:r>
              <a:rPr lang="en-US"/>
              <a:t>it is the tool that allows for the conversion of recession velocities (easily measured via redshifts) to</a:t>
            </a:r>
            <a:endParaRPr/>
          </a:p>
          <a:p>
            <a:pPr indent="457200" lvl="0" marL="0" rtl="0" algn="l">
              <a:spcBef>
                <a:spcPts val="0"/>
              </a:spcBef>
              <a:spcAft>
                <a:spcPts val="0"/>
              </a:spcAft>
              <a:buNone/>
            </a:pPr>
            <a:r>
              <a:rPr lang="en-US"/>
              <a:t>distances: distances being infamously difficult to measure</a:t>
            </a:r>
            <a:endParaRPr/>
          </a:p>
        </p:txBody>
      </p:sp>
      <p:sp>
        <p:nvSpPr>
          <p:cNvPr id="126" name="Google Shape;126;g258f757f518_0_4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a5a67aee0d_0_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summary of the evolution of the Hubble constant constraints over the past two decades</a:t>
            </a:r>
            <a:endParaRPr/>
          </a:p>
          <a:p>
            <a:pPr indent="0" lvl="0" marL="0" rtl="0" algn="l">
              <a:spcBef>
                <a:spcPts val="0"/>
              </a:spcBef>
              <a:spcAft>
                <a:spcPts val="0"/>
              </a:spcAft>
              <a:buClr>
                <a:schemeClr val="dk1"/>
              </a:buClr>
              <a:buSzPts val="1100"/>
              <a:buFont typeface="Arial"/>
              <a:buNone/>
            </a:pPr>
            <a:r>
              <a:rPr lang="en-US"/>
              <a:t>initially two methods were developed: early and late measurements</a:t>
            </a:r>
            <a:endParaRPr/>
          </a:p>
          <a:p>
            <a:pPr indent="0" lvl="0" marL="0" rtl="0" algn="l">
              <a:spcBef>
                <a:spcPts val="0"/>
              </a:spcBef>
              <a:spcAft>
                <a:spcPts val="0"/>
              </a:spcAft>
              <a:buNone/>
            </a:pPr>
            <a:r>
              <a:rPr lang="en-US"/>
              <a:t>agreement: “one of the triumphs of the standard model of cosmology”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all changed around 2013</a:t>
            </a:r>
            <a:endParaRPr/>
          </a:p>
        </p:txBody>
      </p:sp>
      <p:sp>
        <p:nvSpPr>
          <p:cNvPr id="132" name="Google Shape;132;g2a5a67aee0d_0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a5a67aee0d_0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after 2013 when the new Planck data came in, the mismatch became increasingly apparent</a:t>
            </a:r>
            <a:endParaRPr/>
          </a:p>
          <a:p>
            <a:pPr indent="457200" lvl="0" marL="0" rtl="0" algn="l">
              <a:spcBef>
                <a:spcPts val="0"/>
              </a:spcBef>
              <a:spcAft>
                <a:spcPts val="0"/>
              </a:spcAft>
              <a:buNone/>
            </a:pPr>
            <a:r>
              <a:rPr lang="en-US"/>
              <a:t>to the point that the term “</a:t>
            </a:r>
            <a:r>
              <a:rPr b="1" lang="en-US"/>
              <a:t>Hubble tension</a:t>
            </a:r>
            <a:r>
              <a:rPr lang="en-US"/>
              <a:t>” was coined</a:t>
            </a:r>
            <a:endParaRPr/>
          </a:p>
          <a:p>
            <a:pPr indent="0" lvl="0" marL="0" rtl="0" algn="l">
              <a:spcBef>
                <a:spcPts val="0"/>
              </a:spcBef>
              <a:spcAft>
                <a:spcPts val="0"/>
              </a:spcAft>
              <a:buNone/>
            </a:pPr>
            <a:r>
              <a:t/>
            </a:r>
            <a:endParaRPr/>
          </a:p>
        </p:txBody>
      </p:sp>
      <p:sp>
        <p:nvSpPr>
          <p:cNvPr id="140" name="Google Shape;140;g2a5a67aee0d_0_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a5a67aee0d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tension still remains 10 years later, </a:t>
            </a:r>
            <a:r>
              <a:rPr lang="en-US"/>
              <a:t>explanation based on very simple systematic errors would likely have emerged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the moment, the tightest late-universe measurements use a “distance ladder”</a:t>
            </a:r>
            <a:endParaRPr/>
          </a:p>
          <a:p>
            <a:pPr indent="0" lvl="0" marL="0" rtl="0" algn="l">
              <a:spcBef>
                <a:spcPts val="0"/>
              </a:spcBef>
              <a:spcAft>
                <a:spcPts val="0"/>
              </a:spcAft>
              <a:buNone/>
            </a:pPr>
            <a:r>
              <a:rPr lang="en-US"/>
              <a:t>	uses objects of known </a:t>
            </a:r>
            <a:r>
              <a:rPr i="1" lang="en-US"/>
              <a:t>brightness</a:t>
            </a:r>
            <a:r>
              <a:rPr lang="en-US"/>
              <a:t> -&gt; </a:t>
            </a:r>
            <a:r>
              <a:rPr b="1" lang="en-US"/>
              <a:t>standard candles</a:t>
            </a:r>
            <a:r>
              <a:rPr lang="en-US"/>
              <a:t>, or known </a:t>
            </a:r>
            <a:r>
              <a:rPr i="1" lang="en-US"/>
              <a:t>size</a:t>
            </a:r>
            <a:r>
              <a:rPr lang="en-US"/>
              <a:t> -&gt; </a:t>
            </a:r>
            <a:r>
              <a:rPr b="1" lang="en-US"/>
              <a:t>standard rulers</a:t>
            </a:r>
            <a:endParaRPr b="1"/>
          </a:p>
          <a:p>
            <a:pPr indent="0" lvl="0" marL="0" rtl="0" algn="l">
              <a:spcBef>
                <a:spcPts val="0"/>
              </a:spcBef>
              <a:spcAft>
                <a:spcPts val="0"/>
              </a:spcAft>
              <a:buNone/>
            </a:pPr>
            <a:r>
              <a:rPr b="1" lang="en-US"/>
              <a:t>		</a:t>
            </a:r>
            <a:r>
              <a:rPr lang="en-US"/>
              <a:t>build up a meter stick to measure out to cosmological distances</a:t>
            </a:r>
            <a:endParaRPr/>
          </a:p>
          <a:p>
            <a:pPr indent="457200" lvl="0" marL="0" rtl="0" algn="l">
              <a:spcBef>
                <a:spcPts val="0"/>
              </a:spcBef>
              <a:spcAft>
                <a:spcPts val="0"/>
              </a:spcAft>
              <a:buNone/>
            </a:pPr>
            <a:r>
              <a:rPr lang="en-US"/>
              <a:t>each of these relies on several assumptions and is potentially affected by unknown systematic errors</a:t>
            </a:r>
            <a:endParaRPr/>
          </a:p>
          <a:p>
            <a:pPr indent="457200" lvl="0" marL="0" rtl="0" algn="l">
              <a:spcBef>
                <a:spcPts val="0"/>
              </a:spcBef>
              <a:spcAft>
                <a:spcPts val="0"/>
              </a:spcAft>
              <a:buClr>
                <a:schemeClr val="dk1"/>
              </a:buClr>
              <a:buSzPts val="1100"/>
              <a:buFont typeface="Arial"/>
              <a:buNone/>
            </a:pPr>
            <a:r>
              <a:rPr lang="en-US"/>
              <a:t>	e.g. underlying assumption that faraway objects behave like nearby ones, pretty </a:t>
            </a:r>
            <a:r>
              <a:rPr b="1" lang="en-US"/>
              <a:t>hefty </a:t>
            </a:r>
            <a:r>
              <a:rPr lang="en-US"/>
              <a:t>assumption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if the Hubble tension represents a symptom of a systemic failure of the standard cosmological model,</a:t>
            </a:r>
            <a:endParaRPr/>
          </a:p>
          <a:p>
            <a:pPr indent="0" lvl="0" marL="0" rtl="0" algn="l">
              <a:spcBef>
                <a:spcPts val="0"/>
              </a:spcBef>
              <a:spcAft>
                <a:spcPts val="0"/>
              </a:spcAft>
              <a:buNone/>
            </a:pPr>
            <a:r>
              <a:rPr lang="en-US"/>
              <a:t>	profound implications for our understanding of cosmology</a:t>
            </a:r>
            <a:endParaRPr/>
          </a:p>
          <a:p>
            <a:pPr indent="0" lvl="0" marL="0" rtl="0" algn="l">
              <a:spcBef>
                <a:spcPts val="0"/>
              </a:spcBef>
              <a:spcAft>
                <a:spcPts val="0"/>
              </a:spcAft>
              <a:buClr>
                <a:schemeClr val="dk1"/>
              </a:buClr>
              <a:buSzPts val="1100"/>
              <a:buFont typeface="Arial"/>
              <a:buNone/>
            </a:pPr>
            <a:r>
              <a:rPr lang="en-US"/>
              <a:t>	</a:t>
            </a:r>
            <a:r>
              <a:rPr b="1" lang="en-US"/>
              <a:t>crucial </a:t>
            </a:r>
            <a:r>
              <a:rPr lang="en-US"/>
              <a:t>to develop new, independent, measurements -&gt; lensing</a:t>
            </a:r>
            <a:endParaRPr/>
          </a:p>
        </p:txBody>
      </p:sp>
      <p:sp>
        <p:nvSpPr>
          <p:cNvPr id="147" name="Google Shape;147;g2a5a67aee0d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a5a67aee0d_0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compared to other late-universe measurements, lensing is a </a:t>
            </a:r>
            <a:r>
              <a:rPr b="1" lang="en-US"/>
              <a:t>completely </a:t>
            </a:r>
            <a:r>
              <a:rPr b="1" lang="en-US"/>
              <a:t>independent, one-step measurement of H_0</a:t>
            </a:r>
            <a:endParaRPr b="1"/>
          </a:p>
          <a:p>
            <a:pPr indent="0" lvl="0" marL="0" rtl="0" algn="l">
              <a:spcBef>
                <a:spcPts val="0"/>
              </a:spcBef>
              <a:spcAft>
                <a:spcPts val="0"/>
              </a:spcAft>
              <a:buNone/>
            </a:pPr>
            <a:r>
              <a:rPr b="1" lang="en-US"/>
              <a:t>	</a:t>
            </a:r>
            <a:r>
              <a:rPr lang="en-US"/>
              <a:t>(also has a comparatively very weak dependence on other cosmological parameters)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goal for lensing is </a:t>
            </a:r>
            <a:r>
              <a:rPr b="1" lang="en-US"/>
              <a:t>passing the threshold of </a:t>
            </a:r>
            <a:r>
              <a:rPr b="1" lang="en-US"/>
              <a:t>&lt;2% error</a:t>
            </a:r>
            <a:r>
              <a:rPr lang="en-US"/>
              <a:t> -&gt; separate early &amp; late results</a:t>
            </a:r>
            <a:endParaRPr/>
          </a:p>
          <a:p>
            <a:pPr indent="0" lvl="0" marL="0" rtl="0" algn="l">
              <a:spcBef>
                <a:spcPts val="0"/>
              </a:spcBef>
              <a:spcAft>
                <a:spcPts val="0"/>
              </a:spcAft>
              <a:buNone/>
            </a:pPr>
            <a:r>
              <a:rPr lang="en-US"/>
              <a:t>	1% w/ 40 lensed quasars, or 20 lensed SNe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of these objects (save 1) is a</a:t>
            </a:r>
            <a:r>
              <a:rPr b="1" lang="en-US"/>
              <a:t> quadruply-imaged quasar</a:t>
            </a:r>
            <a:r>
              <a:rPr lang="en-US"/>
              <a:t>, which is the focus on my talk</a:t>
            </a:r>
            <a:endParaRPr/>
          </a:p>
        </p:txBody>
      </p:sp>
      <p:sp>
        <p:nvSpPr>
          <p:cNvPr id="154" name="Google Shape;154;g2a5a67aee0d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58f757f518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58f757f518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258f757f518_0_10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layout">
  <p:cSld name="Cover Slide layout">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
          <p:cNvSpPr txBox="1"/>
          <p:nvPr>
            <p:ph idx="1" type="body"/>
          </p:nvPr>
        </p:nvSpPr>
        <p:spPr>
          <a:xfrm>
            <a:off x="2649293" y="1563638"/>
            <a:ext cx="3845400" cy="10800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720"/>
              </a:spcBef>
              <a:spcAft>
                <a:spcPts val="0"/>
              </a:spcAft>
              <a:buClr>
                <a:srgbClr val="3F3F3F"/>
              </a:buClr>
              <a:buSzPts val="3600"/>
              <a:buFont typeface="Arial"/>
              <a:buNone/>
              <a:defRPr b="1"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2"/>
          <p:cNvSpPr txBox="1"/>
          <p:nvPr>
            <p:ph idx="2" type="body"/>
          </p:nvPr>
        </p:nvSpPr>
        <p:spPr>
          <a:xfrm>
            <a:off x="2649145" y="2634232"/>
            <a:ext cx="3845400" cy="7998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280"/>
              </a:spcBef>
              <a:spcAft>
                <a:spcPts val="0"/>
              </a:spcAft>
              <a:buClr>
                <a:srgbClr val="3F3F3F"/>
              </a:buClr>
              <a:buSzPts val="1400"/>
              <a:buFont typeface="Arial"/>
              <a:buNone/>
              <a:defRPr b="1"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grpSp>
        <p:nvGrpSpPr>
          <p:cNvPr id="13" name="Google Shape;13;p2"/>
          <p:cNvGrpSpPr/>
          <p:nvPr/>
        </p:nvGrpSpPr>
        <p:grpSpPr>
          <a:xfrm>
            <a:off x="1944229" y="-24"/>
            <a:ext cx="5255065" cy="5143175"/>
            <a:chOff x="1619672" y="548680"/>
            <a:chExt cx="5904568" cy="5778848"/>
          </a:xfrm>
        </p:grpSpPr>
        <p:sp>
          <p:nvSpPr>
            <p:cNvPr id="14" name="Google Shape;14;p2"/>
            <p:cNvSpPr/>
            <p:nvPr/>
          </p:nvSpPr>
          <p:spPr>
            <a:xfrm>
              <a:off x="2411760" y="1268760"/>
              <a:ext cx="4320600" cy="4320600"/>
            </a:xfrm>
            <a:prstGeom prst="ellipse">
              <a:avLst/>
            </a:prstGeom>
            <a:noFill/>
            <a:ln cap="flat" cmpd="sng" w="19050">
              <a:solidFill>
                <a:schemeClr val="lt1">
                  <a:alpha val="698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 name="Google Shape;15;p2"/>
            <p:cNvSpPr/>
            <p:nvPr/>
          </p:nvSpPr>
          <p:spPr>
            <a:xfrm>
              <a:off x="2483768" y="1340768"/>
              <a:ext cx="4176600" cy="4176600"/>
            </a:xfrm>
            <a:prstGeom prst="ellipse">
              <a:avLst/>
            </a:prstGeom>
            <a:noFill/>
            <a:ln cap="flat" cmpd="sng" w="19050">
              <a:solidFill>
                <a:schemeClr val="lt1">
                  <a:alpha val="698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cxnSp>
          <p:nvCxnSpPr>
            <p:cNvPr id="16" name="Google Shape;16;p2"/>
            <p:cNvCxnSpPr/>
            <p:nvPr/>
          </p:nvCxnSpPr>
          <p:spPr>
            <a:xfrm>
              <a:off x="4572000" y="548680"/>
              <a:ext cx="0" cy="720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17" name="Google Shape;17;p2"/>
            <p:cNvCxnSpPr/>
            <p:nvPr/>
          </p:nvCxnSpPr>
          <p:spPr>
            <a:xfrm>
              <a:off x="4572000" y="5607528"/>
              <a:ext cx="0" cy="720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18" name="Google Shape;18;p2"/>
            <p:cNvCxnSpPr/>
            <p:nvPr/>
          </p:nvCxnSpPr>
          <p:spPr>
            <a:xfrm>
              <a:off x="6732240" y="3429000"/>
              <a:ext cx="792000" cy="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19" name="Google Shape;19;p2"/>
            <p:cNvCxnSpPr/>
            <p:nvPr/>
          </p:nvCxnSpPr>
          <p:spPr>
            <a:xfrm>
              <a:off x="1619672" y="3429000"/>
              <a:ext cx="792000" cy="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0" name="Google Shape;20;p2"/>
            <p:cNvCxnSpPr/>
            <p:nvPr/>
          </p:nvCxnSpPr>
          <p:spPr>
            <a:xfrm flipH="1" rot="10800000">
              <a:off x="6156176" y="2378320"/>
              <a:ext cx="792000" cy="3306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1" name="Google Shape;21;p2"/>
            <p:cNvCxnSpPr/>
            <p:nvPr/>
          </p:nvCxnSpPr>
          <p:spPr>
            <a:xfrm flipH="1" rot="10800000">
              <a:off x="5431496" y="1124832"/>
              <a:ext cx="432000" cy="792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2" name="Google Shape;22;p2"/>
            <p:cNvCxnSpPr/>
            <p:nvPr/>
          </p:nvCxnSpPr>
          <p:spPr>
            <a:xfrm>
              <a:off x="3094136" y="1131624"/>
              <a:ext cx="613800" cy="7851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3" name="Google Shape;23;p2"/>
            <p:cNvCxnSpPr/>
            <p:nvPr/>
          </p:nvCxnSpPr>
          <p:spPr>
            <a:xfrm>
              <a:off x="2195736" y="2090992"/>
              <a:ext cx="898500" cy="4923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4" name="Google Shape;24;p2"/>
            <p:cNvCxnSpPr/>
            <p:nvPr/>
          </p:nvCxnSpPr>
          <p:spPr>
            <a:xfrm flipH="1" rot="10800000">
              <a:off x="3180984" y="4941232"/>
              <a:ext cx="526800" cy="576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5" name="Google Shape;25;p2"/>
            <p:cNvCxnSpPr/>
            <p:nvPr/>
          </p:nvCxnSpPr>
          <p:spPr>
            <a:xfrm flipH="1" rot="10800000">
              <a:off x="2456304" y="4329144"/>
              <a:ext cx="637800" cy="396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6" name="Google Shape;26;p2"/>
            <p:cNvCxnSpPr/>
            <p:nvPr/>
          </p:nvCxnSpPr>
          <p:spPr>
            <a:xfrm>
              <a:off x="5979584" y="4142812"/>
              <a:ext cx="968700" cy="5103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27" name="Google Shape;27;p2"/>
            <p:cNvCxnSpPr/>
            <p:nvPr/>
          </p:nvCxnSpPr>
          <p:spPr>
            <a:xfrm>
              <a:off x="5431496" y="4875464"/>
              <a:ext cx="490200" cy="732000"/>
            </a:xfrm>
            <a:prstGeom prst="straightConnector1">
              <a:avLst/>
            </a:prstGeom>
            <a:noFill/>
            <a:ln cap="flat" cmpd="sng" w="19050">
              <a:solidFill>
                <a:schemeClr val="lt1">
                  <a:alpha val="69800"/>
                </a:schemeClr>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p:cSld name="4_Basic Layout">
    <p:bg>
      <p:bgPr>
        <a:blipFill>
          <a:blip r:embed="rId2">
            <a:alphaModFix/>
          </a:blip>
          <a:stretch>
            <a:fillRect/>
          </a:stretch>
        </a:blipFill>
      </p:bgPr>
    </p:bg>
    <p:spTree>
      <p:nvGrpSpPr>
        <p:cNvPr id="73" name="Shape 73"/>
        <p:cNvGrpSpPr/>
        <p:nvPr/>
      </p:nvGrpSpPr>
      <p:grpSpPr>
        <a:xfrm>
          <a:off x="0" y="0"/>
          <a:ext cx="0" cy="0"/>
          <a:chOff x="0" y="0"/>
          <a:chExt cx="0" cy="0"/>
        </a:xfrm>
      </p:grpSpPr>
      <p:sp>
        <p:nvSpPr>
          <p:cNvPr id="74" name="Google Shape;74;p12"/>
          <p:cNvSpPr txBox="1"/>
          <p:nvPr>
            <p:ph idx="1" type="body"/>
          </p:nvPr>
        </p:nvSpPr>
        <p:spPr>
          <a:xfrm>
            <a:off x="160400" y="1674153"/>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Layout">
  <p:cSld name="1_Basic Layout">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3"/>
          <p:cNvSpPr txBox="1"/>
          <p:nvPr>
            <p:ph idx="1" type="body"/>
          </p:nvPr>
        </p:nvSpPr>
        <p:spPr>
          <a:xfrm>
            <a:off x="467544" y="195486"/>
            <a:ext cx="84249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Layout">
  <p:cSld name="2_Basic Layout">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4"/>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Light"/>
              <a:buNone/>
              <a:defRPr i="0" sz="3600" u="none" cap="none" strike="noStrike">
                <a:solidFill>
                  <a:schemeClr val="dk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
        <p:nvSpPr>
          <p:cNvPr id="79" name="Google Shape;79;p14"/>
          <p:cNvSpPr txBox="1"/>
          <p:nvPr>
            <p:ph idx="2" type="body"/>
          </p:nvPr>
        </p:nvSpPr>
        <p:spPr>
          <a:xfrm>
            <a:off x="1203150" y="13455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1">
  <p:cSld name="Basic Layout_1">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15"/>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2" name="Google Shape;82;p15"/>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sp>
        <p:nvSpPr>
          <p:cNvPr id="84" name="Google Shape;84;p1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85" name="Google Shape;85;p1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6" name="Google Shape;86;p1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88" name="Shape 8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9"/>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Light"/>
              <a:buNone/>
              <a:defRPr i="0" sz="3600" u="none" cap="none" strike="noStrike">
                <a:solidFill>
                  <a:schemeClr val="dk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cSld name="3_Basic Layout">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0"/>
          <p:cNvSpPr txBox="1"/>
          <p:nvPr>
            <p:ph idx="1" type="body"/>
          </p:nvPr>
        </p:nvSpPr>
        <p:spPr>
          <a:xfrm>
            <a:off x="1965150" y="11931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
        <p:nvSpPr>
          <p:cNvPr id="93" name="Google Shape;93;p20"/>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l">
              <a:spcBef>
                <a:spcPts val="560"/>
              </a:spcBef>
              <a:spcAft>
                <a:spcPts val="0"/>
              </a:spcAft>
              <a:buClr>
                <a:schemeClr val="dk1"/>
              </a:buClr>
              <a:buSzPts val="2800"/>
              <a:buFont typeface="Open Sans"/>
              <a:buChar char="–"/>
              <a:defRPr b="1" i="0" sz="2800" u="none" cap="none" strike="noStrike">
                <a:solidFill>
                  <a:schemeClr val="dk1"/>
                </a:solidFill>
                <a:latin typeface="Open Sans"/>
                <a:ea typeface="Open Sans"/>
                <a:cs typeface="Open Sans"/>
                <a:sym typeface="Open Sans"/>
              </a:defRPr>
            </a:lvl2pPr>
            <a:lvl3pPr indent="-381000" lvl="2" marL="1371600" marR="0" rtl="0" algn="l">
              <a:spcBef>
                <a:spcPts val="480"/>
              </a:spcBef>
              <a:spcAft>
                <a:spcPts val="0"/>
              </a:spcAft>
              <a:buClr>
                <a:schemeClr val="dk1"/>
              </a:buClr>
              <a:buSzPts val="2400"/>
              <a:buFont typeface="Open Sans"/>
              <a:buChar char="•"/>
              <a:defRPr b="1" i="0" sz="2400" u="none" cap="none" strike="noStrike">
                <a:solidFill>
                  <a:schemeClr val="dk1"/>
                </a:solidFill>
                <a:latin typeface="Open Sans"/>
                <a:ea typeface="Open Sans"/>
                <a:cs typeface="Open Sans"/>
                <a:sym typeface="Open Sans"/>
              </a:defRPr>
            </a:lvl3pPr>
            <a:lvl4pPr indent="-355600" lvl="3" marL="1828800" marR="0" rtl="0" algn="l">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4pPr>
            <a:lvl5pPr indent="-355600" lvl="4" marL="2286000" marR="0" rtl="0" algn="l">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9pPr>
          </a:lstStyle>
          <a:p/>
        </p:txBody>
      </p:sp>
      <p:sp>
        <p:nvSpPr>
          <p:cNvPr id="94" name="Google Shape;94;p20"/>
          <p:cNvSpPr txBox="1"/>
          <p:nvPr/>
        </p:nvSpPr>
        <p:spPr>
          <a:xfrm>
            <a:off x="0" y="2887575"/>
            <a:ext cx="1533900" cy="2205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None/>
            </a:pPr>
            <a:r>
              <a:t/>
            </a:r>
            <a:endParaRPr>
              <a:solidFill>
                <a:srgbClr val="999999"/>
              </a:solidFill>
              <a:latin typeface="Open Sans SemiBold"/>
              <a:ea typeface="Open Sans SemiBold"/>
              <a:cs typeface="Open Sans SemiBold"/>
              <a:sym typeface="Open Sans SemiBold"/>
            </a:endParaRPr>
          </a:p>
          <a:p>
            <a:pPr indent="0" lvl="0" marL="0" rtl="0" algn="l">
              <a:lnSpc>
                <a:spcPct val="15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H</a:t>
            </a:r>
            <a:r>
              <a:rPr baseline="-25000" lang="en-US">
                <a:solidFill>
                  <a:srgbClr val="999999"/>
                </a:solidFill>
                <a:latin typeface="Open Sans SemiBold"/>
                <a:ea typeface="Open Sans SemiBold"/>
                <a:cs typeface="Open Sans SemiBold"/>
                <a:sym typeface="Open Sans SemiBold"/>
              </a:rPr>
              <a:t>0</a:t>
            </a:r>
            <a:endParaRPr>
              <a:solidFill>
                <a:srgbClr val="999999"/>
              </a:solidFill>
              <a:latin typeface="Open Sans SemiBold"/>
              <a:ea typeface="Open Sans SemiBold"/>
              <a:cs typeface="Open Sans SemiBold"/>
              <a:sym typeface="Open Sans SemiBold"/>
            </a:endParaRPr>
          </a:p>
          <a:p>
            <a:pPr indent="0" lvl="0" marL="0" rtl="0" algn="l">
              <a:lnSpc>
                <a:spcPct val="15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intro</a:t>
            </a:r>
            <a:endParaRPr>
              <a:solidFill>
                <a:srgbClr val="999999"/>
              </a:solidFill>
              <a:latin typeface="Open Sans SemiBold"/>
              <a:ea typeface="Open Sans SemiBold"/>
              <a:cs typeface="Open Sans SemiBold"/>
              <a:sym typeface="Open Sans SemiBold"/>
            </a:endParaRPr>
          </a:p>
          <a:p>
            <a:pPr indent="0" lvl="0" marL="0" rtl="0" algn="l">
              <a:lnSpc>
                <a:spcPct val="10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quads:</a:t>
            </a:r>
            <a:endParaRPr>
              <a:solidFill>
                <a:srgbClr val="999999"/>
              </a:solidFill>
              <a:latin typeface="Open Sans SemiBold"/>
              <a:ea typeface="Open Sans SemiBold"/>
              <a:cs typeface="Open Sans SemiBold"/>
              <a:sym typeface="Open Sans SemiBold"/>
            </a:endParaRPr>
          </a:p>
          <a:p>
            <a:pPr indent="0" lvl="0" marL="0" rtl="0" algn="l">
              <a:lnSpc>
                <a:spcPct val="10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 discovery</a:t>
            </a:r>
            <a:endParaRPr>
              <a:solidFill>
                <a:srgbClr val="999999"/>
              </a:solidFill>
              <a:latin typeface="Open Sans SemiBold"/>
              <a:ea typeface="Open Sans SemiBold"/>
              <a:cs typeface="Open Sans SemiBold"/>
              <a:sym typeface="Open Sans SemiBold"/>
            </a:endParaRPr>
          </a:p>
          <a:p>
            <a:pPr indent="0" lvl="0" marL="0" rtl="0" algn="l">
              <a:lnSpc>
                <a:spcPct val="10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 modeling</a:t>
            </a:r>
            <a:endParaRPr>
              <a:solidFill>
                <a:srgbClr val="999999"/>
              </a:solidFill>
              <a:latin typeface="Open Sans SemiBold"/>
              <a:ea typeface="Open Sans SemiBold"/>
              <a:cs typeface="Open Sans SemiBold"/>
              <a:sym typeface="Open Sans SemiBold"/>
            </a:endParaRPr>
          </a:p>
          <a:p>
            <a:pPr indent="0" lvl="0" marL="0" rtl="0" algn="l">
              <a:lnSpc>
                <a:spcPct val="15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 environments</a:t>
            </a:r>
            <a:endParaRPr>
              <a:solidFill>
                <a:srgbClr val="999999"/>
              </a:solidFill>
              <a:latin typeface="Open Sans SemiBold"/>
              <a:ea typeface="Open Sans SemiBold"/>
              <a:cs typeface="Open Sans SemiBold"/>
              <a:sym typeface="Open Sans SemiBold"/>
            </a:endParaRPr>
          </a:p>
          <a:p>
            <a:pPr indent="0" lvl="0" marL="0" rtl="0" algn="l">
              <a:lnSpc>
                <a:spcPct val="150000"/>
              </a:lnSpc>
              <a:spcBef>
                <a:spcPts val="0"/>
              </a:spcBef>
              <a:spcAft>
                <a:spcPts val="0"/>
              </a:spcAft>
              <a:buClr>
                <a:schemeClr val="dk1"/>
              </a:buClr>
              <a:buSzPts val="1100"/>
              <a:buNone/>
            </a:pPr>
            <a:r>
              <a:rPr lang="en-US">
                <a:solidFill>
                  <a:srgbClr val="999999"/>
                </a:solidFill>
                <a:latin typeface="Open Sans SemiBold"/>
                <a:ea typeface="Open Sans SemiBold"/>
                <a:cs typeface="Open Sans SemiBold"/>
                <a:sym typeface="Open Sans SemiBold"/>
              </a:rPr>
              <a:t>summary</a:t>
            </a:r>
            <a:endParaRPr>
              <a:solidFill>
                <a:srgbClr val="999999"/>
              </a:solidFill>
              <a:latin typeface="Open Sans SemiBold"/>
              <a:ea typeface="Open Sans SemiBold"/>
              <a:cs typeface="Open Sans SemiBold"/>
              <a:sym typeface="Open Sans SemiBo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
  <p:cSld name="4_Basic Layout">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21"/>
          <p:cNvSpPr txBox="1"/>
          <p:nvPr>
            <p:ph idx="1" type="body"/>
          </p:nvPr>
        </p:nvSpPr>
        <p:spPr>
          <a:xfrm>
            <a:off x="160400" y="1674153"/>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asic Layout">
  <p:cSld name="1_Basic Layout">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67544" y="195486"/>
            <a:ext cx="84249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Layout">
  <p:cSld name="End Slide Layout">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3"/>
          <p:cNvSpPr/>
          <p:nvPr/>
        </p:nvSpPr>
        <p:spPr>
          <a:xfrm>
            <a:off x="0" y="0"/>
            <a:ext cx="9144000" cy="5143500"/>
          </a:xfrm>
          <a:prstGeom prst="rect">
            <a:avLst/>
          </a:prstGeom>
          <a:solidFill>
            <a:schemeClr val="dk1">
              <a:alpha val="6669"/>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0" name="Google Shape;30;p3"/>
          <p:cNvGrpSpPr/>
          <p:nvPr/>
        </p:nvGrpSpPr>
        <p:grpSpPr>
          <a:xfrm>
            <a:off x="1944229" y="-24"/>
            <a:ext cx="5255065" cy="5143175"/>
            <a:chOff x="1619672" y="548680"/>
            <a:chExt cx="5904568" cy="5778848"/>
          </a:xfrm>
        </p:grpSpPr>
        <p:sp>
          <p:nvSpPr>
            <p:cNvPr id="31" name="Google Shape;31;p3"/>
            <p:cNvSpPr/>
            <p:nvPr/>
          </p:nvSpPr>
          <p:spPr>
            <a:xfrm>
              <a:off x="2411760" y="1268760"/>
              <a:ext cx="4320600" cy="4320600"/>
            </a:xfrm>
            <a:prstGeom prst="ellipse">
              <a:avLst/>
            </a:prstGeom>
            <a:noFill/>
            <a:ln cap="flat" cmpd="sng" w="19050">
              <a:solidFill>
                <a:schemeClr val="lt1">
                  <a:alpha val="698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32" name="Google Shape;32;p3"/>
            <p:cNvSpPr/>
            <p:nvPr/>
          </p:nvSpPr>
          <p:spPr>
            <a:xfrm>
              <a:off x="2483768" y="1340768"/>
              <a:ext cx="4176600" cy="4176600"/>
            </a:xfrm>
            <a:prstGeom prst="ellipse">
              <a:avLst/>
            </a:prstGeom>
            <a:blipFill rotWithShape="1">
              <a:blip r:embed="rId2">
                <a:alphaModFix/>
              </a:blip>
              <a:stretch>
                <a:fillRect b="0" l="0" r="0" t="0"/>
              </a:stretch>
            </a:blipFill>
            <a:ln cap="flat" cmpd="sng" w="19050">
              <a:solidFill>
                <a:schemeClr val="lt1">
                  <a:alpha val="69800"/>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cxnSp>
          <p:nvCxnSpPr>
            <p:cNvPr id="33" name="Google Shape;33;p3"/>
            <p:cNvCxnSpPr/>
            <p:nvPr/>
          </p:nvCxnSpPr>
          <p:spPr>
            <a:xfrm>
              <a:off x="4572000" y="548680"/>
              <a:ext cx="0" cy="720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34" name="Google Shape;34;p3"/>
            <p:cNvCxnSpPr/>
            <p:nvPr/>
          </p:nvCxnSpPr>
          <p:spPr>
            <a:xfrm>
              <a:off x="4572000" y="5607528"/>
              <a:ext cx="0" cy="720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35" name="Google Shape;35;p3"/>
            <p:cNvCxnSpPr/>
            <p:nvPr/>
          </p:nvCxnSpPr>
          <p:spPr>
            <a:xfrm>
              <a:off x="6732240" y="3429000"/>
              <a:ext cx="792000" cy="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36" name="Google Shape;36;p3"/>
            <p:cNvCxnSpPr/>
            <p:nvPr/>
          </p:nvCxnSpPr>
          <p:spPr>
            <a:xfrm>
              <a:off x="1619672" y="3429000"/>
              <a:ext cx="792000" cy="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37" name="Google Shape;37;p3"/>
            <p:cNvCxnSpPr/>
            <p:nvPr/>
          </p:nvCxnSpPr>
          <p:spPr>
            <a:xfrm flipH="1" rot="10800000">
              <a:off x="6156176" y="2378320"/>
              <a:ext cx="792000" cy="3306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38" name="Google Shape;38;p3"/>
            <p:cNvCxnSpPr/>
            <p:nvPr/>
          </p:nvCxnSpPr>
          <p:spPr>
            <a:xfrm flipH="1" rot="10800000">
              <a:off x="5431496" y="1124832"/>
              <a:ext cx="432000" cy="792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39" name="Google Shape;39;p3"/>
            <p:cNvCxnSpPr/>
            <p:nvPr/>
          </p:nvCxnSpPr>
          <p:spPr>
            <a:xfrm>
              <a:off x="3094136" y="1131624"/>
              <a:ext cx="613800" cy="7851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40" name="Google Shape;40;p3"/>
            <p:cNvCxnSpPr/>
            <p:nvPr/>
          </p:nvCxnSpPr>
          <p:spPr>
            <a:xfrm>
              <a:off x="2195736" y="2090992"/>
              <a:ext cx="898500" cy="4923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41" name="Google Shape;41;p3"/>
            <p:cNvCxnSpPr/>
            <p:nvPr/>
          </p:nvCxnSpPr>
          <p:spPr>
            <a:xfrm flipH="1" rot="10800000">
              <a:off x="3180984" y="4941232"/>
              <a:ext cx="526800" cy="576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42" name="Google Shape;42;p3"/>
            <p:cNvCxnSpPr/>
            <p:nvPr/>
          </p:nvCxnSpPr>
          <p:spPr>
            <a:xfrm flipH="1" rot="10800000">
              <a:off x="2456304" y="4329144"/>
              <a:ext cx="637800" cy="3960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43" name="Google Shape;43;p3"/>
            <p:cNvCxnSpPr/>
            <p:nvPr/>
          </p:nvCxnSpPr>
          <p:spPr>
            <a:xfrm>
              <a:off x="5979584" y="4142812"/>
              <a:ext cx="968700" cy="510300"/>
            </a:xfrm>
            <a:prstGeom prst="straightConnector1">
              <a:avLst/>
            </a:prstGeom>
            <a:noFill/>
            <a:ln cap="flat" cmpd="sng" w="19050">
              <a:solidFill>
                <a:schemeClr val="lt1">
                  <a:alpha val="69800"/>
                </a:schemeClr>
              </a:solidFill>
              <a:prstDash val="solid"/>
              <a:round/>
              <a:headEnd len="sm" w="sm" type="none"/>
              <a:tailEnd len="sm" w="sm" type="none"/>
            </a:ln>
          </p:spPr>
        </p:cxnSp>
        <p:cxnSp>
          <p:nvCxnSpPr>
            <p:cNvPr id="44" name="Google Shape;44;p3"/>
            <p:cNvCxnSpPr/>
            <p:nvPr/>
          </p:nvCxnSpPr>
          <p:spPr>
            <a:xfrm>
              <a:off x="5431496" y="4875464"/>
              <a:ext cx="490200" cy="732000"/>
            </a:xfrm>
            <a:prstGeom prst="straightConnector1">
              <a:avLst/>
            </a:prstGeom>
            <a:noFill/>
            <a:ln cap="flat" cmpd="sng" w="19050">
              <a:solidFill>
                <a:schemeClr val="lt1">
                  <a:alpha val="69800"/>
                </a:schemeClr>
              </a:solidFill>
              <a:prstDash val="solid"/>
              <a:round/>
              <a:headEnd len="sm" w="sm" type="none"/>
              <a:tailEnd len="sm" w="sm" type="none"/>
            </a:ln>
          </p:spPr>
        </p:cxnSp>
      </p:grpSp>
      <p:sp>
        <p:nvSpPr>
          <p:cNvPr id="45" name="Google Shape;45;p3"/>
          <p:cNvSpPr txBox="1"/>
          <p:nvPr>
            <p:ph idx="1" type="body"/>
          </p:nvPr>
        </p:nvSpPr>
        <p:spPr>
          <a:xfrm>
            <a:off x="0" y="2105794"/>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6" name="Google Shape;46;p3"/>
          <p:cNvSpPr txBox="1"/>
          <p:nvPr>
            <p:ph idx="2" type="body"/>
          </p:nvPr>
        </p:nvSpPr>
        <p:spPr>
          <a:xfrm>
            <a:off x="-148" y="2681858"/>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asic Layout">
  <p:cSld name="2_Basic Layout">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3"/>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Light"/>
              <a:buNone/>
              <a:defRPr i="0" sz="3600" u="none" cap="none" strike="noStrike">
                <a:solidFill>
                  <a:schemeClr val="dk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
        <p:nvSpPr>
          <p:cNvPr id="101" name="Google Shape;101;p23"/>
          <p:cNvSpPr txBox="1"/>
          <p:nvPr>
            <p:ph idx="2" type="body"/>
          </p:nvPr>
        </p:nvSpPr>
        <p:spPr>
          <a:xfrm>
            <a:off x="1203150" y="13455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1">
  <p:cSld name="Basic Layout_1">
    <p:bg>
      <p:bgPr>
        <a:blipFill>
          <a:blip r:embed="rId2">
            <a:alphaModFix/>
          </a:blip>
          <a:stretch>
            <a:fillRect/>
          </a:stretch>
        </a:blipFill>
      </p:bgPr>
    </p:bg>
    <p:spTree>
      <p:nvGrpSpPr>
        <p:cNvPr id="102" name="Shape 102"/>
        <p:cNvGrpSpPr/>
        <p:nvPr/>
      </p:nvGrpSpPr>
      <p:grpSpPr>
        <a:xfrm>
          <a:off x="0" y="0"/>
          <a:ext cx="0" cy="0"/>
          <a:chOff x="0" y="0"/>
          <a:chExt cx="0" cy="0"/>
        </a:xfrm>
      </p:grpSpPr>
      <p:sp>
        <p:nvSpPr>
          <p:cNvPr id="103" name="Google Shape;103;p24"/>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rgbClr val="3F3F3F"/>
              </a:buClr>
              <a:buSzPts val="3600"/>
              <a:buFont typeface="Arial"/>
              <a:buNone/>
              <a:defRPr b="0" i="0" sz="36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4" name="Google Shape;104;p24"/>
          <p:cNvSpPr txBox="1"/>
          <p:nvPr>
            <p:ph idx="2" type="body"/>
          </p:nvPr>
        </p:nvSpPr>
        <p:spPr>
          <a:xfrm>
            <a:off x="0" y="699542"/>
            <a:ext cx="9144000" cy="288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280"/>
              </a:spcBef>
              <a:spcAft>
                <a:spcPts val="0"/>
              </a:spcAft>
              <a:buClr>
                <a:srgbClr val="3F3F3F"/>
              </a:buClr>
              <a:buSzPts val="1400"/>
              <a:buFont typeface="Arial"/>
              <a:buNone/>
              <a:defRPr b="0" i="0" sz="1400" u="none" cap="none" strike="noStrike">
                <a:solidFill>
                  <a:srgbClr val="3F3F3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61">
  <p:cSld name="p61">
    <p:spTree>
      <p:nvGrpSpPr>
        <p:cNvPr id="47" name="Shape 47"/>
        <p:cNvGrpSpPr/>
        <p:nvPr/>
      </p:nvGrpSpPr>
      <p:grpSpPr>
        <a:xfrm>
          <a:off x="0" y="0"/>
          <a:ext cx="0" cy="0"/>
          <a:chOff x="0" y="0"/>
          <a:chExt cx="0" cy="0"/>
        </a:xfrm>
      </p:grpSpPr>
      <p:sp>
        <p:nvSpPr>
          <p:cNvPr id="48" name="Google Shape;48;p4"/>
          <p:cNvSpPr/>
          <p:nvPr>
            <p:ph idx="2" type="pic"/>
          </p:nvPr>
        </p:nvSpPr>
        <p:spPr>
          <a:xfrm>
            <a:off x="745233" y="735285"/>
            <a:ext cx="2574000" cy="3672900"/>
          </a:xfrm>
          <a:prstGeom prst="rect">
            <a:avLst/>
          </a:prstGeom>
          <a:solidFill>
            <a:srgbClr val="D8D8D8"/>
          </a:solidFill>
          <a:ln>
            <a:noFill/>
          </a:ln>
        </p:spPr>
        <p:txBody>
          <a:bodyPr anchorCtr="0" anchor="ctr" bIns="38100" lIns="38100" spcFirstLastPara="1" rIns="38100" wrap="square" tIns="38100">
            <a:noAutofit/>
          </a:bodyPr>
          <a:lstStyle>
            <a:lvl1pPr lvl="0"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1pPr>
            <a:lvl2pPr lvl="1"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2pPr>
            <a:lvl3pPr lvl="2"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3pPr>
            <a:lvl4pPr lvl="3"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4pPr>
            <a:lvl5pPr lvl="4"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5pPr>
            <a:lvl6pPr lvl="5"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6pPr>
            <a:lvl7pPr lvl="6"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7pPr>
            <a:lvl8pPr lvl="7"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8pPr>
            <a:lvl9pPr lvl="8" marR="0" rtl="0" algn="l">
              <a:lnSpc>
                <a:spcPct val="100000"/>
              </a:lnSpc>
              <a:spcBef>
                <a:spcPts val="1500"/>
              </a:spcBef>
              <a:spcAft>
                <a:spcPts val="0"/>
              </a:spcAft>
              <a:buClr>
                <a:srgbClr val="000000"/>
              </a:buClr>
              <a:buSzPts val="1100"/>
              <a:buFont typeface="Montserrat"/>
              <a:buChar char="•"/>
              <a:defRPr b="0" i="0" sz="1500" u="none" cap="none" strike="noStrike">
                <a:solidFill>
                  <a:srgbClr val="000000"/>
                </a:solidFill>
                <a:latin typeface="Montserrat"/>
                <a:ea typeface="Montserrat"/>
                <a:cs typeface="Montserrat"/>
                <a:sym typeface="Montserrat"/>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7"/>
          <p:cNvSpPr txBox="1"/>
          <p:nvPr>
            <p:ph idx="1" type="body"/>
          </p:nvPr>
        </p:nvSpPr>
        <p:spPr>
          <a:xfrm>
            <a:off x="0" y="123478"/>
            <a:ext cx="91440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Light"/>
              <a:buNone/>
              <a:defRPr i="0" sz="3600" u="none" cap="none" strike="noStrike">
                <a:solidFill>
                  <a:schemeClr val="dk1"/>
                </a:solidFill>
                <a:latin typeface="Open Sans Light"/>
                <a:ea typeface="Open Sans Light"/>
                <a:cs typeface="Open Sans Light"/>
                <a:sym typeface="Open Sans Light"/>
              </a:defRPr>
            </a:lvl1pPr>
            <a:lvl2pPr indent="-406400" lvl="1" marL="914400" marR="0" rtl="0" algn="l">
              <a:spcBef>
                <a:spcPts val="560"/>
              </a:spcBef>
              <a:spcAft>
                <a:spcPts val="0"/>
              </a:spcAft>
              <a:buClr>
                <a:schemeClr val="dk1"/>
              </a:buClr>
              <a:buSzPts val="2800"/>
              <a:buFont typeface="Open Sans Light"/>
              <a:buChar char="–"/>
              <a:defRPr i="0" sz="2800" u="none" cap="none" strike="noStrike">
                <a:solidFill>
                  <a:schemeClr val="dk1"/>
                </a:solidFill>
                <a:latin typeface="Open Sans Light"/>
                <a:ea typeface="Open Sans Light"/>
                <a:cs typeface="Open Sans Light"/>
                <a:sym typeface="Open Sans Light"/>
              </a:defRPr>
            </a:lvl2pPr>
            <a:lvl3pPr indent="-381000" lvl="2" marL="1371600" marR="0" rtl="0" algn="l">
              <a:spcBef>
                <a:spcPts val="480"/>
              </a:spcBef>
              <a:spcAft>
                <a:spcPts val="0"/>
              </a:spcAft>
              <a:buClr>
                <a:schemeClr val="dk1"/>
              </a:buClr>
              <a:buSzPts val="2400"/>
              <a:buFont typeface="Open Sans Light"/>
              <a:buChar char="•"/>
              <a:defRPr i="0" sz="2400" u="none" cap="none" strike="noStrike">
                <a:solidFill>
                  <a:schemeClr val="dk1"/>
                </a:solidFill>
                <a:latin typeface="Open Sans Light"/>
                <a:ea typeface="Open Sans Light"/>
                <a:cs typeface="Open Sans Light"/>
                <a:sym typeface="Open Sans Light"/>
              </a:defRPr>
            </a:lvl3pPr>
            <a:lvl4pPr indent="-355600" lvl="3" marL="1828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4pPr>
            <a:lvl5pPr indent="-355600" lvl="4" marL="22860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5pPr>
            <a:lvl6pPr indent="-355600" lvl="5" marL="27432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6pPr>
            <a:lvl7pPr indent="-355600" lvl="6" marL="32004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7pPr>
            <a:lvl8pPr indent="-355600" lvl="7" marL="36576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8pPr>
            <a:lvl9pPr indent="-355600" lvl="8" marL="4114800" marR="0" rtl="0" algn="l">
              <a:spcBef>
                <a:spcPts val="400"/>
              </a:spcBef>
              <a:spcAft>
                <a:spcPts val="0"/>
              </a:spcAft>
              <a:buClr>
                <a:schemeClr val="dk1"/>
              </a:buClr>
              <a:buSzPts val="2000"/>
              <a:buFont typeface="Open Sans Light"/>
              <a:buChar char="•"/>
              <a:defRPr i="0" sz="2000" u="none" cap="none" strike="noStrike">
                <a:solidFill>
                  <a:schemeClr val="dk1"/>
                </a:solidFill>
                <a:latin typeface="Open Sans Light"/>
                <a:ea typeface="Open Sans Light"/>
                <a:cs typeface="Open Sans Light"/>
                <a:sym typeface="Open Sans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cSld name="3_Basic Layout">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8"/>
          <p:cNvSpPr txBox="1"/>
          <p:nvPr>
            <p:ph idx="1" type="body"/>
          </p:nvPr>
        </p:nvSpPr>
        <p:spPr>
          <a:xfrm>
            <a:off x="1965150" y="11931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
        <p:nvSpPr>
          <p:cNvPr id="55" name="Google Shape;55;p8"/>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ctr">
              <a:spcBef>
                <a:spcPts val="560"/>
              </a:spcBef>
              <a:spcAft>
                <a:spcPts val="0"/>
              </a:spcAft>
              <a:buClr>
                <a:schemeClr val="dk1"/>
              </a:buClr>
              <a:buSzPts val="2800"/>
              <a:buFont typeface="Open Sans"/>
              <a:buChar char="–"/>
              <a:defRPr b="1" i="0" sz="2800" u="none" cap="none" strike="noStrike">
                <a:solidFill>
                  <a:schemeClr val="dk1"/>
                </a:solidFill>
                <a:latin typeface="Open Sans"/>
                <a:ea typeface="Open Sans"/>
                <a:cs typeface="Open Sans"/>
                <a:sym typeface="Open Sans"/>
              </a:defRPr>
            </a:lvl2pPr>
            <a:lvl3pPr indent="-381000" lvl="2" marL="1371600" marR="0" rtl="0" algn="ctr">
              <a:spcBef>
                <a:spcPts val="480"/>
              </a:spcBef>
              <a:spcAft>
                <a:spcPts val="0"/>
              </a:spcAft>
              <a:buClr>
                <a:schemeClr val="dk1"/>
              </a:buClr>
              <a:buSzPts val="2400"/>
              <a:buFont typeface="Open Sans"/>
              <a:buChar char="•"/>
              <a:defRPr b="1" i="0" sz="2400" u="none" cap="none" strike="noStrike">
                <a:solidFill>
                  <a:schemeClr val="dk1"/>
                </a:solidFill>
                <a:latin typeface="Open Sans"/>
                <a:ea typeface="Open Sans"/>
                <a:cs typeface="Open Sans"/>
                <a:sym typeface="Open Sans"/>
              </a:defRPr>
            </a:lvl3pPr>
            <a:lvl4pPr indent="-355600" lvl="3" marL="1828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4pPr>
            <a:lvl5pPr indent="-355600" lvl="4" marL="22860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5pPr>
            <a:lvl6pPr indent="-355600" lvl="5" marL="27432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6pPr>
            <a:lvl7pPr indent="-355600" lvl="6" marL="32004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7pPr>
            <a:lvl8pPr indent="-355600" lvl="7" marL="36576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8pPr>
            <a:lvl9pPr indent="-355600" lvl="8" marL="4114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9pPr>
          </a:lstStyle>
          <a:p/>
        </p:txBody>
      </p:sp>
      <p:sp>
        <p:nvSpPr>
          <p:cNvPr id="56" name="Google Shape;56;p8"/>
          <p:cNvSpPr txBox="1"/>
          <p:nvPr/>
        </p:nvSpPr>
        <p:spPr>
          <a:xfrm>
            <a:off x="10308" y="3504600"/>
            <a:ext cx="1533900" cy="1588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motivation</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quads</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WFI 2033</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future</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TMT</a:t>
            </a:r>
            <a:endParaRPr>
              <a:solidFill>
                <a:srgbClr val="999999"/>
              </a:solidFill>
              <a:latin typeface="Open Sans SemiBold"/>
              <a:ea typeface="Open Sans SemiBold"/>
              <a:cs typeface="Open Sans SemiBold"/>
              <a:sym typeface="Open Sans SemiBold"/>
            </a:endParaRPr>
          </a:p>
        </p:txBody>
      </p:sp>
      <p:sp>
        <p:nvSpPr>
          <p:cNvPr id="57" name="Google Shape;57;p8"/>
          <p:cNvSpPr txBox="1"/>
          <p:nvPr/>
        </p:nvSpPr>
        <p:spPr>
          <a:xfrm>
            <a:off x="0" y="0"/>
            <a:ext cx="1533900" cy="834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1300">
                <a:solidFill>
                  <a:srgbClr val="999999"/>
                </a:solidFill>
                <a:latin typeface="Open Sans SemiBold"/>
                <a:ea typeface="Open Sans SemiBold"/>
                <a:cs typeface="Open Sans SemiBold"/>
                <a:sym typeface="Open Sans SemiBold"/>
              </a:rPr>
              <a:t>devon williams</a:t>
            </a:r>
            <a:endParaRPr sz="13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rPr lang="en-US" sz="1000">
                <a:solidFill>
                  <a:srgbClr val="999999"/>
                </a:solidFill>
                <a:latin typeface="Open Sans SemiBold"/>
                <a:ea typeface="Open Sans SemiBold"/>
                <a:cs typeface="Open Sans SemiBold"/>
                <a:sym typeface="Open Sans SemiBold"/>
              </a:rPr>
              <a:t>TMT &amp; JWST 2023</a:t>
            </a:r>
            <a:endParaRPr sz="10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ture">
  <p:cSld name="3_Basic Layout_3">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9"/>
          <p:cNvSpPr txBox="1"/>
          <p:nvPr>
            <p:ph idx="1" type="body"/>
          </p:nvPr>
        </p:nvSpPr>
        <p:spPr>
          <a:xfrm>
            <a:off x="1965150" y="11931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
        <p:nvSpPr>
          <p:cNvPr id="60" name="Google Shape;60;p9"/>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ctr">
              <a:spcBef>
                <a:spcPts val="560"/>
              </a:spcBef>
              <a:spcAft>
                <a:spcPts val="0"/>
              </a:spcAft>
              <a:buClr>
                <a:schemeClr val="dk1"/>
              </a:buClr>
              <a:buSzPts val="2800"/>
              <a:buFont typeface="Open Sans"/>
              <a:buChar char="–"/>
              <a:defRPr b="1" i="0" sz="2800" u="none" cap="none" strike="noStrike">
                <a:solidFill>
                  <a:schemeClr val="dk1"/>
                </a:solidFill>
                <a:latin typeface="Open Sans"/>
                <a:ea typeface="Open Sans"/>
                <a:cs typeface="Open Sans"/>
                <a:sym typeface="Open Sans"/>
              </a:defRPr>
            </a:lvl2pPr>
            <a:lvl3pPr indent="-381000" lvl="2" marL="1371600" marR="0" rtl="0" algn="ctr">
              <a:spcBef>
                <a:spcPts val="480"/>
              </a:spcBef>
              <a:spcAft>
                <a:spcPts val="0"/>
              </a:spcAft>
              <a:buClr>
                <a:schemeClr val="dk1"/>
              </a:buClr>
              <a:buSzPts val="2400"/>
              <a:buFont typeface="Open Sans"/>
              <a:buChar char="•"/>
              <a:defRPr b="1" i="0" sz="2400" u="none" cap="none" strike="noStrike">
                <a:solidFill>
                  <a:schemeClr val="dk1"/>
                </a:solidFill>
                <a:latin typeface="Open Sans"/>
                <a:ea typeface="Open Sans"/>
                <a:cs typeface="Open Sans"/>
                <a:sym typeface="Open Sans"/>
              </a:defRPr>
            </a:lvl3pPr>
            <a:lvl4pPr indent="-355600" lvl="3" marL="1828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4pPr>
            <a:lvl5pPr indent="-355600" lvl="4" marL="22860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5pPr>
            <a:lvl6pPr indent="-355600" lvl="5" marL="27432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6pPr>
            <a:lvl7pPr indent="-355600" lvl="6" marL="32004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7pPr>
            <a:lvl8pPr indent="-355600" lvl="7" marL="36576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8pPr>
            <a:lvl9pPr indent="-355600" lvl="8" marL="4114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9pPr>
          </a:lstStyle>
          <a:p/>
        </p:txBody>
      </p:sp>
      <p:sp>
        <p:nvSpPr>
          <p:cNvPr id="61" name="Google Shape;61;p9"/>
          <p:cNvSpPr txBox="1"/>
          <p:nvPr/>
        </p:nvSpPr>
        <p:spPr>
          <a:xfrm>
            <a:off x="0" y="0"/>
            <a:ext cx="1533900" cy="834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1300">
                <a:solidFill>
                  <a:srgbClr val="999999"/>
                </a:solidFill>
                <a:latin typeface="Open Sans SemiBold"/>
                <a:ea typeface="Open Sans SemiBold"/>
                <a:cs typeface="Open Sans SemiBold"/>
                <a:sym typeface="Open Sans SemiBold"/>
              </a:rPr>
              <a:t>devon williams</a:t>
            </a:r>
            <a:endParaRPr sz="13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rPr lang="en-US" sz="1000">
                <a:solidFill>
                  <a:srgbClr val="999999"/>
                </a:solidFill>
                <a:latin typeface="Open Sans SemiBold"/>
                <a:ea typeface="Open Sans SemiBold"/>
                <a:cs typeface="Open Sans SemiBold"/>
                <a:sym typeface="Open Sans SemiBold"/>
              </a:rPr>
              <a:t>TMT &amp; JWST 2023</a:t>
            </a:r>
            <a:endParaRPr sz="10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p:txBody>
      </p:sp>
      <p:sp>
        <p:nvSpPr>
          <p:cNvPr id="62" name="Google Shape;62;p9"/>
          <p:cNvSpPr txBox="1"/>
          <p:nvPr/>
        </p:nvSpPr>
        <p:spPr>
          <a:xfrm>
            <a:off x="10308" y="3504600"/>
            <a:ext cx="1533900" cy="1588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motivation</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quads</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WFI 2033</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b="1" lang="en-US" u="sng">
                <a:solidFill>
                  <a:srgbClr val="999999"/>
                </a:solidFill>
                <a:latin typeface="Open Sans"/>
                <a:ea typeface="Open Sans"/>
                <a:cs typeface="Open Sans"/>
                <a:sym typeface="Open Sans"/>
              </a:rPr>
              <a:t>future</a:t>
            </a:r>
            <a:endParaRPr b="1" u="sng">
              <a:solidFill>
                <a:srgbClr val="999999"/>
              </a:solidFill>
              <a:latin typeface="Open Sans"/>
              <a:ea typeface="Open Sans"/>
              <a:cs typeface="Open Sans"/>
              <a:sym typeface="Open Sans"/>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TMT</a:t>
            </a:r>
            <a:endParaRPr>
              <a:solidFill>
                <a:srgbClr val="999999"/>
              </a:solidFill>
              <a:latin typeface="Open Sans SemiBold"/>
              <a:ea typeface="Open Sans SemiBold"/>
              <a:cs typeface="Open Sans SemiBold"/>
              <a:sym typeface="Open Sans SemiBo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fi">
  <p:cSld name="3_Basic Layout_2">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0"/>
          <p:cNvSpPr txBox="1"/>
          <p:nvPr>
            <p:ph idx="1" type="body"/>
          </p:nvPr>
        </p:nvSpPr>
        <p:spPr>
          <a:xfrm>
            <a:off x="1965150" y="11931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
        <p:nvSpPr>
          <p:cNvPr id="65" name="Google Shape;65;p10"/>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ctr">
              <a:spcBef>
                <a:spcPts val="560"/>
              </a:spcBef>
              <a:spcAft>
                <a:spcPts val="0"/>
              </a:spcAft>
              <a:buClr>
                <a:schemeClr val="dk1"/>
              </a:buClr>
              <a:buSzPts val="2800"/>
              <a:buFont typeface="Open Sans"/>
              <a:buChar char="–"/>
              <a:defRPr b="1" i="0" sz="2800" u="none" cap="none" strike="noStrike">
                <a:solidFill>
                  <a:schemeClr val="dk1"/>
                </a:solidFill>
                <a:latin typeface="Open Sans"/>
                <a:ea typeface="Open Sans"/>
                <a:cs typeface="Open Sans"/>
                <a:sym typeface="Open Sans"/>
              </a:defRPr>
            </a:lvl2pPr>
            <a:lvl3pPr indent="-381000" lvl="2" marL="1371600" marR="0" rtl="0" algn="ctr">
              <a:spcBef>
                <a:spcPts val="480"/>
              </a:spcBef>
              <a:spcAft>
                <a:spcPts val="0"/>
              </a:spcAft>
              <a:buClr>
                <a:schemeClr val="dk1"/>
              </a:buClr>
              <a:buSzPts val="2400"/>
              <a:buFont typeface="Open Sans"/>
              <a:buChar char="•"/>
              <a:defRPr b="1" i="0" sz="2400" u="none" cap="none" strike="noStrike">
                <a:solidFill>
                  <a:schemeClr val="dk1"/>
                </a:solidFill>
                <a:latin typeface="Open Sans"/>
                <a:ea typeface="Open Sans"/>
                <a:cs typeface="Open Sans"/>
                <a:sym typeface="Open Sans"/>
              </a:defRPr>
            </a:lvl3pPr>
            <a:lvl4pPr indent="-355600" lvl="3" marL="1828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4pPr>
            <a:lvl5pPr indent="-355600" lvl="4" marL="22860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5pPr>
            <a:lvl6pPr indent="-355600" lvl="5" marL="27432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6pPr>
            <a:lvl7pPr indent="-355600" lvl="6" marL="32004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7pPr>
            <a:lvl8pPr indent="-355600" lvl="7" marL="36576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8pPr>
            <a:lvl9pPr indent="-355600" lvl="8" marL="4114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9pPr>
          </a:lstStyle>
          <a:p/>
        </p:txBody>
      </p:sp>
      <p:sp>
        <p:nvSpPr>
          <p:cNvPr id="66" name="Google Shape;66;p10"/>
          <p:cNvSpPr txBox="1"/>
          <p:nvPr/>
        </p:nvSpPr>
        <p:spPr>
          <a:xfrm>
            <a:off x="0" y="0"/>
            <a:ext cx="1533900" cy="834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1300">
                <a:solidFill>
                  <a:srgbClr val="999999"/>
                </a:solidFill>
                <a:latin typeface="Open Sans SemiBold"/>
                <a:ea typeface="Open Sans SemiBold"/>
                <a:cs typeface="Open Sans SemiBold"/>
                <a:sym typeface="Open Sans SemiBold"/>
              </a:rPr>
              <a:t>devon williams</a:t>
            </a:r>
            <a:endParaRPr sz="13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rPr lang="en-US" sz="1000">
                <a:solidFill>
                  <a:srgbClr val="999999"/>
                </a:solidFill>
                <a:latin typeface="Open Sans SemiBold"/>
                <a:ea typeface="Open Sans SemiBold"/>
                <a:cs typeface="Open Sans SemiBold"/>
                <a:sym typeface="Open Sans SemiBold"/>
              </a:rPr>
              <a:t>TMT &amp; JWST 2023</a:t>
            </a:r>
            <a:endParaRPr sz="10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p:txBody>
      </p:sp>
      <p:sp>
        <p:nvSpPr>
          <p:cNvPr id="67" name="Google Shape;67;p10"/>
          <p:cNvSpPr txBox="1"/>
          <p:nvPr/>
        </p:nvSpPr>
        <p:spPr>
          <a:xfrm>
            <a:off x="10308" y="3504600"/>
            <a:ext cx="1533900" cy="1588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motivation</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quads</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b="1" lang="en-US" u="sng">
                <a:solidFill>
                  <a:srgbClr val="999999"/>
                </a:solidFill>
                <a:latin typeface="Open Sans"/>
                <a:ea typeface="Open Sans"/>
                <a:cs typeface="Open Sans"/>
                <a:sym typeface="Open Sans"/>
              </a:rPr>
              <a:t>WFI 2033</a:t>
            </a:r>
            <a:endParaRPr b="1" u="sng">
              <a:solidFill>
                <a:srgbClr val="999999"/>
              </a:solidFill>
              <a:latin typeface="Open Sans"/>
              <a:ea typeface="Open Sans"/>
              <a:cs typeface="Open Sans"/>
              <a:sym typeface="Open Sans"/>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future</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TMT</a:t>
            </a:r>
            <a:endParaRPr>
              <a:solidFill>
                <a:srgbClr val="999999"/>
              </a:solidFill>
              <a:latin typeface="Open Sans SemiBold"/>
              <a:ea typeface="Open Sans SemiBold"/>
              <a:cs typeface="Open Sans SemiBold"/>
              <a:sym typeface="Open Sans SemiBo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es">
  <p:cSld name="3_Basic Layout_1">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11"/>
          <p:cNvSpPr txBox="1"/>
          <p:nvPr>
            <p:ph idx="1" type="body"/>
          </p:nvPr>
        </p:nvSpPr>
        <p:spPr>
          <a:xfrm>
            <a:off x="1965150" y="1193125"/>
            <a:ext cx="6817800" cy="3599400"/>
          </a:xfrm>
          <a:prstGeom prst="rect">
            <a:avLst/>
          </a:prstGeom>
          <a:noFill/>
          <a:ln>
            <a:noFill/>
          </a:ln>
        </p:spPr>
        <p:txBody>
          <a:bodyPr anchorCtr="0" anchor="t" bIns="91425" lIns="91425" spcFirstLastPara="1" rIns="91425" wrap="square" tIns="91425">
            <a:noAutofit/>
          </a:bodyPr>
          <a:lstStyle>
            <a:lvl1pPr indent="-342900" lvl="0" marL="457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1pPr>
            <a:lvl2pPr indent="-342900" lvl="1" marL="914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2pPr>
            <a:lvl3pPr indent="-342900" lvl="2" marL="1371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3pPr>
            <a:lvl4pPr indent="-342900" lvl="3" marL="1828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4pPr>
            <a:lvl5pPr indent="-342900" lvl="4" marL="22860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5pPr>
            <a:lvl6pPr indent="-342900" lvl="5" marL="27432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6pPr>
            <a:lvl7pPr indent="-342900" lvl="6" marL="32004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7pPr>
            <a:lvl8pPr indent="-342900" lvl="7" marL="36576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8pPr>
            <a:lvl9pPr indent="-342900" lvl="8" marL="4114800" rtl="0">
              <a:lnSpc>
                <a:spcPct val="200000"/>
              </a:lnSpc>
              <a:spcBef>
                <a:spcPts val="0"/>
              </a:spcBef>
              <a:spcAft>
                <a:spcPts val="0"/>
              </a:spcAft>
              <a:buClr>
                <a:schemeClr val="lt1"/>
              </a:buClr>
              <a:buSzPts val="1800"/>
              <a:buFont typeface="Open Sans Medium"/>
              <a:buChar char="■"/>
              <a:defRPr sz="1800">
                <a:solidFill>
                  <a:schemeClr val="lt1"/>
                </a:solidFill>
                <a:latin typeface="Open Sans Medium"/>
                <a:ea typeface="Open Sans Medium"/>
                <a:cs typeface="Open Sans Medium"/>
                <a:sym typeface="Open Sans Medium"/>
              </a:defRPr>
            </a:lvl9pPr>
          </a:lstStyle>
          <a:p/>
        </p:txBody>
      </p:sp>
      <p:sp>
        <p:nvSpPr>
          <p:cNvPr id="70" name="Google Shape;70;p11"/>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lvl1pPr indent="-228600" lvl="0" marL="457200" marR="0" rtl="0" algn="ctr">
              <a:spcBef>
                <a:spcPts val="720"/>
              </a:spcBef>
              <a:spcAft>
                <a:spcPts val="0"/>
              </a:spcAft>
              <a:buClr>
                <a:schemeClr val="dk1"/>
              </a:buClr>
              <a:buSzPts val="3600"/>
              <a:buFont typeface="Open Sans"/>
              <a:buNone/>
              <a:defRPr b="1" i="0" sz="3600" u="none" cap="none" strike="noStrike">
                <a:solidFill>
                  <a:schemeClr val="dk1"/>
                </a:solidFill>
                <a:latin typeface="Open Sans"/>
                <a:ea typeface="Open Sans"/>
                <a:cs typeface="Open Sans"/>
                <a:sym typeface="Open Sans"/>
              </a:defRPr>
            </a:lvl1pPr>
            <a:lvl2pPr indent="-406400" lvl="1" marL="914400" marR="0" rtl="0" algn="ctr">
              <a:spcBef>
                <a:spcPts val="560"/>
              </a:spcBef>
              <a:spcAft>
                <a:spcPts val="0"/>
              </a:spcAft>
              <a:buClr>
                <a:schemeClr val="dk1"/>
              </a:buClr>
              <a:buSzPts val="2800"/>
              <a:buFont typeface="Open Sans"/>
              <a:buChar char="–"/>
              <a:defRPr b="1" i="0" sz="2800" u="none" cap="none" strike="noStrike">
                <a:solidFill>
                  <a:schemeClr val="dk1"/>
                </a:solidFill>
                <a:latin typeface="Open Sans"/>
                <a:ea typeface="Open Sans"/>
                <a:cs typeface="Open Sans"/>
                <a:sym typeface="Open Sans"/>
              </a:defRPr>
            </a:lvl2pPr>
            <a:lvl3pPr indent="-381000" lvl="2" marL="1371600" marR="0" rtl="0" algn="ctr">
              <a:spcBef>
                <a:spcPts val="480"/>
              </a:spcBef>
              <a:spcAft>
                <a:spcPts val="0"/>
              </a:spcAft>
              <a:buClr>
                <a:schemeClr val="dk1"/>
              </a:buClr>
              <a:buSzPts val="2400"/>
              <a:buFont typeface="Open Sans"/>
              <a:buChar char="•"/>
              <a:defRPr b="1" i="0" sz="2400" u="none" cap="none" strike="noStrike">
                <a:solidFill>
                  <a:schemeClr val="dk1"/>
                </a:solidFill>
                <a:latin typeface="Open Sans"/>
                <a:ea typeface="Open Sans"/>
                <a:cs typeface="Open Sans"/>
                <a:sym typeface="Open Sans"/>
              </a:defRPr>
            </a:lvl3pPr>
            <a:lvl4pPr indent="-355600" lvl="3" marL="1828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4pPr>
            <a:lvl5pPr indent="-355600" lvl="4" marL="22860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5pPr>
            <a:lvl6pPr indent="-355600" lvl="5" marL="27432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6pPr>
            <a:lvl7pPr indent="-355600" lvl="6" marL="32004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7pPr>
            <a:lvl8pPr indent="-355600" lvl="7" marL="36576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8pPr>
            <a:lvl9pPr indent="-355600" lvl="8" marL="4114800" marR="0" rtl="0" algn="ctr">
              <a:spcBef>
                <a:spcPts val="400"/>
              </a:spcBef>
              <a:spcAft>
                <a:spcPts val="0"/>
              </a:spcAft>
              <a:buClr>
                <a:schemeClr val="dk1"/>
              </a:buClr>
              <a:buSzPts val="2000"/>
              <a:buFont typeface="Open Sans"/>
              <a:buChar char="•"/>
              <a:defRPr b="1" i="0" sz="2000" u="none" cap="none" strike="noStrike">
                <a:solidFill>
                  <a:schemeClr val="dk1"/>
                </a:solidFill>
                <a:latin typeface="Open Sans"/>
                <a:ea typeface="Open Sans"/>
                <a:cs typeface="Open Sans"/>
                <a:sym typeface="Open Sans"/>
              </a:defRPr>
            </a:lvl9pPr>
          </a:lstStyle>
          <a:p/>
        </p:txBody>
      </p:sp>
      <p:sp>
        <p:nvSpPr>
          <p:cNvPr id="71" name="Google Shape;71;p11"/>
          <p:cNvSpPr txBox="1"/>
          <p:nvPr/>
        </p:nvSpPr>
        <p:spPr>
          <a:xfrm>
            <a:off x="0" y="0"/>
            <a:ext cx="1533900" cy="834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1300">
                <a:solidFill>
                  <a:srgbClr val="999999"/>
                </a:solidFill>
                <a:latin typeface="Open Sans SemiBold"/>
                <a:ea typeface="Open Sans SemiBold"/>
                <a:cs typeface="Open Sans SemiBold"/>
                <a:sym typeface="Open Sans SemiBold"/>
              </a:rPr>
              <a:t>devon williams</a:t>
            </a:r>
            <a:endParaRPr sz="13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rPr lang="en-US" sz="1000">
                <a:solidFill>
                  <a:srgbClr val="999999"/>
                </a:solidFill>
                <a:latin typeface="Open Sans SemiBold"/>
                <a:ea typeface="Open Sans SemiBold"/>
                <a:cs typeface="Open Sans SemiBold"/>
                <a:sym typeface="Open Sans SemiBold"/>
              </a:rPr>
              <a:t>TMT &amp; JWST 2023</a:t>
            </a:r>
            <a:endParaRPr sz="1000">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ctr">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p:txBody>
      </p:sp>
      <p:sp>
        <p:nvSpPr>
          <p:cNvPr id="72" name="Google Shape;72;p11"/>
          <p:cNvSpPr txBox="1"/>
          <p:nvPr/>
        </p:nvSpPr>
        <p:spPr>
          <a:xfrm>
            <a:off x="10308" y="3504600"/>
            <a:ext cx="1533900" cy="1588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b="1" lang="en-US" u="sng">
                <a:solidFill>
                  <a:srgbClr val="999999"/>
                </a:solidFill>
                <a:latin typeface="Open Sans"/>
                <a:ea typeface="Open Sans"/>
                <a:cs typeface="Open Sans"/>
                <a:sym typeface="Open Sans"/>
              </a:rPr>
              <a:t>motivation</a:t>
            </a:r>
            <a:endParaRPr b="1" u="sng">
              <a:solidFill>
                <a:srgbClr val="999999"/>
              </a:solidFill>
              <a:latin typeface="Open Sans"/>
              <a:ea typeface="Open Sans"/>
              <a:cs typeface="Open Sans"/>
              <a:sym typeface="Open Sans"/>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quads</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WFI 2033</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future</a:t>
            </a:r>
            <a:endParaRPr>
              <a:solidFill>
                <a:srgbClr val="999999"/>
              </a:solidFill>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US">
                <a:solidFill>
                  <a:srgbClr val="999999"/>
                </a:solidFill>
                <a:latin typeface="Open Sans SemiBold"/>
                <a:ea typeface="Open Sans SemiBold"/>
                <a:cs typeface="Open Sans SemiBold"/>
                <a:sym typeface="Open Sans SemiBold"/>
              </a:rPr>
              <a:t>TMT</a:t>
            </a:r>
            <a:endParaRPr>
              <a:solidFill>
                <a:srgbClr val="999999"/>
              </a:solidFill>
              <a:latin typeface="Open Sans SemiBold"/>
              <a:ea typeface="Open Sans SemiBold"/>
              <a:cs typeface="Open Sans SemiBold"/>
              <a:sym typeface="Open Sans SemiBo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2" Type="http://schemas.openxmlformats.org/officeDocument/2006/relationships/theme" Target="../theme/theme3.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 name="Shape 4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38.gif"/><Relationship Id="rId5" Type="http://schemas.openxmlformats.org/officeDocument/2006/relationships/image" Target="../media/image49.gif"/><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5.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8.png"/><Relationship Id="rId5"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5"/>
          <p:cNvSpPr txBox="1"/>
          <p:nvPr>
            <p:ph idx="1" type="body"/>
          </p:nvPr>
        </p:nvSpPr>
        <p:spPr>
          <a:xfrm>
            <a:off x="2863799" y="2077670"/>
            <a:ext cx="3416400" cy="108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3F3F3F"/>
              </a:buClr>
              <a:buSzPts val="3600"/>
              <a:buNone/>
            </a:pPr>
            <a:r>
              <a:rPr b="0" lang="en-US" sz="3100" u="sng">
                <a:latin typeface="Open Sans Light"/>
                <a:ea typeface="Open Sans Light"/>
                <a:cs typeface="Open Sans Light"/>
                <a:sym typeface="Open Sans Light"/>
              </a:rPr>
              <a:t>WFI 2033-4723:</a:t>
            </a:r>
            <a:endParaRPr b="0" sz="3100" u="sng">
              <a:latin typeface="Open Sans Light"/>
              <a:ea typeface="Open Sans Light"/>
              <a:cs typeface="Open Sans Light"/>
              <a:sym typeface="Open Sans Light"/>
            </a:endParaRPr>
          </a:p>
          <a:p>
            <a:pPr indent="0" lvl="0" marL="0" rtl="0" algn="ctr">
              <a:lnSpc>
                <a:spcPct val="100000"/>
              </a:lnSpc>
              <a:spcBef>
                <a:spcPts val="0"/>
              </a:spcBef>
              <a:spcAft>
                <a:spcPts val="0"/>
              </a:spcAft>
              <a:buClr>
                <a:srgbClr val="3F3F3F"/>
              </a:buClr>
              <a:buSzPts val="3600"/>
              <a:buNone/>
            </a:pPr>
            <a:r>
              <a:rPr b="0" lang="en-US" sz="3100">
                <a:latin typeface="Open Sans Light"/>
                <a:ea typeface="Open Sans Light"/>
                <a:cs typeface="Open Sans Light"/>
                <a:sym typeface="Open Sans Light"/>
              </a:rPr>
              <a:t>the </a:t>
            </a:r>
            <a:r>
              <a:rPr b="0" lang="en-US" sz="3100">
                <a:latin typeface="Open Sans Light"/>
                <a:ea typeface="Open Sans Light"/>
                <a:cs typeface="Open Sans Light"/>
                <a:sym typeface="Open Sans Light"/>
              </a:rPr>
              <a:t>first JWST</a:t>
            </a:r>
            <a:endParaRPr b="0" sz="3100">
              <a:latin typeface="Open Sans Light"/>
              <a:ea typeface="Open Sans Light"/>
              <a:cs typeface="Open Sans Light"/>
              <a:sym typeface="Open Sans Light"/>
            </a:endParaRPr>
          </a:p>
          <a:p>
            <a:pPr indent="0" lvl="0" marL="0" rtl="0" algn="ctr">
              <a:lnSpc>
                <a:spcPct val="100000"/>
              </a:lnSpc>
              <a:spcBef>
                <a:spcPts val="0"/>
              </a:spcBef>
              <a:spcAft>
                <a:spcPts val="0"/>
              </a:spcAft>
              <a:buClr>
                <a:srgbClr val="3F3F3F"/>
              </a:buClr>
              <a:buSzPts val="3600"/>
              <a:buNone/>
            </a:pPr>
            <a:r>
              <a:rPr b="0" lang="en-US" sz="3100">
                <a:latin typeface="Open Sans Light"/>
                <a:ea typeface="Open Sans Light"/>
                <a:cs typeface="Open Sans Light"/>
                <a:sym typeface="Open Sans Light"/>
              </a:rPr>
              <a:t>quad</a:t>
            </a:r>
            <a:r>
              <a:rPr b="0" lang="en-US" sz="3100">
                <a:latin typeface="Open Sans Light"/>
                <a:ea typeface="Open Sans Light"/>
                <a:cs typeface="Open Sans Light"/>
                <a:sym typeface="Open Sans Light"/>
              </a:rPr>
              <a:t> model</a:t>
            </a:r>
            <a:endParaRPr b="0" sz="3100">
              <a:latin typeface="Open Sans Light"/>
              <a:ea typeface="Open Sans Light"/>
              <a:cs typeface="Open Sans Light"/>
              <a:sym typeface="Open Sans Light"/>
            </a:endParaRPr>
          </a:p>
        </p:txBody>
      </p:sp>
      <p:sp>
        <p:nvSpPr>
          <p:cNvPr id="110" name="Google Shape;110;p25"/>
          <p:cNvSpPr txBox="1"/>
          <p:nvPr>
            <p:ph idx="2" type="body"/>
          </p:nvPr>
        </p:nvSpPr>
        <p:spPr>
          <a:xfrm>
            <a:off x="2649295" y="3422255"/>
            <a:ext cx="3845400" cy="7998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rgbClr val="3F3F3F"/>
              </a:buClr>
              <a:buSzPts val="1400"/>
              <a:buNone/>
            </a:pPr>
            <a:r>
              <a:rPr b="0" lang="en-US" sz="1600">
                <a:latin typeface="Open Sans"/>
                <a:ea typeface="Open Sans"/>
                <a:cs typeface="Open Sans"/>
                <a:sym typeface="Open Sans"/>
              </a:rPr>
              <a:t>devon williams</a:t>
            </a:r>
            <a:endParaRPr b="0" sz="1600">
              <a:latin typeface="Open Sans"/>
              <a:ea typeface="Open Sans"/>
              <a:cs typeface="Open Sans"/>
              <a:sym typeface="Open Sans"/>
            </a:endParaRPr>
          </a:p>
          <a:p>
            <a:pPr indent="0" lvl="0" marL="0" rtl="0" algn="ctr">
              <a:lnSpc>
                <a:spcPct val="115000"/>
              </a:lnSpc>
              <a:spcBef>
                <a:spcPts val="0"/>
              </a:spcBef>
              <a:spcAft>
                <a:spcPts val="0"/>
              </a:spcAft>
              <a:buClr>
                <a:srgbClr val="3F3F3F"/>
              </a:buClr>
              <a:buSzPts val="1400"/>
              <a:buNone/>
            </a:pPr>
            <a:r>
              <a:rPr b="0" lang="en-US" sz="1100">
                <a:solidFill>
                  <a:srgbClr val="666666"/>
                </a:solidFill>
                <a:latin typeface="Open Sans"/>
                <a:ea typeface="Open Sans"/>
                <a:cs typeface="Open Sans"/>
                <a:sym typeface="Open Sans"/>
              </a:rPr>
              <a:t>ELTs in light of JWST </a:t>
            </a:r>
            <a:r>
              <a:rPr b="0" lang="en-US" sz="1100">
                <a:solidFill>
                  <a:srgbClr val="666666"/>
                </a:solidFill>
                <a:latin typeface="Open Sans"/>
                <a:ea typeface="Open Sans"/>
                <a:cs typeface="Open Sans"/>
                <a:sym typeface="Open Sans"/>
              </a:rPr>
              <a:t>2023</a:t>
            </a:r>
            <a:endParaRPr b="0" sz="1100">
              <a:solidFill>
                <a:srgbClr val="666666"/>
              </a:solidFill>
              <a:latin typeface="Open Sans"/>
              <a:ea typeface="Open Sans"/>
              <a:cs typeface="Open Sans"/>
              <a:sym typeface="Open Sans"/>
            </a:endParaRPr>
          </a:p>
        </p:txBody>
      </p:sp>
      <p:pic>
        <p:nvPicPr>
          <p:cNvPr id="111" name="Google Shape;111;p25"/>
          <p:cNvPicPr preferRelativeResize="0"/>
          <p:nvPr/>
        </p:nvPicPr>
        <p:blipFill rotWithShape="1">
          <a:blip r:embed="rId3">
            <a:alphaModFix/>
          </a:blip>
          <a:srcRect b="31327" l="19947" r="20079" t="30025"/>
          <a:stretch/>
        </p:blipFill>
        <p:spPr>
          <a:xfrm>
            <a:off x="240924" y="4342950"/>
            <a:ext cx="1323225" cy="59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4"/>
          <p:cNvSpPr txBox="1"/>
          <p:nvPr>
            <p:ph idx="1" type="body"/>
          </p:nvPr>
        </p:nvSpPr>
        <p:spPr>
          <a:xfrm>
            <a:off x="52050" y="134498"/>
            <a:ext cx="4264200" cy="1420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b="0" lang="en-US"/>
              <a:t>multiply-imaged</a:t>
            </a:r>
            <a:endParaRPr b="0"/>
          </a:p>
          <a:p>
            <a:pPr indent="0" lvl="0" marL="0" rtl="0" algn="ctr">
              <a:spcBef>
                <a:spcPts val="0"/>
              </a:spcBef>
              <a:spcAft>
                <a:spcPts val="0"/>
              </a:spcAft>
              <a:buClr>
                <a:srgbClr val="3F3F3F"/>
              </a:buClr>
              <a:buSzPts val="3600"/>
              <a:buNone/>
            </a:pPr>
            <a:r>
              <a:rPr b="0" lang="en-US"/>
              <a:t>quasars</a:t>
            </a:r>
            <a:endParaRPr b="0"/>
          </a:p>
        </p:txBody>
      </p:sp>
      <p:cxnSp>
        <p:nvCxnSpPr>
          <p:cNvPr id="171" name="Google Shape;171;p34"/>
          <p:cNvCxnSpPr>
            <a:endCxn id="172" idx="3"/>
          </p:cNvCxnSpPr>
          <p:nvPr/>
        </p:nvCxnSpPr>
        <p:spPr>
          <a:xfrm>
            <a:off x="1610549" y="3351554"/>
            <a:ext cx="6652500" cy="2400"/>
          </a:xfrm>
          <a:prstGeom prst="straightConnector1">
            <a:avLst/>
          </a:prstGeom>
          <a:noFill/>
          <a:ln cap="flat" cmpd="sng" w="38100">
            <a:solidFill>
              <a:srgbClr val="9E9E9E"/>
            </a:solidFill>
            <a:prstDash val="solid"/>
            <a:round/>
            <a:headEnd len="med" w="med" type="none"/>
            <a:tailEnd len="med" w="med" type="none"/>
          </a:ln>
        </p:spPr>
      </p:cxnSp>
      <p:sp>
        <p:nvSpPr>
          <p:cNvPr id="173" name="Google Shape;173;p34"/>
          <p:cNvSpPr/>
          <p:nvPr/>
        </p:nvSpPr>
        <p:spPr>
          <a:xfrm>
            <a:off x="1329501" y="1630900"/>
            <a:ext cx="566400" cy="550500"/>
          </a:xfrm>
          <a:prstGeom prst="sun">
            <a:avLst>
              <a:gd fmla="val 25000" name="adj"/>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4"/>
          <p:cNvSpPr/>
          <p:nvPr/>
        </p:nvSpPr>
        <p:spPr>
          <a:xfrm>
            <a:off x="1426851" y="4626795"/>
            <a:ext cx="371700" cy="382500"/>
          </a:xfrm>
          <a:prstGeom prst="sun">
            <a:avLst>
              <a:gd fmla="val 25000" name="adj"/>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4"/>
          <p:cNvSpPr/>
          <p:nvPr/>
        </p:nvSpPr>
        <p:spPr>
          <a:xfrm>
            <a:off x="1426845" y="2637782"/>
            <a:ext cx="371700" cy="382500"/>
          </a:xfrm>
          <a:prstGeom prst="sun">
            <a:avLst>
              <a:gd fmla="val 25000" name="adj"/>
            </a:avLst>
          </a:prstGeom>
          <a:noFill/>
          <a:ln cap="flat" cmpd="sng" w="19050">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4"/>
          <p:cNvSpPr/>
          <p:nvPr/>
        </p:nvSpPr>
        <p:spPr>
          <a:xfrm>
            <a:off x="4696951" y="2584093"/>
            <a:ext cx="371700" cy="15336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 name="Google Shape;177;p34"/>
          <p:cNvCxnSpPr>
            <a:stCxn id="175" idx="3"/>
            <a:endCxn id="176" idx="0"/>
          </p:cNvCxnSpPr>
          <p:nvPr/>
        </p:nvCxnSpPr>
        <p:spPr>
          <a:xfrm flipH="1" rot="10800000">
            <a:off x="1798545" y="2584232"/>
            <a:ext cx="3084300" cy="244800"/>
          </a:xfrm>
          <a:prstGeom prst="straightConnector1">
            <a:avLst/>
          </a:prstGeom>
          <a:noFill/>
          <a:ln cap="flat" cmpd="sng" w="38100">
            <a:solidFill>
              <a:srgbClr val="4A86E8"/>
            </a:solidFill>
            <a:prstDash val="solid"/>
            <a:round/>
            <a:headEnd len="med" w="med" type="none"/>
            <a:tailEnd len="med" w="med" type="none"/>
          </a:ln>
        </p:spPr>
      </p:cxnSp>
      <p:cxnSp>
        <p:nvCxnSpPr>
          <p:cNvPr id="178" name="Google Shape;178;p34"/>
          <p:cNvCxnSpPr>
            <a:stCxn id="176" idx="0"/>
            <a:endCxn id="172" idx="3"/>
          </p:cNvCxnSpPr>
          <p:nvPr/>
        </p:nvCxnSpPr>
        <p:spPr>
          <a:xfrm>
            <a:off x="4882801" y="2584093"/>
            <a:ext cx="3380100" cy="769800"/>
          </a:xfrm>
          <a:prstGeom prst="straightConnector1">
            <a:avLst/>
          </a:prstGeom>
          <a:noFill/>
          <a:ln cap="flat" cmpd="sng" w="38100">
            <a:solidFill>
              <a:srgbClr val="4A86E8"/>
            </a:solidFill>
            <a:prstDash val="solid"/>
            <a:round/>
            <a:headEnd len="med" w="med" type="none"/>
            <a:tailEnd len="med" w="med" type="none"/>
          </a:ln>
        </p:spPr>
      </p:cxnSp>
      <p:cxnSp>
        <p:nvCxnSpPr>
          <p:cNvPr id="179" name="Google Shape;179;p34"/>
          <p:cNvCxnSpPr>
            <a:stCxn id="175" idx="3"/>
            <a:endCxn id="176" idx="4"/>
          </p:cNvCxnSpPr>
          <p:nvPr/>
        </p:nvCxnSpPr>
        <p:spPr>
          <a:xfrm>
            <a:off x="1798545" y="2829032"/>
            <a:ext cx="3084300" cy="1288800"/>
          </a:xfrm>
          <a:prstGeom prst="straightConnector1">
            <a:avLst/>
          </a:prstGeom>
          <a:noFill/>
          <a:ln cap="flat" cmpd="sng" w="38100">
            <a:solidFill>
              <a:srgbClr val="4A86E8"/>
            </a:solidFill>
            <a:prstDash val="solid"/>
            <a:round/>
            <a:headEnd len="med" w="med" type="none"/>
            <a:tailEnd len="med" w="med" type="none"/>
          </a:ln>
        </p:spPr>
      </p:cxnSp>
      <p:cxnSp>
        <p:nvCxnSpPr>
          <p:cNvPr id="180" name="Google Shape;180;p34"/>
          <p:cNvCxnSpPr>
            <a:stCxn id="176" idx="4"/>
            <a:endCxn id="172" idx="3"/>
          </p:cNvCxnSpPr>
          <p:nvPr/>
        </p:nvCxnSpPr>
        <p:spPr>
          <a:xfrm flipH="1" rot="10800000">
            <a:off x="4882801" y="3353893"/>
            <a:ext cx="3380100" cy="763800"/>
          </a:xfrm>
          <a:prstGeom prst="straightConnector1">
            <a:avLst/>
          </a:prstGeom>
          <a:noFill/>
          <a:ln cap="flat" cmpd="sng" w="38100">
            <a:solidFill>
              <a:srgbClr val="4A86E8"/>
            </a:solidFill>
            <a:prstDash val="solid"/>
            <a:round/>
            <a:headEnd len="med" w="med" type="none"/>
            <a:tailEnd len="med" w="med" type="none"/>
          </a:ln>
        </p:spPr>
      </p:cxnSp>
      <p:cxnSp>
        <p:nvCxnSpPr>
          <p:cNvPr id="181" name="Google Shape;181;p34"/>
          <p:cNvCxnSpPr>
            <a:stCxn id="173" idx="3"/>
            <a:endCxn id="172" idx="3"/>
          </p:cNvCxnSpPr>
          <p:nvPr/>
        </p:nvCxnSpPr>
        <p:spPr>
          <a:xfrm>
            <a:off x="1895901" y="1906150"/>
            <a:ext cx="6367200" cy="1447800"/>
          </a:xfrm>
          <a:prstGeom prst="straightConnector1">
            <a:avLst/>
          </a:prstGeom>
          <a:noFill/>
          <a:ln cap="flat" cmpd="sng" w="28575">
            <a:solidFill>
              <a:srgbClr val="4A86E8"/>
            </a:solidFill>
            <a:prstDash val="dash"/>
            <a:round/>
            <a:headEnd len="med" w="med" type="none"/>
            <a:tailEnd len="med" w="med" type="none"/>
          </a:ln>
        </p:spPr>
      </p:cxnSp>
      <p:cxnSp>
        <p:nvCxnSpPr>
          <p:cNvPr id="182" name="Google Shape;182;p34"/>
          <p:cNvCxnSpPr>
            <a:stCxn id="174" idx="3"/>
            <a:endCxn id="172" idx="3"/>
          </p:cNvCxnSpPr>
          <p:nvPr/>
        </p:nvCxnSpPr>
        <p:spPr>
          <a:xfrm flipH="1" rot="10800000">
            <a:off x="1798551" y="3354045"/>
            <a:ext cx="6464400" cy="1464000"/>
          </a:xfrm>
          <a:prstGeom prst="straightConnector1">
            <a:avLst/>
          </a:prstGeom>
          <a:noFill/>
          <a:ln cap="flat" cmpd="sng" w="28575">
            <a:solidFill>
              <a:srgbClr val="4A86E8"/>
            </a:solidFill>
            <a:prstDash val="dash"/>
            <a:round/>
            <a:headEnd len="med" w="med" type="none"/>
            <a:tailEnd len="med" w="med" type="none"/>
          </a:ln>
        </p:spPr>
      </p:cxnSp>
      <p:cxnSp>
        <p:nvCxnSpPr>
          <p:cNvPr id="183" name="Google Shape;183;p34"/>
          <p:cNvCxnSpPr/>
          <p:nvPr/>
        </p:nvCxnSpPr>
        <p:spPr>
          <a:xfrm>
            <a:off x="8388128" y="3172994"/>
            <a:ext cx="457800" cy="169500"/>
          </a:xfrm>
          <a:prstGeom prst="straightConnector1">
            <a:avLst/>
          </a:prstGeom>
          <a:noFill/>
          <a:ln cap="flat" cmpd="sng" w="28575">
            <a:solidFill>
              <a:srgbClr val="9E9E9E"/>
            </a:solidFill>
            <a:prstDash val="solid"/>
            <a:round/>
            <a:headEnd len="med" w="med" type="none"/>
            <a:tailEnd len="med" w="med" type="none"/>
          </a:ln>
        </p:spPr>
      </p:cxnSp>
      <p:cxnSp>
        <p:nvCxnSpPr>
          <p:cNvPr id="184" name="Google Shape;184;p34"/>
          <p:cNvCxnSpPr/>
          <p:nvPr/>
        </p:nvCxnSpPr>
        <p:spPr>
          <a:xfrm flipH="1" rot="10800000">
            <a:off x="8433924" y="3342582"/>
            <a:ext cx="396900" cy="191700"/>
          </a:xfrm>
          <a:prstGeom prst="straightConnector1">
            <a:avLst/>
          </a:prstGeom>
          <a:noFill/>
          <a:ln cap="flat" cmpd="sng" w="28575">
            <a:solidFill>
              <a:srgbClr val="9E9E9E"/>
            </a:solidFill>
            <a:prstDash val="solid"/>
            <a:round/>
            <a:headEnd len="med" w="med" type="none"/>
            <a:tailEnd len="med" w="med" type="none"/>
          </a:ln>
        </p:spPr>
      </p:cxnSp>
      <p:sp>
        <p:nvSpPr>
          <p:cNvPr id="185" name="Google Shape;185;p34"/>
          <p:cNvSpPr/>
          <p:nvPr/>
        </p:nvSpPr>
        <p:spPr>
          <a:xfrm>
            <a:off x="8464462" y="3218159"/>
            <a:ext cx="152700" cy="270900"/>
          </a:xfrm>
          <a:prstGeom prst="ellipse">
            <a:avLst/>
          </a:pr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4"/>
          <p:cNvSpPr txBox="1"/>
          <p:nvPr/>
        </p:nvSpPr>
        <p:spPr>
          <a:xfrm>
            <a:off x="464707" y="1698269"/>
            <a:ext cx="72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616161"/>
                </a:solidFill>
                <a:latin typeface="Open Sans SemiBold"/>
                <a:ea typeface="Open Sans SemiBold"/>
                <a:cs typeface="Open Sans SemiBold"/>
                <a:sym typeface="Open Sans SemiBold"/>
              </a:rPr>
              <a:t>image</a:t>
            </a:r>
            <a:endParaRPr>
              <a:solidFill>
                <a:srgbClr val="616161"/>
              </a:solidFill>
              <a:latin typeface="Open Sans SemiBold"/>
              <a:ea typeface="Open Sans SemiBold"/>
              <a:cs typeface="Open Sans SemiBold"/>
              <a:sym typeface="Open Sans SemiBold"/>
            </a:endParaRPr>
          </a:p>
        </p:txBody>
      </p:sp>
      <p:sp>
        <p:nvSpPr>
          <p:cNvPr id="187" name="Google Shape;187;p34"/>
          <p:cNvSpPr txBox="1"/>
          <p:nvPr/>
        </p:nvSpPr>
        <p:spPr>
          <a:xfrm>
            <a:off x="464707" y="4564317"/>
            <a:ext cx="72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616161"/>
                </a:solidFill>
                <a:latin typeface="Open Sans SemiBold"/>
                <a:ea typeface="Open Sans SemiBold"/>
                <a:cs typeface="Open Sans SemiBold"/>
                <a:sym typeface="Open Sans SemiBold"/>
              </a:rPr>
              <a:t>image</a:t>
            </a:r>
            <a:endParaRPr>
              <a:solidFill>
                <a:srgbClr val="616161"/>
              </a:solidFill>
              <a:latin typeface="Open Sans SemiBold"/>
              <a:ea typeface="Open Sans SemiBold"/>
              <a:cs typeface="Open Sans SemiBold"/>
              <a:sym typeface="Open Sans SemiBold"/>
            </a:endParaRPr>
          </a:p>
        </p:txBody>
      </p:sp>
      <p:sp>
        <p:nvSpPr>
          <p:cNvPr id="188" name="Google Shape;188;p34"/>
          <p:cNvSpPr txBox="1"/>
          <p:nvPr/>
        </p:nvSpPr>
        <p:spPr>
          <a:xfrm>
            <a:off x="148675" y="2583398"/>
            <a:ext cx="1357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u="sng">
                <a:solidFill>
                  <a:srgbClr val="000000"/>
                </a:solidFill>
                <a:latin typeface="Open Sans"/>
                <a:ea typeface="Open Sans"/>
                <a:cs typeface="Open Sans"/>
                <a:sym typeface="Open Sans"/>
              </a:rPr>
              <a:t>source</a:t>
            </a:r>
            <a:endParaRPr b="1">
              <a:solidFill>
                <a:srgbClr val="000000"/>
              </a:solidFill>
              <a:latin typeface="Open Sans"/>
              <a:ea typeface="Open Sans"/>
              <a:cs typeface="Open Sans"/>
              <a:sym typeface="Open Sans"/>
            </a:endParaRPr>
          </a:p>
          <a:p>
            <a:pPr indent="0" lvl="0" marL="0" rtl="0" algn="ctr">
              <a:spcBef>
                <a:spcPts val="0"/>
              </a:spcBef>
              <a:spcAft>
                <a:spcPts val="0"/>
              </a:spcAft>
              <a:buNone/>
            </a:pPr>
            <a:r>
              <a:rPr lang="en-US">
                <a:solidFill>
                  <a:srgbClr val="000000"/>
                </a:solidFill>
                <a:latin typeface="Open Sans SemiBold"/>
                <a:ea typeface="Open Sans SemiBold"/>
                <a:cs typeface="Open Sans SemiBold"/>
                <a:sym typeface="Open Sans SemiBold"/>
              </a:rPr>
              <a:t>quasar</a:t>
            </a:r>
            <a:endParaRPr>
              <a:solidFill>
                <a:srgbClr val="000000"/>
              </a:solidFill>
              <a:latin typeface="Open Sans SemiBold"/>
              <a:ea typeface="Open Sans SemiBold"/>
              <a:cs typeface="Open Sans SemiBold"/>
              <a:sym typeface="Open Sans SemiBold"/>
            </a:endParaRPr>
          </a:p>
          <a:p>
            <a:pPr indent="0" lvl="0" marL="0" rtl="0" algn="ctr">
              <a:spcBef>
                <a:spcPts val="0"/>
              </a:spcBef>
              <a:spcAft>
                <a:spcPts val="0"/>
              </a:spcAft>
              <a:buNone/>
            </a:pPr>
            <a:r>
              <a:rPr lang="en-US">
                <a:solidFill>
                  <a:srgbClr val="616161"/>
                </a:solidFill>
                <a:latin typeface="Open Sans SemiBold"/>
                <a:ea typeface="Open Sans SemiBold"/>
                <a:cs typeface="Open Sans SemiBold"/>
                <a:sym typeface="Open Sans SemiBold"/>
              </a:rPr>
              <a:t>(cannot see)</a:t>
            </a:r>
            <a:endParaRPr>
              <a:solidFill>
                <a:srgbClr val="616161"/>
              </a:solidFill>
              <a:latin typeface="Open Sans SemiBold"/>
              <a:ea typeface="Open Sans SemiBold"/>
              <a:cs typeface="Open Sans SemiBold"/>
              <a:sym typeface="Open Sans SemiBold"/>
            </a:endParaRPr>
          </a:p>
        </p:txBody>
      </p:sp>
      <p:sp>
        <p:nvSpPr>
          <p:cNvPr id="189" name="Google Shape;189;p34"/>
          <p:cNvSpPr txBox="1"/>
          <p:nvPr/>
        </p:nvSpPr>
        <p:spPr>
          <a:xfrm>
            <a:off x="4519899" y="4316525"/>
            <a:ext cx="899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u="sng">
                <a:solidFill>
                  <a:srgbClr val="000000"/>
                </a:solidFill>
                <a:latin typeface="Open Sans"/>
                <a:ea typeface="Open Sans"/>
                <a:cs typeface="Open Sans"/>
                <a:sym typeface="Open Sans"/>
              </a:rPr>
              <a:t>lens</a:t>
            </a:r>
            <a:endParaRPr b="1" u="sng">
              <a:solidFill>
                <a:srgbClr val="000000"/>
              </a:solidFill>
              <a:latin typeface="Open Sans"/>
              <a:ea typeface="Open Sans"/>
              <a:cs typeface="Open Sans"/>
              <a:sym typeface="Open Sans"/>
            </a:endParaRPr>
          </a:p>
          <a:p>
            <a:pPr indent="0" lvl="0" marL="0" rtl="0" algn="ctr">
              <a:spcBef>
                <a:spcPts val="0"/>
              </a:spcBef>
              <a:spcAft>
                <a:spcPts val="0"/>
              </a:spcAft>
              <a:buNone/>
            </a:pPr>
            <a:r>
              <a:rPr lang="en-US">
                <a:solidFill>
                  <a:srgbClr val="000000"/>
                </a:solidFill>
                <a:latin typeface="Open Sans SemiBold"/>
                <a:ea typeface="Open Sans SemiBold"/>
                <a:cs typeface="Open Sans SemiBold"/>
                <a:sym typeface="Open Sans SemiBold"/>
              </a:rPr>
              <a:t>galaxy</a:t>
            </a:r>
            <a:endParaRPr>
              <a:solidFill>
                <a:srgbClr val="000000"/>
              </a:solidFill>
              <a:latin typeface="Open Sans SemiBold"/>
              <a:ea typeface="Open Sans SemiBold"/>
              <a:cs typeface="Open Sans SemiBold"/>
              <a:sym typeface="Open Sans SemiBold"/>
            </a:endParaRPr>
          </a:p>
        </p:txBody>
      </p:sp>
      <p:sp>
        <p:nvSpPr>
          <p:cNvPr id="172" name="Google Shape;172;p34"/>
          <p:cNvSpPr/>
          <p:nvPr/>
        </p:nvSpPr>
        <p:spPr>
          <a:xfrm rot="10800000">
            <a:off x="8263049" y="3121154"/>
            <a:ext cx="457800" cy="465600"/>
          </a:xfrm>
          <a:prstGeom prst="rightArrow">
            <a:avLst>
              <a:gd fmla="val 50000" name="adj1"/>
              <a:gd fmla="val 50000" name="adj2"/>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5"/>
          <p:cNvSpPr txBox="1"/>
          <p:nvPr>
            <p:ph idx="1" type="body"/>
          </p:nvPr>
        </p:nvSpPr>
        <p:spPr>
          <a:xfrm>
            <a:off x="52050" y="134498"/>
            <a:ext cx="4264200" cy="1420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b="0" lang="en-US"/>
              <a:t>multiply-imaged</a:t>
            </a:r>
            <a:endParaRPr b="0"/>
          </a:p>
          <a:p>
            <a:pPr indent="0" lvl="0" marL="0" rtl="0" algn="ctr">
              <a:spcBef>
                <a:spcPts val="0"/>
              </a:spcBef>
              <a:spcAft>
                <a:spcPts val="0"/>
              </a:spcAft>
              <a:buClr>
                <a:srgbClr val="3F3F3F"/>
              </a:buClr>
              <a:buSzPts val="3600"/>
              <a:buNone/>
            </a:pPr>
            <a:r>
              <a:rPr b="0" lang="en-US"/>
              <a:t>quasars</a:t>
            </a:r>
            <a:endParaRPr b="0"/>
          </a:p>
        </p:txBody>
      </p:sp>
      <p:pic>
        <p:nvPicPr>
          <p:cNvPr id="196" name="Google Shape;196;p35"/>
          <p:cNvPicPr preferRelativeResize="0"/>
          <p:nvPr/>
        </p:nvPicPr>
        <p:blipFill>
          <a:blip r:embed="rId3">
            <a:alphaModFix/>
          </a:blip>
          <a:stretch>
            <a:fillRect/>
          </a:stretch>
        </p:blipFill>
        <p:spPr>
          <a:xfrm>
            <a:off x="152400" y="2048072"/>
            <a:ext cx="4264200" cy="2841027"/>
          </a:xfrm>
          <a:prstGeom prst="rect">
            <a:avLst/>
          </a:prstGeom>
          <a:noFill/>
          <a:ln>
            <a:noFill/>
          </a:ln>
        </p:spPr>
      </p:pic>
      <p:sp>
        <p:nvSpPr>
          <p:cNvPr id="197" name="Google Shape;197;p35"/>
          <p:cNvSpPr txBox="1"/>
          <p:nvPr/>
        </p:nvSpPr>
        <p:spPr>
          <a:xfrm>
            <a:off x="634359" y="4835791"/>
            <a:ext cx="2995500" cy="2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Open Sans Light"/>
                <a:ea typeface="Open Sans Light"/>
                <a:cs typeface="Open Sans Light"/>
                <a:sym typeface="Open Sans Light"/>
              </a:rPr>
              <a:t>A. Nierenberg, D. Gilman, T. Treu</a:t>
            </a:r>
            <a:endParaRPr sz="1200">
              <a:latin typeface="Open Sans Light"/>
              <a:ea typeface="Open Sans Light"/>
              <a:cs typeface="Open Sans Light"/>
              <a:sym typeface="Open Sans Light"/>
            </a:endParaRPr>
          </a:p>
        </p:txBody>
      </p:sp>
      <p:pic>
        <p:nvPicPr>
          <p:cNvPr id="198" name="Google Shape;198;p35"/>
          <p:cNvPicPr preferRelativeResize="0"/>
          <p:nvPr/>
        </p:nvPicPr>
        <p:blipFill>
          <a:blip r:embed="rId4">
            <a:alphaModFix/>
          </a:blip>
          <a:stretch>
            <a:fillRect/>
          </a:stretch>
        </p:blipFill>
        <p:spPr>
          <a:xfrm>
            <a:off x="4571999" y="0"/>
            <a:ext cx="4572000" cy="2571755"/>
          </a:xfrm>
          <a:prstGeom prst="rect">
            <a:avLst/>
          </a:prstGeom>
          <a:noFill/>
          <a:ln>
            <a:noFill/>
          </a:ln>
        </p:spPr>
      </p:pic>
      <p:pic>
        <p:nvPicPr>
          <p:cNvPr id="199" name="Google Shape;199;p35"/>
          <p:cNvPicPr preferRelativeResize="0"/>
          <p:nvPr/>
        </p:nvPicPr>
        <p:blipFill>
          <a:blip r:embed="rId5">
            <a:alphaModFix/>
          </a:blip>
          <a:stretch>
            <a:fillRect/>
          </a:stretch>
        </p:blipFill>
        <p:spPr>
          <a:xfrm>
            <a:off x="4571999" y="2571746"/>
            <a:ext cx="4572000" cy="2578104"/>
          </a:xfrm>
          <a:prstGeom prst="rect">
            <a:avLst/>
          </a:prstGeom>
          <a:noFill/>
          <a:ln>
            <a:noFill/>
          </a:ln>
        </p:spPr>
      </p:pic>
      <p:pic>
        <p:nvPicPr>
          <p:cNvPr id="200" name="Google Shape;200;p35"/>
          <p:cNvPicPr preferRelativeResize="0"/>
          <p:nvPr/>
        </p:nvPicPr>
        <p:blipFill>
          <a:blip r:embed="rId6">
            <a:alphaModFix/>
          </a:blip>
          <a:stretch>
            <a:fillRect/>
          </a:stretch>
        </p:blipFill>
        <p:spPr>
          <a:xfrm>
            <a:off x="4572000" y="1937550"/>
            <a:ext cx="634225" cy="634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4" name="Shape 204"/>
        <p:cNvGrpSpPr/>
        <p:nvPr/>
      </p:nvGrpSpPr>
      <p:grpSpPr>
        <a:xfrm>
          <a:off x="0" y="0"/>
          <a:ext cx="0" cy="0"/>
          <a:chOff x="0" y="0"/>
          <a:chExt cx="0" cy="0"/>
        </a:xfrm>
      </p:grpSpPr>
      <p:sp>
        <p:nvSpPr>
          <p:cNvPr id="205" name="Google Shape;205;p36"/>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why </a:t>
            </a:r>
            <a:r>
              <a:rPr lang="en-US" u="sng"/>
              <a:t>quads</a:t>
            </a:r>
            <a:r>
              <a:rPr lang="en-US"/>
              <a:t>?</a:t>
            </a:r>
            <a:endParaRPr b="1">
              <a:solidFill>
                <a:schemeClr val="dk1"/>
              </a:solidFill>
              <a:latin typeface="Open Sans"/>
              <a:ea typeface="Open Sans"/>
              <a:cs typeface="Open Sans"/>
              <a:sym typeface="Open Sans"/>
            </a:endParaRPr>
          </a:p>
        </p:txBody>
      </p:sp>
      <p:sp>
        <p:nvSpPr>
          <p:cNvPr id="206" name="Google Shape;206;p36"/>
          <p:cNvSpPr/>
          <p:nvPr/>
        </p:nvSpPr>
        <p:spPr>
          <a:xfrm>
            <a:off x="1533900" y="790475"/>
            <a:ext cx="6972600" cy="4190700"/>
          </a:xfrm>
          <a:prstGeom prst="rect">
            <a:avLst/>
          </a:prstGeom>
          <a:noFill/>
          <a:ln>
            <a:noFill/>
          </a:ln>
        </p:spPr>
        <p:txBody>
          <a:bodyPr anchorCtr="0" anchor="ctr" bIns="45700" lIns="91425" spcFirstLastPara="1" rIns="91425" wrap="square" tIns="45700">
            <a:noAutofit/>
          </a:bodyPr>
          <a:lstStyle/>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time-delay cosmography:</a:t>
            </a:r>
            <a:endParaRPr baseline="-25000" sz="1800">
              <a:solidFill>
                <a:schemeClr val="lt1"/>
              </a:solidFill>
              <a:latin typeface="Open Sans Medium"/>
              <a:ea typeface="Open Sans Medium"/>
              <a:cs typeface="Open Sans Medium"/>
              <a:sym typeface="Open Sans Medium"/>
            </a:endParaRPr>
          </a:p>
          <a:p>
            <a:pPr indent="-342900" lvl="1" marL="914400" marR="0" rtl="0" algn="l">
              <a:lnSpc>
                <a:spcPct val="200000"/>
              </a:lnSpc>
              <a:spcBef>
                <a:spcPts val="0"/>
              </a:spcBef>
              <a:spcAft>
                <a:spcPts val="0"/>
              </a:spcAft>
              <a:buClr>
                <a:schemeClr val="lt1"/>
              </a:buClr>
              <a:buSzPts val="1800"/>
              <a:buFont typeface="Open Sans Medium"/>
              <a:buChar char="❏"/>
            </a:pPr>
            <a:r>
              <a:rPr i="1" lang="en-US" sz="1800">
                <a:solidFill>
                  <a:schemeClr val="lt1"/>
                </a:solidFill>
                <a:latin typeface="Open Sans Medium"/>
                <a:ea typeface="Open Sans Medium"/>
                <a:cs typeface="Open Sans Medium"/>
                <a:sym typeface="Open Sans Medium"/>
              </a:rPr>
              <a:t>Hubble tension </a:t>
            </a:r>
            <a:r>
              <a:rPr lang="en-US" sz="1800">
                <a:solidFill>
                  <a:schemeClr val="lt1"/>
                </a:solidFill>
                <a:latin typeface="Open Sans Medium"/>
                <a:ea typeface="Open Sans Medium"/>
                <a:cs typeface="Open Sans Medium"/>
                <a:sym typeface="Open Sans Medium"/>
              </a:rPr>
              <a:t>-&gt;</a:t>
            </a:r>
            <a:r>
              <a:rPr b="1" lang="en-US" sz="1800" u="sng">
                <a:solidFill>
                  <a:schemeClr val="lt1"/>
                </a:solidFill>
                <a:latin typeface="Open Sans"/>
                <a:ea typeface="Open Sans"/>
                <a:cs typeface="Open Sans"/>
                <a:sym typeface="Open Sans"/>
              </a:rPr>
              <a:t> 3 independent H</a:t>
            </a:r>
            <a:r>
              <a:rPr b="1" baseline="-25000" lang="en-US" sz="1800" u="sng">
                <a:solidFill>
                  <a:schemeClr val="lt1"/>
                </a:solidFill>
                <a:latin typeface="Open Sans"/>
                <a:ea typeface="Open Sans"/>
                <a:cs typeface="Open Sans"/>
                <a:sym typeface="Open Sans"/>
              </a:rPr>
              <a:t>0</a:t>
            </a:r>
            <a:r>
              <a:rPr b="1" lang="en-US" sz="1800" u="sng">
                <a:solidFill>
                  <a:schemeClr val="lt1"/>
                </a:solidFill>
                <a:latin typeface="Open Sans"/>
                <a:ea typeface="Open Sans"/>
                <a:cs typeface="Open Sans"/>
                <a:sym typeface="Open Sans"/>
              </a:rPr>
              <a:t> measurements</a:t>
            </a:r>
            <a:endParaRPr i="1" sz="1800" u="sng">
              <a:solidFill>
                <a:schemeClr val="lt1"/>
              </a:solidFill>
              <a:latin typeface="Open Sans Medium"/>
              <a:ea typeface="Open Sans Medium"/>
              <a:cs typeface="Open Sans Medium"/>
              <a:sym typeface="Open Sa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7"/>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HST: </a:t>
            </a:r>
            <a:r>
              <a:rPr lang="en-US"/>
              <a:t>WFI 2033-4723</a:t>
            </a:r>
            <a:endParaRPr/>
          </a:p>
        </p:txBody>
      </p:sp>
      <p:sp>
        <p:nvSpPr>
          <p:cNvPr id="213" name="Google Shape;213;p37"/>
          <p:cNvSpPr txBox="1"/>
          <p:nvPr/>
        </p:nvSpPr>
        <p:spPr>
          <a:xfrm>
            <a:off x="7319375" y="4747450"/>
            <a:ext cx="190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000000"/>
                </a:solidFill>
                <a:latin typeface="Open Sans Light"/>
                <a:ea typeface="Open Sans Light"/>
                <a:cs typeface="Open Sans Light"/>
                <a:sym typeface="Open Sans Light"/>
              </a:rPr>
              <a:t>C. </a:t>
            </a:r>
            <a:r>
              <a:rPr lang="en-US">
                <a:solidFill>
                  <a:srgbClr val="000000"/>
                </a:solidFill>
                <a:latin typeface="Open Sans Light"/>
                <a:ea typeface="Open Sans Light"/>
                <a:cs typeface="Open Sans Light"/>
                <a:sym typeface="Open Sans Light"/>
              </a:rPr>
              <a:t>Rusu et al. 2019</a:t>
            </a:r>
            <a:endParaRPr>
              <a:latin typeface="Open Sans Light"/>
              <a:ea typeface="Open Sans Light"/>
              <a:cs typeface="Open Sans Light"/>
              <a:sym typeface="Open Sans Light"/>
            </a:endParaRPr>
          </a:p>
        </p:txBody>
      </p:sp>
      <p:pic>
        <p:nvPicPr>
          <p:cNvPr id="214" name="Google Shape;214;p37"/>
          <p:cNvPicPr preferRelativeResize="0"/>
          <p:nvPr/>
        </p:nvPicPr>
        <p:blipFill>
          <a:blip r:embed="rId3">
            <a:alphaModFix/>
          </a:blip>
          <a:stretch>
            <a:fillRect/>
          </a:stretch>
        </p:blipFill>
        <p:spPr>
          <a:xfrm>
            <a:off x="3338251" y="924012"/>
            <a:ext cx="3860475" cy="38701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9" name="Shape 219"/>
        <p:cNvGrpSpPr/>
        <p:nvPr/>
      </p:nvGrpSpPr>
      <p:grpSpPr>
        <a:xfrm>
          <a:off x="0" y="0"/>
          <a:ext cx="0" cy="0"/>
          <a:chOff x="0" y="0"/>
          <a:chExt cx="0" cy="0"/>
        </a:xfrm>
      </p:grpSpPr>
      <p:sp>
        <p:nvSpPr>
          <p:cNvPr id="220" name="Google Shape;220;p38"/>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HST: </a:t>
            </a:r>
            <a:r>
              <a:rPr lang="en-US"/>
              <a:t>WFI 2033-4723</a:t>
            </a:r>
            <a:endParaRPr/>
          </a:p>
        </p:txBody>
      </p:sp>
      <p:sp>
        <p:nvSpPr>
          <p:cNvPr id="221" name="Google Shape;221;p38"/>
          <p:cNvSpPr txBox="1"/>
          <p:nvPr/>
        </p:nvSpPr>
        <p:spPr>
          <a:xfrm>
            <a:off x="7319375" y="4747450"/>
            <a:ext cx="190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000000"/>
                </a:solidFill>
                <a:latin typeface="Open Sans Light"/>
                <a:ea typeface="Open Sans Light"/>
                <a:cs typeface="Open Sans Light"/>
                <a:sym typeface="Open Sans Light"/>
              </a:rPr>
              <a:t>C. Rusu et al. 2019</a:t>
            </a:r>
            <a:endParaRPr>
              <a:latin typeface="Open Sans Light"/>
              <a:ea typeface="Open Sans Light"/>
              <a:cs typeface="Open Sans Light"/>
              <a:sym typeface="Open Sans Light"/>
            </a:endParaRPr>
          </a:p>
        </p:txBody>
      </p:sp>
      <p:pic>
        <p:nvPicPr>
          <p:cNvPr id="222" name="Google Shape;222;p38"/>
          <p:cNvPicPr preferRelativeResize="0"/>
          <p:nvPr/>
        </p:nvPicPr>
        <p:blipFill>
          <a:blip r:embed="rId3">
            <a:alphaModFix/>
          </a:blip>
          <a:stretch>
            <a:fillRect/>
          </a:stretch>
        </p:blipFill>
        <p:spPr>
          <a:xfrm>
            <a:off x="4843676" y="924025"/>
            <a:ext cx="3860475" cy="3870174"/>
          </a:xfrm>
          <a:prstGeom prst="rect">
            <a:avLst/>
          </a:prstGeom>
          <a:noFill/>
          <a:ln>
            <a:noFill/>
          </a:ln>
        </p:spPr>
      </p:pic>
      <p:sp>
        <p:nvSpPr>
          <p:cNvPr id="223" name="Google Shape;223;p38"/>
          <p:cNvSpPr/>
          <p:nvPr/>
        </p:nvSpPr>
        <p:spPr>
          <a:xfrm>
            <a:off x="1533900" y="790475"/>
            <a:ext cx="4111800" cy="4190700"/>
          </a:xfrm>
          <a:prstGeom prst="rect">
            <a:avLst/>
          </a:prstGeom>
          <a:noFill/>
          <a:ln>
            <a:noFill/>
          </a:ln>
        </p:spPr>
        <p:txBody>
          <a:bodyPr anchorCtr="0" anchor="ctr" bIns="45700" lIns="91425" spcFirstLastPara="1" rIns="91425" wrap="square" tIns="45700">
            <a:noAutofit/>
          </a:bodyPr>
          <a:lstStyle/>
          <a:p>
            <a:pPr indent="-342900" lvl="0" marL="457200" marR="0" rtl="0" algn="l">
              <a:lnSpc>
                <a:spcPct val="200000"/>
              </a:lnSpc>
              <a:spcBef>
                <a:spcPts val="0"/>
              </a:spcBef>
              <a:spcAft>
                <a:spcPts val="0"/>
              </a:spcAft>
              <a:buClr>
                <a:schemeClr val="lt1"/>
              </a:buClr>
              <a:buSzPts val="1800"/>
              <a:buFont typeface="Open Sans Medium"/>
              <a:buChar char="❏"/>
            </a:pPr>
            <a:r>
              <a:rPr b="1" lang="en-US" sz="1800">
                <a:solidFill>
                  <a:schemeClr val="lt1"/>
                </a:solidFill>
                <a:latin typeface="Open Sans"/>
                <a:ea typeface="Open Sans"/>
                <a:cs typeface="Open Sans"/>
                <a:sym typeface="Open Sans"/>
              </a:rPr>
              <a:t>environment</a:t>
            </a:r>
            <a:r>
              <a:rPr lang="en-US" sz="1800">
                <a:solidFill>
                  <a:schemeClr val="lt1"/>
                </a:solidFill>
                <a:latin typeface="Open Sans Medium"/>
                <a:ea typeface="Open Sans Medium"/>
                <a:cs typeface="Open Sans Medium"/>
                <a:sym typeface="Open Sans Medium"/>
              </a:rPr>
              <a:t>: complex</a:t>
            </a:r>
            <a:endParaRPr sz="1800">
              <a:solidFill>
                <a:schemeClr val="lt1"/>
              </a:solidFill>
              <a:latin typeface="Open Sans Medium"/>
              <a:ea typeface="Open Sans Medium"/>
              <a:cs typeface="Open Sans Medium"/>
              <a:sym typeface="Open Sans Medium"/>
            </a:endParaRPr>
          </a:p>
          <a:p>
            <a:pPr indent="-342900" lvl="0" marL="457200" marR="0" rtl="0" algn="l">
              <a:lnSpc>
                <a:spcPct val="200000"/>
              </a:lnSpc>
              <a:spcBef>
                <a:spcPts val="0"/>
              </a:spcBef>
              <a:spcAft>
                <a:spcPts val="0"/>
              </a:spcAft>
              <a:buClr>
                <a:schemeClr val="lt1"/>
              </a:buClr>
              <a:buSzPts val="1800"/>
              <a:buFont typeface="Open Sans Medium"/>
              <a:buChar char="❏"/>
            </a:pPr>
            <a:r>
              <a:rPr b="1" lang="en-US" sz="1800">
                <a:solidFill>
                  <a:schemeClr val="lt1"/>
                </a:solidFill>
                <a:latin typeface="Open Sans"/>
                <a:ea typeface="Open Sans"/>
                <a:cs typeface="Open Sans"/>
                <a:sym typeface="Open Sans"/>
              </a:rPr>
              <a:t>psf</a:t>
            </a:r>
            <a:r>
              <a:rPr lang="en-US" sz="1800">
                <a:solidFill>
                  <a:schemeClr val="lt1"/>
                </a:solidFill>
                <a:latin typeface="Open Sans Medium"/>
                <a:ea typeface="Open Sans Medium"/>
                <a:cs typeface="Open Sans Medium"/>
                <a:sym typeface="Open Sans Medium"/>
              </a:rPr>
              <a:t>: doable (HST, JWST: oh boy)</a:t>
            </a:r>
            <a:endParaRPr sz="1800">
              <a:solidFill>
                <a:schemeClr val="lt1"/>
              </a:solidFill>
              <a:latin typeface="Open Sans Medium"/>
              <a:ea typeface="Open Sans Medium"/>
              <a:cs typeface="Open Sans Medium"/>
              <a:sym typeface="Open Sans Medium"/>
            </a:endParaRPr>
          </a:p>
          <a:p>
            <a:pPr indent="-342900" lvl="0" marL="457200" rtl="0" algn="l">
              <a:lnSpc>
                <a:spcPct val="200000"/>
              </a:lnSpc>
              <a:spcBef>
                <a:spcPts val="0"/>
              </a:spcBef>
              <a:spcAft>
                <a:spcPts val="0"/>
              </a:spcAft>
              <a:buClr>
                <a:schemeClr val="lt1"/>
              </a:buClr>
              <a:buSzPts val="1800"/>
              <a:buFont typeface="Open Sans Medium"/>
              <a:buChar char="❏"/>
            </a:pPr>
            <a:r>
              <a:rPr b="1" lang="en-US" sz="1800">
                <a:solidFill>
                  <a:schemeClr val="lt1"/>
                </a:solidFill>
                <a:latin typeface="Open Sans"/>
                <a:ea typeface="Open Sans"/>
                <a:cs typeface="Open Sans"/>
                <a:sym typeface="Open Sans"/>
              </a:rPr>
              <a:t>ring detail</a:t>
            </a:r>
            <a:r>
              <a:rPr lang="en-US" sz="1800">
                <a:solidFill>
                  <a:schemeClr val="lt1"/>
                </a:solidFill>
                <a:latin typeface="Open Sans Medium"/>
                <a:ea typeface="Open Sans Medium"/>
                <a:cs typeface="Open Sans Medium"/>
                <a:sym typeface="Open Sans Medium"/>
              </a:rPr>
              <a:t>: ???</a:t>
            </a:r>
            <a:endParaRPr sz="1800">
              <a:solidFill>
                <a:schemeClr val="lt1"/>
              </a:solidFill>
              <a:latin typeface="Open Sans Medium"/>
              <a:ea typeface="Open Sans Medium"/>
              <a:cs typeface="Open Sans Medium"/>
              <a:sym typeface="Open Sans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9"/>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HST: </a:t>
            </a:r>
            <a:r>
              <a:rPr lang="en-US"/>
              <a:t>WFI 2033-4723</a:t>
            </a:r>
            <a:endParaRPr/>
          </a:p>
        </p:txBody>
      </p:sp>
      <p:sp>
        <p:nvSpPr>
          <p:cNvPr id="230" name="Google Shape;230;p39"/>
          <p:cNvSpPr txBox="1"/>
          <p:nvPr/>
        </p:nvSpPr>
        <p:spPr>
          <a:xfrm>
            <a:off x="1382600" y="3011500"/>
            <a:ext cx="190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000000"/>
                </a:solidFill>
                <a:latin typeface="Open Sans Light"/>
                <a:ea typeface="Open Sans Light"/>
                <a:cs typeface="Open Sans Light"/>
                <a:sym typeface="Open Sans Light"/>
              </a:rPr>
              <a:t>C. Rusu et al. 2019</a:t>
            </a:r>
            <a:endParaRPr>
              <a:latin typeface="Open Sans Light"/>
              <a:ea typeface="Open Sans Light"/>
              <a:cs typeface="Open Sans Light"/>
              <a:sym typeface="Open Sans Light"/>
            </a:endParaRPr>
          </a:p>
        </p:txBody>
      </p:sp>
      <p:pic>
        <p:nvPicPr>
          <p:cNvPr id="231" name="Google Shape;231;p39"/>
          <p:cNvPicPr preferRelativeResize="0"/>
          <p:nvPr/>
        </p:nvPicPr>
        <p:blipFill rotWithShape="1">
          <a:blip r:embed="rId3">
            <a:alphaModFix/>
          </a:blip>
          <a:srcRect b="0" l="0" r="50012" t="0"/>
          <a:stretch/>
        </p:blipFill>
        <p:spPr>
          <a:xfrm>
            <a:off x="1549199" y="805950"/>
            <a:ext cx="3717381" cy="2327162"/>
          </a:xfrm>
          <a:prstGeom prst="rect">
            <a:avLst/>
          </a:prstGeom>
          <a:noFill/>
          <a:ln>
            <a:noFill/>
          </a:ln>
        </p:spPr>
      </p:pic>
      <p:sp>
        <p:nvSpPr>
          <p:cNvPr id="232" name="Google Shape;232;p39"/>
          <p:cNvSpPr txBox="1"/>
          <p:nvPr>
            <p:ph idx="1" type="body"/>
          </p:nvPr>
        </p:nvSpPr>
        <p:spPr>
          <a:xfrm>
            <a:off x="1965150" y="1193125"/>
            <a:ext cx="6817800" cy="35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 name="Shape 237"/>
        <p:cNvGrpSpPr/>
        <p:nvPr/>
      </p:nvGrpSpPr>
      <p:grpSpPr>
        <a:xfrm>
          <a:off x="0" y="0"/>
          <a:ext cx="0" cy="0"/>
          <a:chOff x="0" y="0"/>
          <a:chExt cx="0" cy="0"/>
        </a:xfrm>
      </p:grpSpPr>
      <p:sp>
        <p:nvSpPr>
          <p:cNvPr id="238" name="Google Shape;238;p40"/>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HST vs JWST: WFI 2033-4723</a:t>
            </a:r>
            <a:endParaRPr/>
          </a:p>
        </p:txBody>
      </p:sp>
      <p:sp>
        <p:nvSpPr>
          <p:cNvPr id="239" name="Google Shape;239;p40"/>
          <p:cNvSpPr txBox="1"/>
          <p:nvPr/>
        </p:nvSpPr>
        <p:spPr>
          <a:xfrm>
            <a:off x="2495300" y="4042075"/>
            <a:ext cx="28629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GTO: Massimo Stiavelli</a:t>
            </a:r>
            <a:endParaRPr>
              <a:latin typeface="Open Sans Light"/>
              <a:ea typeface="Open Sans Light"/>
              <a:cs typeface="Open Sans Light"/>
              <a:sym typeface="Open Sans Light"/>
            </a:endParaRPr>
          </a:p>
          <a:p>
            <a:pPr indent="0" lvl="0" marL="0" rtl="0" algn="ctr">
              <a:spcBef>
                <a:spcPts val="0"/>
              </a:spcBef>
              <a:spcAft>
                <a:spcPts val="0"/>
              </a:spcAft>
              <a:buNone/>
            </a:pPr>
            <a:r>
              <a:rPr lang="en-US">
                <a:latin typeface="Open Sans Light"/>
                <a:ea typeface="Open Sans Light"/>
                <a:cs typeface="Open Sans Light"/>
                <a:sym typeface="Open Sans Light"/>
              </a:rPr>
              <a:t>NIRCam: F115W, F150W, F277W</a:t>
            </a:r>
            <a:endParaRPr>
              <a:latin typeface="Open Sans Light"/>
              <a:ea typeface="Open Sans Light"/>
              <a:cs typeface="Open Sans Light"/>
              <a:sym typeface="Open Sans Light"/>
            </a:endParaRPr>
          </a:p>
          <a:p>
            <a:pPr indent="0" lvl="0" marL="0" rtl="0" algn="ctr">
              <a:spcBef>
                <a:spcPts val="0"/>
              </a:spcBef>
              <a:spcAft>
                <a:spcPts val="0"/>
              </a:spcAft>
              <a:buNone/>
            </a:pPr>
            <a:r>
              <a:t/>
            </a:r>
            <a:endParaRPr>
              <a:latin typeface="Open Sans Light"/>
              <a:ea typeface="Open Sans Light"/>
              <a:cs typeface="Open Sans Light"/>
              <a:sym typeface="Open Sans Light"/>
            </a:endParaRPr>
          </a:p>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240" name="Google Shape;240;p40"/>
          <p:cNvSpPr txBox="1"/>
          <p:nvPr/>
        </p:nvSpPr>
        <p:spPr>
          <a:xfrm>
            <a:off x="1382600" y="3011500"/>
            <a:ext cx="190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000000"/>
                </a:solidFill>
                <a:latin typeface="Open Sans Light"/>
                <a:ea typeface="Open Sans Light"/>
                <a:cs typeface="Open Sans Light"/>
                <a:sym typeface="Open Sans Light"/>
              </a:rPr>
              <a:t>C. Rusu et al. 2019</a:t>
            </a:r>
            <a:endParaRPr>
              <a:latin typeface="Open Sans Light"/>
              <a:ea typeface="Open Sans Light"/>
              <a:cs typeface="Open Sans Light"/>
              <a:sym typeface="Open Sans Light"/>
            </a:endParaRPr>
          </a:p>
        </p:txBody>
      </p:sp>
      <p:pic>
        <p:nvPicPr>
          <p:cNvPr id="241" name="Google Shape;241;p40"/>
          <p:cNvPicPr preferRelativeResize="0"/>
          <p:nvPr/>
        </p:nvPicPr>
        <p:blipFill rotWithShape="1">
          <a:blip r:embed="rId3">
            <a:alphaModFix/>
          </a:blip>
          <a:srcRect b="0" l="0" r="50012" t="0"/>
          <a:stretch/>
        </p:blipFill>
        <p:spPr>
          <a:xfrm>
            <a:off x="1549199" y="805950"/>
            <a:ext cx="3717381" cy="2327162"/>
          </a:xfrm>
          <a:prstGeom prst="rect">
            <a:avLst/>
          </a:prstGeom>
          <a:noFill/>
          <a:ln>
            <a:noFill/>
          </a:ln>
        </p:spPr>
      </p:pic>
      <p:pic>
        <p:nvPicPr>
          <p:cNvPr id="242" name="Google Shape;242;p40"/>
          <p:cNvPicPr preferRelativeResize="0"/>
          <p:nvPr/>
        </p:nvPicPr>
        <p:blipFill>
          <a:blip r:embed="rId4">
            <a:alphaModFix/>
          </a:blip>
          <a:stretch>
            <a:fillRect/>
          </a:stretch>
        </p:blipFill>
        <p:spPr>
          <a:xfrm>
            <a:off x="5358200" y="1561248"/>
            <a:ext cx="3717376" cy="3527527"/>
          </a:xfrm>
          <a:prstGeom prst="rect">
            <a:avLst/>
          </a:prstGeom>
          <a:noFill/>
          <a:ln>
            <a:noFill/>
          </a:ln>
        </p:spPr>
      </p:pic>
      <p:sp>
        <p:nvSpPr>
          <p:cNvPr id="243" name="Google Shape;243;p40"/>
          <p:cNvSpPr txBox="1"/>
          <p:nvPr>
            <p:ph idx="1" type="body"/>
          </p:nvPr>
        </p:nvSpPr>
        <p:spPr>
          <a:xfrm>
            <a:off x="1965150" y="1193125"/>
            <a:ext cx="6817800" cy="35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1"/>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HST vs JWST: WFI 2033-4723</a:t>
            </a:r>
            <a:endParaRPr/>
          </a:p>
        </p:txBody>
      </p:sp>
      <p:pic>
        <p:nvPicPr>
          <p:cNvPr id="250" name="Google Shape;250;p41"/>
          <p:cNvPicPr preferRelativeResize="0"/>
          <p:nvPr/>
        </p:nvPicPr>
        <p:blipFill>
          <a:blip r:embed="rId3">
            <a:alphaModFix/>
          </a:blip>
          <a:stretch>
            <a:fillRect/>
          </a:stretch>
        </p:blipFill>
        <p:spPr>
          <a:xfrm>
            <a:off x="5841149" y="699463"/>
            <a:ext cx="2646175" cy="2719426"/>
          </a:xfrm>
          <a:prstGeom prst="rect">
            <a:avLst/>
          </a:prstGeom>
          <a:noFill/>
          <a:ln>
            <a:noFill/>
          </a:ln>
        </p:spPr>
      </p:pic>
      <p:sp>
        <p:nvSpPr>
          <p:cNvPr id="251" name="Google Shape;251;p41"/>
          <p:cNvSpPr txBox="1"/>
          <p:nvPr/>
        </p:nvSpPr>
        <p:spPr>
          <a:xfrm>
            <a:off x="5841150" y="3613025"/>
            <a:ext cx="24561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GTO: Massimo Stiavelli</a:t>
            </a:r>
            <a:endParaRPr>
              <a:latin typeface="Open Sans Light"/>
              <a:ea typeface="Open Sans Light"/>
              <a:cs typeface="Open Sans Light"/>
              <a:sym typeface="Open Sans Light"/>
            </a:endParaRPr>
          </a:p>
          <a:p>
            <a:pPr indent="0" lvl="0" marL="0" rtl="0" algn="ctr">
              <a:spcBef>
                <a:spcPts val="0"/>
              </a:spcBef>
              <a:spcAft>
                <a:spcPts val="0"/>
              </a:spcAft>
              <a:buNone/>
            </a:pPr>
            <a:r>
              <a:rPr lang="en-US">
                <a:latin typeface="Open Sans Light"/>
                <a:ea typeface="Open Sans Light"/>
                <a:cs typeface="Open Sans Light"/>
                <a:sym typeface="Open Sans Light"/>
              </a:rPr>
              <a:t>NIRCam: F115W</a:t>
            </a:r>
            <a:endParaRPr>
              <a:latin typeface="Open Sans Light"/>
              <a:ea typeface="Open Sans Light"/>
              <a:cs typeface="Open Sans Light"/>
              <a:sym typeface="Open Sans Light"/>
            </a:endParaRPr>
          </a:p>
          <a:p>
            <a:pPr indent="0" lvl="0" marL="0" rtl="0" algn="ctr">
              <a:spcBef>
                <a:spcPts val="0"/>
              </a:spcBef>
              <a:spcAft>
                <a:spcPts val="0"/>
              </a:spcAft>
              <a:buNone/>
            </a:pPr>
            <a:r>
              <a:t/>
            </a:r>
            <a:endParaRPr>
              <a:latin typeface="Open Sans Light"/>
              <a:ea typeface="Open Sans Light"/>
              <a:cs typeface="Open Sans Light"/>
              <a:sym typeface="Open Sans Light"/>
            </a:endParaRPr>
          </a:p>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252" name="Google Shape;252;p41"/>
          <p:cNvSpPr txBox="1"/>
          <p:nvPr/>
        </p:nvSpPr>
        <p:spPr>
          <a:xfrm>
            <a:off x="2457488" y="3936275"/>
            <a:ext cx="1900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000000"/>
                </a:solidFill>
                <a:latin typeface="Open Sans Light"/>
                <a:ea typeface="Open Sans Light"/>
                <a:cs typeface="Open Sans Light"/>
                <a:sym typeface="Open Sans Light"/>
              </a:rPr>
              <a:t>C. Rusu et al. 2019</a:t>
            </a:r>
            <a:endParaRPr>
              <a:latin typeface="Open Sans Light"/>
              <a:ea typeface="Open Sans Light"/>
              <a:cs typeface="Open Sans Light"/>
              <a:sym typeface="Open Sans Light"/>
            </a:endParaRPr>
          </a:p>
        </p:txBody>
      </p:sp>
      <p:pic>
        <p:nvPicPr>
          <p:cNvPr id="253" name="Google Shape;253;p41"/>
          <p:cNvPicPr preferRelativeResize="0"/>
          <p:nvPr/>
        </p:nvPicPr>
        <p:blipFill rotWithShape="1">
          <a:blip r:embed="rId4">
            <a:alphaModFix/>
          </a:blip>
          <a:srcRect b="0" l="0" r="50012" t="0"/>
          <a:stretch/>
        </p:blipFill>
        <p:spPr>
          <a:xfrm>
            <a:off x="1549199" y="805950"/>
            <a:ext cx="3717381" cy="23271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PSF reconstruction</a:t>
            </a:r>
            <a:endParaRPr/>
          </a:p>
        </p:txBody>
      </p:sp>
      <p:pic>
        <p:nvPicPr>
          <p:cNvPr id="260" name="Google Shape;260;p42"/>
          <p:cNvPicPr preferRelativeResize="0"/>
          <p:nvPr/>
        </p:nvPicPr>
        <p:blipFill rotWithShape="1">
          <a:blip r:embed="rId3">
            <a:alphaModFix/>
          </a:blip>
          <a:srcRect b="0" l="0" r="23994" t="0"/>
          <a:stretch/>
        </p:blipFill>
        <p:spPr>
          <a:xfrm>
            <a:off x="1691687" y="1985125"/>
            <a:ext cx="7354224" cy="2116600"/>
          </a:xfrm>
          <a:prstGeom prst="rect">
            <a:avLst/>
          </a:prstGeom>
          <a:noFill/>
          <a:ln>
            <a:noFill/>
          </a:ln>
        </p:spPr>
      </p:pic>
      <p:sp>
        <p:nvSpPr>
          <p:cNvPr id="261" name="Google Shape;261;p42"/>
          <p:cNvSpPr txBox="1"/>
          <p:nvPr/>
        </p:nvSpPr>
        <p:spPr>
          <a:xfrm>
            <a:off x="2054987" y="1301175"/>
            <a:ext cx="13941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Open Sans"/>
                <a:ea typeface="Open Sans"/>
                <a:cs typeface="Open Sans"/>
                <a:sym typeface="Open Sans"/>
              </a:rPr>
              <a:t>initial fit from field stars</a:t>
            </a:r>
            <a:endParaRPr>
              <a:latin typeface="Open Sans"/>
              <a:ea typeface="Open Sans"/>
              <a:cs typeface="Open Sans"/>
              <a:sym typeface="Open Sans"/>
            </a:endParaRPr>
          </a:p>
        </p:txBody>
      </p:sp>
      <p:sp>
        <p:nvSpPr>
          <p:cNvPr id="262" name="Google Shape;262;p42"/>
          <p:cNvSpPr txBox="1"/>
          <p:nvPr/>
        </p:nvSpPr>
        <p:spPr>
          <a:xfrm>
            <a:off x="4350350" y="1224975"/>
            <a:ext cx="1656300" cy="8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Open Sans"/>
                <a:ea typeface="Open Sans"/>
                <a:cs typeface="Open Sans"/>
                <a:sym typeface="Open Sans"/>
              </a:rPr>
              <a:t>iteratively reconstruct from quasar images</a:t>
            </a:r>
            <a:endParaRPr>
              <a:latin typeface="Open Sans"/>
              <a:ea typeface="Open Sans"/>
              <a:cs typeface="Open Sans"/>
              <a:sym typeface="Open Sans"/>
            </a:endParaRPr>
          </a:p>
        </p:txBody>
      </p:sp>
      <p:cxnSp>
        <p:nvCxnSpPr>
          <p:cNvPr id="263" name="Google Shape;263;p42"/>
          <p:cNvCxnSpPr/>
          <p:nvPr/>
        </p:nvCxnSpPr>
        <p:spPr>
          <a:xfrm>
            <a:off x="3597325" y="1646675"/>
            <a:ext cx="612900" cy="0"/>
          </a:xfrm>
          <a:prstGeom prst="straightConnector1">
            <a:avLst/>
          </a:prstGeom>
          <a:noFill/>
          <a:ln cap="flat" cmpd="sng" w="28575">
            <a:solidFill>
              <a:srgbClr val="616161"/>
            </a:solidFill>
            <a:prstDash val="solid"/>
            <a:round/>
            <a:headEnd len="med" w="med" type="none"/>
            <a:tailEnd len="med" w="med" type="triangle"/>
          </a:ln>
        </p:spPr>
      </p:cxnSp>
      <p:sp>
        <p:nvSpPr>
          <p:cNvPr id="264" name="Google Shape;264;p42"/>
          <p:cNvSpPr txBox="1"/>
          <p:nvPr/>
        </p:nvSpPr>
        <p:spPr>
          <a:xfrm>
            <a:off x="6598250" y="46127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p43"/>
          <p:cNvPicPr preferRelativeResize="0"/>
          <p:nvPr/>
        </p:nvPicPr>
        <p:blipFill>
          <a:blip r:embed="rId3">
            <a:alphaModFix/>
          </a:blip>
          <a:stretch>
            <a:fillRect/>
          </a:stretch>
        </p:blipFill>
        <p:spPr>
          <a:xfrm>
            <a:off x="2379036" y="1401988"/>
            <a:ext cx="2646175" cy="2719426"/>
          </a:xfrm>
          <a:prstGeom prst="rect">
            <a:avLst/>
          </a:prstGeom>
          <a:noFill/>
          <a:ln>
            <a:noFill/>
          </a:ln>
        </p:spPr>
      </p:pic>
      <p:sp>
        <p:nvSpPr>
          <p:cNvPr id="271" name="Google Shape;271;p43"/>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modeling process</a:t>
            </a:r>
            <a:endParaRPr/>
          </a:p>
        </p:txBody>
      </p:sp>
      <p:cxnSp>
        <p:nvCxnSpPr>
          <p:cNvPr id="272" name="Google Shape;272;p43"/>
          <p:cNvCxnSpPr/>
          <p:nvPr/>
        </p:nvCxnSpPr>
        <p:spPr>
          <a:xfrm flipH="1">
            <a:off x="3337075" y="1568150"/>
            <a:ext cx="1492800" cy="752700"/>
          </a:xfrm>
          <a:prstGeom prst="straightConnector1">
            <a:avLst/>
          </a:prstGeom>
          <a:noFill/>
          <a:ln cap="flat" cmpd="sng" w="38100">
            <a:solidFill>
              <a:srgbClr val="9900FF"/>
            </a:solidFill>
            <a:prstDash val="solid"/>
            <a:round/>
            <a:headEnd len="med" w="med" type="none"/>
            <a:tailEnd len="med" w="med" type="triangle"/>
          </a:ln>
        </p:spPr>
      </p:cxnSp>
      <p:sp>
        <p:nvSpPr>
          <p:cNvPr id="273" name="Google Shape;273;p43"/>
          <p:cNvSpPr txBox="1"/>
          <p:nvPr/>
        </p:nvSpPr>
        <p:spPr>
          <a:xfrm>
            <a:off x="4831649" y="1201375"/>
            <a:ext cx="1757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9900FF"/>
                </a:solidFill>
                <a:latin typeface="Open Sans SemiBold"/>
                <a:ea typeface="Open Sans SemiBold"/>
                <a:cs typeface="Open Sans SemiBold"/>
                <a:sym typeface="Open Sans SemiBold"/>
              </a:rPr>
              <a:t>light distribution of extended source</a:t>
            </a:r>
            <a:endParaRPr>
              <a:solidFill>
                <a:srgbClr val="9900FF"/>
              </a:solidFill>
              <a:latin typeface="Open Sans SemiBold"/>
              <a:ea typeface="Open Sans SemiBold"/>
              <a:cs typeface="Open Sans SemiBold"/>
              <a:sym typeface="Open Sans SemiBold"/>
            </a:endParaRPr>
          </a:p>
        </p:txBody>
      </p:sp>
      <p:cxnSp>
        <p:nvCxnSpPr>
          <p:cNvPr id="274" name="Google Shape;274;p43"/>
          <p:cNvCxnSpPr/>
          <p:nvPr/>
        </p:nvCxnSpPr>
        <p:spPr>
          <a:xfrm rot="10800000">
            <a:off x="3977000" y="2872650"/>
            <a:ext cx="1191600" cy="113100"/>
          </a:xfrm>
          <a:prstGeom prst="straightConnector1">
            <a:avLst/>
          </a:prstGeom>
          <a:noFill/>
          <a:ln cap="flat" cmpd="sng" w="38100">
            <a:solidFill>
              <a:srgbClr val="4A86E8"/>
            </a:solidFill>
            <a:prstDash val="solid"/>
            <a:round/>
            <a:headEnd len="med" w="med" type="none"/>
            <a:tailEnd len="med" w="med" type="triangle"/>
          </a:ln>
        </p:spPr>
      </p:cxnSp>
      <p:sp>
        <p:nvSpPr>
          <p:cNvPr id="275" name="Google Shape;275;p43"/>
          <p:cNvSpPr txBox="1"/>
          <p:nvPr/>
        </p:nvSpPr>
        <p:spPr>
          <a:xfrm>
            <a:off x="4854974" y="2708925"/>
            <a:ext cx="1757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4A86E8"/>
                </a:solidFill>
                <a:latin typeface="Open Sans SemiBold"/>
                <a:ea typeface="Open Sans SemiBold"/>
                <a:cs typeface="Open Sans SemiBold"/>
                <a:sym typeface="Open Sans SemiBold"/>
              </a:rPr>
              <a:t>lens mass distribution</a:t>
            </a:r>
            <a:endParaRPr>
              <a:solidFill>
                <a:srgbClr val="4A86E8"/>
              </a:solidFill>
              <a:latin typeface="Open Sans SemiBold"/>
              <a:ea typeface="Open Sans SemiBold"/>
              <a:cs typeface="Open Sans SemiBold"/>
              <a:sym typeface="Open Sans SemiBold"/>
            </a:endParaRPr>
          </a:p>
        </p:txBody>
      </p:sp>
      <p:cxnSp>
        <p:nvCxnSpPr>
          <p:cNvPr id="276" name="Google Shape;276;p43"/>
          <p:cNvCxnSpPr/>
          <p:nvPr/>
        </p:nvCxnSpPr>
        <p:spPr>
          <a:xfrm rot="10800000">
            <a:off x="3964075" y="2948325"/>
            <a:ext cx="1618500" cy="1116300"/>
          </a:xfrm>
          <a:prstGeom prst="straightConnector1">
            <a:avLst/>
          </a:prstGeom>
          <a:noFill/>
          <a:ln cap="flat" cmpd="sng" w="38100">
            <a:solidFill>
              <a:srgbClr val="980000"/>
            </a:solidFill>
            <a:prstDash val="solid"/>
            <a:round/>
            <a:headEnd len="med" w="med" type="none"/>
            <a:tailEnd len="med" w="med" type="triangle"/>
          </a:ln>
        </p:spPr>
      </p:cxnSp>
      <p:sp>
        <p:nvSpPr>
          <p:cNvPr id="277" name="Google Shape;277;p43"/>
          <p:cNvSpPr txBox="1"/>
          <p:nvPr/>
        </p:nvSpPr>
        <p:spPr>
          <a:xfrm>
            <a:off x="5025199" y="4000780"/>
            <a:ext cx="1757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980000"/>
                </a:solidFill>
                <a:latin typeface="Open Sans SemiBold"/>
                <a:ea typeface="Open Sans SemiBold"/>
                <a:cs typeface="Open Sans SemiBold"/>
                <a:sym typeface="Open Sans SemiBold"/>
              </a:rPr>
              <a:t>light of lens (sersic)</a:t>
            </a:r>
            <a:endParaRPr>
              <a:solidFill>
                <a:srgbClr val="980000"/>
              </a:solidFill>
              <a:latin typeface="Open Sans SemiBold"/>
              <a:ea typeface="Open Sans SemiBold"/>
              <a:cs typeface="Open Sans SemiBold"/>
              <a:sym typeface="Open Sans SemiBold"/>
            </a:endParaRPr>
          </a:p>
        </p:txBody>
      </p:sp>
      <p:cxnSp>
        <p:nvCxnSpPr>
          <p:cNvPr id="278" name="Google Shape;278;p43"/>
          <p:cNvCxnSpPr/>
          <p:nvPr/>
        </p:nvCxnSpPr>
        <p:spPr>
          <a:xfrm flipH="1" rot="10800000">
            <a:off x="2785025" y="3086275"/>
            <a:ext cx="100500" cy="852900"/>
          </a:xfrm>
          <a:prstGeom prst="straightConnector1">
            <a:avLst/>
          </a:prstGeom>
          <a:noFill/>
          <a:ln cap="flat" cmpd="sng" w="38100">
            <a:solidFill>
              <a:srgbClr val="FF9900"/>
            </a:solidFill>
            <a:prstDash val="solid"/>
            <a:round/>
            <a:headEnd len="med" w="med" type="none"/>
            <a:tailEnd len="med" w="med" type="triangle"/>
          </a:ln>
        </p:spPr>
      </p:cxnSp>
      <p:cxnSp>
        <p:nvCxnSpPr>
          <p:cNvPr id="279" name="Google Shape;279;p43"/>
          <p:cNvCxnSpPr/>
          <p:nvPr/>
        </p:nvCxnSpPr>
        <p:spPr>
          <a:xfrm flipH="1" rot="10800000">
            <a:off x="2822650" y="2295650"/>
            <a:ext cx="1392600" cy="1668600"/>
          </a:xfrm>
          <a:prstGeom prst="straightConnector1">
            <a:avLst/>
          </a:prstGeom>
          <a:noFill/>
          <a:ln cap="flat" cmpd="sng" w="38100">
            <a:solidFill>
              <a:srgbClr val="FF9900"/>
            </a:solidFill>
            <a:prstDash val="solid"/>
            <a:round/>
            <a:headEnd len="med" w="med" type="none"/>
            <a:tailEnd len="med" w="med" type="triangle"/>
          </a:ln>
        </p:spPr>
      </p:cxnSp>
      <p:cxnSp>
        <p:nvCxnSpPr>
          <p:cNvPr id="280" name="Google Shape;280;p43"/>
          <p:cNvCxnSpPr/>
          <p:nvPr/>
        </p:nvCxnSpPr>
        <p:spPr>
          <a:xfrm flipH="1" rot="10800000">
            <a:off x="2822650" y="3324525"/>
            <a:ext cx="1317300" cy="602100"/>
          </a:xfrm>
          <a:prstGeom prst="straightConnector1">
            <a:avLst/>
          </a:prstGeom>
          <a:noFill/>
          <a:ln cap="flat" cmpd="sng" w="38100">
            <a:solidFill>
              <a:srgbClr val="FF9900"/>
            </a:solidFill>
            <a:prstDash val="solid"/>
            <a:round/>
            <a:headEnd len="med" w="med" type="none"/>
            <a:tailEnd len="med" w="med" type="triangle"/>
          </a:ln>
        </p:spPr>
      </p:cxnSp>
      <p:cxnSp>
        <p:nvCxnSpPr>
          <p:cNvPr id="281" name="Google Shape;281;p43"/>
          <p:cNvCxnSpPr/>
          <p:nvPr/>
        </p:nvCxnSpPr>
        <p:spPr>
          <a:xfrm flipH="1" rot="10800000">
            <a:off x="2785025" y="2233025"/>
            <a:ext cx="1028700" cy="1718700"/>
          </a:xfrm>
          <a:prstGeom prst="straightConnector1">
            <a:avLst/>
          </a:prstGeom>
          <a:noFill/>
          <a:ln cap="flat" cmpd="sng" w="38100">
            <a:solidFill>
              <a:srgbClr val="FF9900"/>
            </a:solidFill>
            <a:prstDash val="solid"/>
            <a:round/>
            <a:headEnd len="med" w="med" type="none"/>
            <a:tailEnd len="med" w="med" type="triangle"/>
          </a:ln>
        </p:spPr>
      </p:cxnSp>
      <p:sp>
        <p:nvSpPr>
          <p:cNvPr id="282" name="Google Shape;282;p43"/>
          <p:cNvSpPr txBox="1"/>
          <p:nvPr/>
        </p:nvSpPr>
        <p:spPr>
          <a:xfrm>
            <a:off x="1292949" y="3664425"/>
            <a:ext cx="1757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9900"/>
                </a:solidFill>
                <a:latin typeface="Open Sans SemiBold"/>
                <a:ea typeface="Open Sans SemiBold"/>
                <a:cs typeface="Open Sans SemiBold"/>
                <a:sym typeface="Open Sans SemiBold"/>
              </a:rPr>
              <a:t>light of AGN</a:t>
            </a:r>
            <a:endParaRPr>
              <a:solidFill>
                <a:srgbClr val="FF9900"/>
              </a:solidFill>
              <a:latin typeface="Open Sans SemiBold"/>
              <a:ea typeface="Open Sans SemiBold"/>
              <a:cs typeface="Open Sans SemiBold"/>
              <a:sym typeface="Open Sans SemiBold"/>
            </a:endParaRPr>
          </a:p>
        </p:txBody>
      </p:sp>
      <p:sp>
        <p:nvSpPr>
          <p:cNvPr id="283" name="Google Shape;283;p43"/>
          <p:cNvSpPr txBox="1"/>
          <p:nvPr/>
        </p:nvSpPr>
        <p:spPr>
          <a:xfrm>
            <a:off x="3432725" y="4768300"/>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pic>
        <p:nvPicPr>
          <p:cNvPr id="284" name="Google Shape;284;p43"/>
          <p:cNvPicPr preferRelativeResize="0"/>
          <p:nvPr/>
        </p:nvPicPr>
        <p:blipFill rotWithShape="1">
          <a:blip r:embed="rId4">
            <a:alphaModFix/>
          </a:blip>
          <a:srcRect b="0" l="24752" r="49862" t="0"/>
          <a:stretch/>
        </p:blipFill>
        <p:spPr>
          <a:xfrm>
            <a:off x="1693925" y="3986064"/>
            <a:ext cx="1191600" cy="1026911"/>
          </a:xfrm>
          <a:prstGeom prst="rect">
            <a:avLst/>
          </a:prstGeom>
          <a:noFill/>
          <a:ln>
            <a:noFill/>
          </a:ln>
        </p:spPr>
      </p:pic>
      <p:pic>
        <p:nvPicPr>
          <p:cNvPr id="285" name="Google Shape;285;p43"/>
          <p:cNvPicPr preferRelativeResize="0"/>
          <p:nvPr/>
        </p:nvPicPr>
        <p:blipFill rotWithShape="1">
          <a:blip r:embed="rId5">
            <a:alphaModFix/>
          </a:blip>
          <a:srcRect b="0" l="3512" r="0" t="0"/>
          <a:stretch/>
        </p:blipFill>
        <p:spPr>
          <a:xfrm>
            <a:off x="6595475" y="674664"/>
            <a:ext cx="1877450" cy="1530736"/>
          </a:xfrm>
          <a:prstGeom prst="rect">
            <a:avLst/>
          </a:prstGeom>
          <a:noFill/>
          <a:ln>
            <a:noFill/>
          </a:ln>
        </p:spPr>
      </p:pic>
      <p:pic>
        <p:nvPicPr>
          <p:cNvPr id="286" name="Google Shape;286;p43"/>
          <p:cNvPicPr preferRelativeResize="0"/>
          <p:nvPr/>
        </p:nvPicPr>
        <p:blipFill>
          <a:blip r:embed="rId6">
            <a:alphaModFix/>
          </a:blip>
          <a:stretch>
            <a:fillRect/>
          </a:stretch>
        </p:blipFill>
        <p:spPr>
          <a:xfrm>
            <a:off x="6611800" y="3642450"/>
            <a:ext cx="1813218" cy="1530725"/>
          </a:xfrm>
          <a:prstGeom prst="rect">
            <a:avLst/>
          </a:prstGeom>
          <a:noFill/>
          <a:ln>
            <a:noFill/>
          </a:ln>
        </p:spPr>
      </p:pic>
      <p:pic>
        <p:nvPicPr>
          <p:cNvPr id="287" name="Google Shape;287;p43"/>
          <p:cNvPicPr preferRelativeResize="0"/>
          <p:nvPr/>
        </p:nvPicPr>
        <p:blipFill rotWithShape="1">
          <a:blip r:embed="rId7">
            <a:alphaModFix/>
          </a:blip>
          <a:srcRect b="0" l="0" r="0" t="3577"/>
          <a:stretch/>
        </p:blipFill>
        <p:spPr>
          <a:xfrm>
            <a:off x="6578250" y="2195390"/>
            <a:ext cx="1958277" cy="1463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outline</a:t>
            </a:r>
            <a:endParaRPr/>
          </a:p>
        </p:txBody>
      </p:sp>
      <p:sp>
        <p:nvSpPr>
          <p:cNvPr id="118" name="Google Shape;118;p26"/>
          <p:cNvSpPr/>
          <p:nvPr/>
        </p:nvSpPr>
        <p:spPr>
          <a:xfrm>
            <a:off x="528350" y="1187150"/>
            <a:ext cx="8071200" cy="3769200"/>
          </a:xfrm>
          <a:prstGeom prst="rect">
            <a:avLst/>
          </a:prstGeom>
          <a:noFill/>
          <a:ln>
            <a:noFill/>
          </a:ln>
        </p:spPr>
        <p:txBody>
          <a:bodyPr anchorCtr="0" anchor="ctr" bIns="45700" lIns="91425" spcFirstLastPara="1" rIns="91425" wrap="square" tIns="45700">
            <a:noAutofit/>
          </a:bodyPr>
          <a:lstStyle/>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motivation: Hubble tension</a:t>
            </a:r>
            <a:endParaRPr sz="1800">
              <a:solidFill>
                <a:schemeClr val="lt1"/>
              </a:solidFill>
              <a:latin typeface="Open Sans Medium"/>
              <a:ea typeface="Open Sans Medium"/>
              <a:cs typeface="Open Sans Medium"/>
              <a:sym typeface="Open Sans Medium"/>
            </a:endParaRPr>
          </a:p>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quadruply-imaged quasars</a:t>
            </a:r>
            <a:endParaRPr sz="1800">
              <a:solidFill>
                <a:schemeClr val="lt1"/>
              </a:solidFill>
              <a:latin typeface="Open Sans Medium"/>
              <a:ea typeface="Open Sans Medium"/>
              <a:cs typeface="Open Sans Medium"/>
              <a:sym typeface="Open Sans Medium"/>
            </a:endParaRPr>
          </a:p>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WFI 2033-4723</a:t>
            </a:r>
            <a:endParaRPr sz="1800">
              <a:solidFill>
                <a:schemeClr val="lt1"/>
              </a:solidFill>
              <a:latin typeface="Open Sans Medium"/>
              <a:ea typeface="Open Sans Medium"/>
              <a:cs typeface="Open Sans Medium"/>
              <a:sym typeface="Open Sans Medium"/>
            </a:endParaRPr>
          </a:p>
          <a:p>
            <a:pPr indent="-342900" lvl="1" marL="9144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HST &amp; JWST results</a:t>
            </a:r>
            <a:endParaRPr sz="1800">
              <a:solidFill>
                <a:schemeClr val="lt1"/>
              </a:solidFill>
              <a:latin typeface="Open Sans Medium"/>
              <a:ea typeface="Open Sans Medium"/>
              <a:cs typeface="Open Sans Medium"/>
              <a:sym typeface="Open Sans Medium"/>
            </a:endParaRPr>
          </a:p>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future</a:t>
            </a:r>
            <a:endParaRPr sz="1800">
              <a:solidFill>
                <a:schemeClr val="lt1"/>
              </a:solidFill>
              <a:latin typeface="Open Sans Medium"/>
              <a:ea typeface="Open Sans Medium"/>
              <a:cs typeface="Open Sans Medium"/>
              <a:sym typeface="Open Sans Medium"/>
            </a:endParaRPr>
          </a:p>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implications for TMT</a:t>
            </a:r>
            <a:endParaRPr sz="1800">
              <a:solidFill>
                <a:schemeClr val="lt1"/>
              </a:solidFill>
              <a:latin typeface="Open Sans Medium"/>
              <a:ea typeface="Open Sans Medium"/>
              <a:cs typeface="Open Sans Medium"/>
              <a:sym typeface="Open Sans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2" name="Shape 292"/>
        <p:cNvGrpSpPr/>
        <p:nvPr/>
      </p:nvGrpSpPr>
      <p:grpSpPr>
        <a:xfrm>
          <a:off x="0" y="0"/>
          <a:ext cx="0" cy="0"/>
          <a:chOff x="0" y="0"/>
          <a:chExt cx="0" cy="0"/>
        </a:xfrm>
      </p:grpSpPr>
      <p:sp>
        <p:nvSpPr>
          <p:cNvPr id="293" name="Google Shape;293;p44"/>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parameterizations:</a:t>
            </a:r>
            <a:endParaRPr/>
          </a:p>
        </p:txBody>
      </p:sp>
      <p:sp>
        <p:nvSpPr>
          <p:cNvPr id="294" name="Google Shape;294;p44"/>
          <p:cNvSpPr/>
          <p:nvPr/>
        </p:nvSpPr>
        <p:spPr>
          <a:xfrm>
            <a:off x="1798325" y="1144583"/>
            <a:ext cx="7002300" cy="576000"/>
          </a:xfrm>
          <a:prstGeom prst="rect">
            <a:avLst/>
          </a:prstGeom>
          <a:noFill/>
          <a:ln>
            <a:noFill/>
          </a:ln>
        </p:spPr>
        <p:txBody>
          <a:bodyPr anchorCtr="0" anchor="ctr" bIns="45700" lIns="91425" spcFirstLastPara="1" rIns="91425" wrap="square" tIns="45700">
            <a:noAutofit/>
          </a:bodyPr>
          <a:lstStyle/>
          <a:p>
            <a:pPr indent="-342900" lvl="0" marL="45720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GLEE (Suyu &amp; Halkola 2010) vs </a:t>
            </a:r>
            <a:r>
              <a:rPr b="1" lang="en-US" sz="1800">
                <a:solidFill>
                  <a:schemeClr val="lt1"/>
                </a:solidFill>
                <a:latin typeface="Open Sans"/>
                <a:ea typeface="Open Sans"/>
                <a:cs typeface="Open Sans"/>
                <a:sym typeface="Open Sans"/>
              </a:rPr>
              <a:t>Lenstronomy</a:t>
            </a:r>
            <a:r>
              <a:rPr lang="en-US" sz="1800">
                <a:solidFill>
                  <a:schemeClr val="lt1"/>
                </a:solidFill>
                <a:latin typeface="Open Sans Medium"/>
                <a:ea typeface="Open Sans Medium"/>
                <a:cs typeface="Open Sans Medium"/>
                <a:sym typeface="Open Sans Medium"/>
              </a:rPr>
              <a:t> (Birrer 2019)</a:t>
            </a:r>
            <a:endParaRPr sz="1800" u="sng">
              <a:solidFill>
                <a:schemeClr val="lt1"/>
              </a:solidFill>
              <a:latin typeface="Open Sans Medium"/>
              <a:ea typeface="Open Sans Medium"/>
              <a:cs typeface="Open Sans Medium"/>
              <a:sym typeface="Open Sans Medium"/>
            </a:endParaRPr>
          </a:p>
        </p:txBody>
      </p:sp>
      <p:graphicFrame>
        <p:nvGraphicFramePr>
          <p:cNvPr id="295" name="Google Shape;295;p44"/>
          <p:cNvGraphicFramePr/>
          <p:nvPr/>
        </p:nvGraphicFramePr>
        <p:xfrm>
          <a:off x="1679975" y="1761275"/>
          <a:ext cx="3000000" cy="3000000"/>
        </p:xfrm>
        <a:graphic>
          <a:graphicData uri="http://schemas.openxmlformats.org/drawingml/2006/table">
            <a:tbl>
              <a:tblPr>
                <a:noFill/>
                <a:tableStyleId>{A41D1640-CE05-4F98-99B3-26513C655710}</a:tableStyleId>
              </a:tblPr>
              <a:tblGrid>
                <a:gridCol w="1947900"/>
                <a:gridCol w="2645550"/>
                <a:gridCol w="2645550"/>
              </a:tblGrid>
              <a:tr h="381000">
                <a:tc>
                  <a:txBody>
                    <a:bodyPr/>
                    <a:lstStyle/>
                    <a:p>
                      <a:pPr indent="0" lvl="0" marL="0" rtl="0" algn="ctr">
                        <a:spcBef>
                          <a:spcPts val="0"/>
                        </a:spcBef>
                        <a:spcAft>
                          <a:spcPts val="0"/>
                        </a:spcAft>
                        <a:buNone/>
                      </a:pPr>
                      <a:r>
                        <a:rPr b="1" lang="en-US" u="sng">
                          <a:latin typeface="Open Sans"/>
                          <a:ea typeface="Open Sans"/>
                          <a:cs typeface="Open Sans"/>
                          <a:sym typeface="Open Sans"/>
                        </a:rPr>
                        <a:t>component</a:t>
                      </a:r>
                      <a:endParaRPr b="1" u="sng">
                        <a:latin typeface="Open Sans"/>
                        <a:ea typeface="Open Sans"/>
                        <a:cs typeface="Open Sans"/>
                        <a:sym typeface="Open Sans"/>
                      </a:endParaRPr>
                    </a:p>
                  </a:txBody>
                  <a:tcPr marT="91425" marB="91425" marR="91425" marL="91425"/>
                </a:tc>
                <a:tc>
                  <a:txBody>
                    <a:bodyPr/>
                    <a:lstStyle/>
                    <a:p>
                      <a:pPr indent="0" lvl="0" marL="0" rtl="0" algn="ctr">
                        <a:spcBef>
                          <a:spcPts val="0"/>
                        </a:spcBef>
                        <a:spcAft>
                          <a:spcPts val="0"/>
                        </a:spcAft>
                        <a:buNone/>
                      </a:pPr>
                      <a:r>
                        <a:rPr b="1" lang="en-US" u="sng">
                          <a:latin typeface="Open Sans"/>
                          <a:ea typeface="Open Sans"/>
                          <a:cs typeface="Open Sans"/>
                          <a:sym typeface="Open Sans"/>
                        </a:rPr>
                        <a:t>HST</a:t>
                      </a:r>
                      <a:r>
                        <a:rPr b="1" lang="en-US">
                          <a:latin typeface="Open Sans"/>
                          <a:ea typeface="Open Sans"/>
                          <a:cs typeface="Open Sans"/>
                          <a:sym typeface="Open Sans"/>
                        </a:rPr>
                        <a:t> </a:t>
                      </a:r>
                      <a:endParaRPr b="1">
                        <a:latin typeface="Open Sans"/>
                        <a:ea typeface="Open Sans"/>
                        <a:cs typeface="Open Sans"/>
                        <a:sym typeface="Open Sans"/>
                      </a:endParaRPr>
                    </a:p>
                    <a:p>
                      <a:pPr indent="0" lvl="0" marL="0" rtl="0" algn="ctr">
                        <a:spcBef>
                          <a:spcPts val="0"/>
                        </a:spcBef>
                        <a:spcAft>
                          <a:spcPts val="0"/>
                        </a:spcAft>
                        <a:buNone/>
                      </a:pPr>
                      <a:r>
                        <a:rPr lang="en-US">
                          <a:solidFill>
                            <a:schemeClr val="dk1"/>
                          </a:solidFill>
                          <a:latin typeface="Open Sans Light"/>
                          <a:ea typeface="Open Sans Light"/>
                          <a:cs typeface="Open Sans Light"/>
                          <a:sym typeface="Open Sans Light"/>
                        </a:rPr>
                        <a:t>C. Rusu et al. 2019</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b="1" lang="en-US" u="sng">
                          <a:latin typeface="Open Sans"/>
                          <a:ea typeface="Open Sans"/>
                          <a:cs typeface="Open Sans"/>
                          <a:sym typeface="Open Sans"/>
                        </a:rPr>
                        <a:t>JWST</a:t>
                      </a:r>
                      <a:endParaRPr>
                        <a:latin typeface="Open Sans Light"/>
                        <a:ea typeface="Open Sans Light"/>
                        <a:cs typeface="Open Sans Light"/>
                        <a:sym typeface="Open Sans Light"/>
                      </a:endParaRPr>
                    </a:p>
                    <a:p>
                      <a:pPr indent="0" lvl="0" marL="0" rtl="0" algn="ctr">
                        <a:spcBef>
                          <a:spcPts val="0"/>
                        </a:spcBef>
                        <a:spcAft>
                          <a:spcPts val="0"/>
                        </a:spcAft>
                        <a:buClr>
                          <a:schemeClr val="dk1"/>
                        </a:buClr>
                        <a:buSzPts val="1100"/>
                        <a:buFont typeface="Arial"/>
                        <a:buNone/>
                      </a:pPr>
                      <a:r>
                        <a:rPr lang="en-US">
                          <a:solidFill>
                            <a:schemeClr val="dk1"/>
                          </a:solidFill>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a:txBody>
                  <a:tcPr marT="91425" marB="91425" marR="91425" marL="91425"/>
                </a:tc>
              </a:tr>
              <a:tr h="381000">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lens mass</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SPEMD + shear</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chemeClr val="dk1"/>
                          </a:solidFill>
                          <a:latin typeface="Open Sans Light"/>
                          <a:ea typeface="Open Sans Light"/>
                          <a:cs typeface="Open Sans Light"/>
                          <a:sym typeface="Open Sans Light"/>
                        </a:rPr>
                        <a:t>SPEMD + shear</a:t>
                      </a:r>
                      <a:endParaRPr>
                        <a:latin typeface="Open Sans Light"/>
                        <a:ea typeface="Open Sans Light"/>
                        <a:cs typeface="Open Sans Light"/>
                        <a:sym typeface="Open Sans Light"/>
                      </a:endParaRPr>
                    </a:p>
                  </a:txBody>
                  <a:tcPr marT="91425" marB="91425" marR="91425" marL="91425"/>
                </a:tc>
              </a:tr>
              <a:tr h="381000">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lens light</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2 sersics</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2 sersics</a:t>
                      </a:r>
                      <a:endParaRPr>
                        <a:latin typeface="Open Sans Light"/>
                        <a:ea typeface="Open Sans Light"/>
                        <a:cs typeface="Open Sans Light"/>
                        <a:sym typeface="Open Sans Light"/>
                      </a:endParaRPr>
                    </a:p>
                  </a:txBody>
                  <a:tcPr marT="91425" marB="91425" marR="91425" marL="91425"/>
                </a:tc>
              </a:tr>
              <a:tr h="381000">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source</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b="1" lang="en-US">
                          <a:latin typeface="Open Sans"/>
                          <a:ea typeface="Open Sans"/>
                          <a:cs typeface="Open Sans"/>
                          <a:sym typeface="Open Sans"/>
                        </a:rPr>
                        <a:t>50x50 pixel grid</a:t>
                      </a:r>
                      <a:endParaRPr b="1">
                        <a:latin typeface="Open Sans"/>
                        <a:ea typeface="Open Sans"/>
                        <a:cs typeface="Open Sans"/>
                        <a:sym typeface="Open Sans"/>
                      </a:endParaRPr>
                    </a:p>
                  </a:txBody>
                  <a:tcPr marT="91425" marB="91425" marR="91425" marL="91425"/>
                </a:tc>
                <a:tc>
                  <a:txBody>
                    <a:bodyPr/>
                    <a:lstStyle/>
                    <a:p>
                      <a:pPr indent="0" lvl="0" marL="0" rtl="0" algn="ctr">
                        <a:spcBef>
                          <a:spcPts val="0"/>
                        </a:spcBef>
                        <a:spcAft>
                          <a:spcPts val="0"/>
                        </a:spcAft>
                        <a:buNone/>
                      </a:pPr>
                      <a:r>
                        <a:rPr b="1" lang="en-US">
                          <a:latin typeface="Open Sans"/>
                          <a:ea typeface="Open Sans"/>
                          <a:cs typeface="Open Sans"/>
                          <a:sym typeface="Open Sans"/>
                        </a:rPr>
                        <a:t>sersic + shapelets</a:t>
                      </a:r>
                      <a:endParaRPr b="1">
                        <a:latin typeface="Open Sans"/>
                        <a:ea typeface="Open Sans"/>
                        <a:cs typeface="Open Sans"/>
                        <a:sym typeface="Open Sans"/>
                      </a:endParaRPr>
                    </a:p>
                  </a:txBody>
                  <a:tcPr marT="91425" marB="91425" marR="91425" marL="91425"/>
                </a:tc>
              </a:tr>
              <a:tr h="381000">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satellite</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SIS</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SIS </a:t>
                      </a:r>
                      <a:r>
                        <a:rPr b="1" lang="en-US">
                          <a:latin typeface="Open Sans"/>
                          <a:ea typeface="Open Sans"/>
                          <a:cs typeface="Open Sans"/>
                          <a:sym typeface="Open Sans"/>
                        </a:rPr>
                        <a:t>+ sersic light</a:t>
                      </a:r>
                      <a:endParaRPr b="1">
                        <a:latin typeface="Open Sans"/>
                        <a:ea typeface="Open Sans"/>
                        <a:cs typeface="Open Sans"/>
                        <a:sym typeface="Open Sans"/>
                      </a:endParaRPr>
                    </a:p>
                  </a:txBody>
                  <a:tcPr marT="91425" marB="91425" marR="91425" marL="91425"/>
                </a:tc>
              </a:tr>
              <a:tr h="381000">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perturber</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SIE</a:t>
                      </a:r>
                      <a:endParaRPr>
                        <a:latin typeface="Open Sans Light"/>
                        <a:ea typeface="Open Sans Light"/>
                        <a:cs typeface="Open Sans Light"/>
                        <a:sym typeface="Open Sans Light"/>
                      </a:endParaRPr>
                    </a:p>
                  </a:txBody>
                  <a:tcPr marT="91425" marB="91425" marR="91425" marL="91425"/>
                </a:tc>
                <a:tc>
                  <a:txBody>
                    <a:bodyPr/>
                    <a:lstStyle/>
                    <a:p>
                      <a:pPr indent="0" lvl="0" marL="0" rtl="0" algn="ctr">
                        <a:spcBef>
                          <a:spcPts val="0"/>
                        </a:spcBef>
                        <a:spcAft>
                          <a:spcPts val="0"/>
                        </a:spcAft>
                        <a:buNone/>
                      </a:pPr>
                      <a:r>
                        <a:rPr lang="en-US">
                          <a:latin typeface="Open Sans Light"/>
                          <a:ea typeface="Open Sans Light"/>
                          <a:cs typeface="Open Sans Light"/>
                          <a:sym typeface="Open Sans Light"/>
                        </a:rPr>
                        <a:t>SIE</a:t>
                      </a:r>
                      <a:endParaRPr>
                        <a:latin typeface="Open Sans Light"/>
                        <a:ea typeface="Open Sans Light"/>
                        <a:cs typeface="Open Sans Light"/>
                        <a:sym typeface="Open Sans Light"/>
                      </a:endParaRPr>
                    </a:p>
                  </a:txBody>
                  <a:tcPr marT="91425" marB="91425" marR="91425" marL="91425"/>
                </a:tc>
              </a:tr>
            </a:tbl>
          </a:graphicData>
        </a:graphic>
      </p:graphicFrame>
      <p:sp>
        <p:nvSpPr>
          <p:cNvPr id="296" name="Google Shape;296;p44"/>
          <p:cNvSpPr txBox="1"/>
          <p:nvPr/>
        </p:nvSpPr>
        <p:spPr>
          <a:xfrm>
            <a:off x="6598250" y="46127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nvSpPr>
        <p:spPr>
          <a:xfrm>
            <a:off x="6598250" y="46127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pic>
        <p:nvPicPr>
          <p:cNvPr id="303" name="Google Shape;303;p45"/>
          <p:cNvPicPr preferRelativeResize="0"/>
          <p:nvPr/>
        </p:nvPicPr>
        <p:blipFill>
          <a:blip r:embed="rId3">
            <a:alphaModFix/>
          </a:blip>
          <a:stretch>
            <a:fillRect/>
          </a:stretch>
        </p:blipFill>
        <p:spPr>
          <a:xfrm>
            <a:off x="152400" y="1394350"/>
            <a:ext cx="8839200" cy="2550478"/>
          </a:xfrm>
          <a:prstGeom prst="rect">
            <a:avLst/>
          </a:prstGeom>
          <a:noFill/>
          <a:ln>
            <a:noFill/>
          </a:ln>
        </p:spPr>
      </p:pic>
      <p:pic>
        <p:nvPicPr>
          <p:cNvPr id="304" name="Google Shape;304;p45"/>
          <p:cNvPicPr preferRelativeResize="0"/>
          <p:nvPr/>
        </p:nvPicPr>
        <p:blipFill rotWithShape="1">
          <a:blip r:embed="rId4">
            <a:alphaModFix/>
          </a:blip>
          <a:srcRect b="0" l="90233" r="0" t="0"/>
          <a:stretch/>
        </p:blipFill>
        <p:spPr>
          <a:xfrm>
            <a:off x="8292325" y="1337950"/>
            <a:ext cx="893026" cy="2590800"/>
          </a:xfrm>
          <a:prstGeom prst="rect">
            <a:avLst/>
          </a:prstGeom>
          <a:noFill/>
          <a:ln>
            <a:noFill/>
          </a:ln>
        </p:spPr>
      </p:pic>
      <p:sp>
        <p:nvSpPr>
          <p:cNvPr id="305" name="Google Shape;305;p45"/>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reconstruction of images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0" name="Shape 310"/>
        <p:cNvGrpSpPr/>
        <p:nvPr/>
      </p:nvGrpSpPr>
      <p:grpSpPr>
        <a:xfrm>
          <a:off x="0" y="0"/>
          <a:ext cx="0" cy="0"/>
          <a:chOff x="0" y="0"/>
          <a:chExt cx="0" cy="0"/>
        </a:xfrm>
      </p:grpSpPr>
      <p:sp>
        <p:nvSpPr>
          <p:cNvPr id="311" name="Google Shape;311;p46"/>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magnification map</a:t>
            </a:r>
            <a:endParaRPr/>
          </a:p>
        </p:txBody>
      </p:sp>
      <p:sp>
        <p:nvSpPr>
          <p:cNvPr id="312" name="Google Shape;312;p46"/>
          <p:cNvSpPr txBox="1"/>
          <p:nvPr/>
        </p:nvSpPr>
        <p:spPr>
          <a:xfrm>
            <a:off x="1691675" y="4638100"/>
            <a:ext cx="3872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Morgan et al. 2004</a:t>
            </a:r>
            <a:endParaRPr>
              <a:latin typeface="Open Sans Light"/>
              <a:ea typeface="Open Sans Light"/>
              <a:cs typeface="Open Sans Light"/>
              <a:sym typeface="Open Sans Light"/>
            </a:endParaRPr>
          </a:p>
        </p:txBody>
      </p:sp>
      <p:pic>
        <p:nvPicPr>
          <p:cNvPr id="313" name="Google Shape;313;p46"/>
          <p:cNvPicPr preferRelativeResize="0"/>
          <p:nvPr/>
        </p:nvPicPr>
        <p:blipFill>
          <a:blip r:embed="rId3">
            <a:alphaModFix/>
          </a:blip>
          <a:stretch>
            <a:fillRect/>
          </a:stretch>
        </p:blipFill>
        <p:spPr>
          <a:xfrm>
            <a:off x="1554700" y="851878"/>
            <a:ext cx="3689215" cy="3633822"/>
          </a:xfrm>
          <a:prstGeom prst="rect">
            <a:avLst/>
          </a:prstGeom>
          <a:noFill/>
          <a:ln>
            <a:noFill/>
          </a:ln>
        </p:spPr>
      </p:pic>
      <p:pic>
        <p:nvPicPr>
          <p:cNvPr id="314" name="Google Shape;314;p46"/>
          <p:cNvPicPr preferRelativeResize="0"/>
          <p:nvPr/>
        </p:nvPicPr>
        <p:blipFill>
          <a:blip r:embed="rId4">
            <a:alphaModFix/>
          </a:blip>
          <a:stretch>
            <a:fillRect/>
          </a:stretch>
        </p:blipFill>
        <p:spPr>
          <a:xfrm>
            <a:off x="5637400" y="851875"/>
            <a:ext cx="3227525" cy="3215624"/>
          </a:xfrm>
          <a:prstGeom prst="rect">
            <a:avLst/>
          </a:prstGeom>
          <a:noFill/>
          <a:ln>
            <a:noFill/>
          </a:ln>
        </p:spPr>
      </p:pic>
      <p:sp>
        <p:nvSpPr>
          <p:cNvPr id="315" name="Google Shape;315;p46"/>
          <p:cNvSpPr txBox="1"/>
          <p:nvPr/>
        </p:nvSpPr>
        <p:spPr>
          <a:xfrm>
            <a:off x="6217250" y="46127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HST vs JWST residuals</a:t>
            </a:r>
            <a:endParaRPr/>
          </a:p>
        </p:txBody>
      </p:sp>
      <p:sp>
        <p:nvSpPr>
          <p:cNvPr id="322" name="Google Shape;322;p47"/>
          <p:cNvSpPr txBox="1"/>
          <p:nvPr/>
        </p:nvSpPr>
        <p:spPr>
          <a:xfrm>
            <a:off x="6226350" y="4242000"/>
            <a:ext cx="2456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u="sng">
                <a:latin typeface="Open Sans"/>
                <a:ea typeface="Open Sans"/>
                <a:cs typeface="Open Sans"/>
                <a:sym typeface="Open Sans"/>
              </a:rPr>
              <a:t>JWST:</a:t>
            </a:r>
            <a:r>
              <a:rPr lang="en-US">
                <a:latin typeface="Open Sans Light"/>
                <a:ea typeface="Open Sans Light"/>
                <a:cs typeface="Open Sans Light"/>
                <a:sym typeface="Open Sans Light"/>
              </a:rPr>
              <a:t> NIRCam F115W</a:t>
            </a:r>
            <a:endParaRPr>
              <a:latin typeface="Open Sans Light"/>
              <a:ea typeface="Open Sans Light"/>
              <a:cs typeface="Open Sans Light"/>
              <a:sym typeface="Open Sans Light"/>
            </a:endParaRPr>
          </a:p>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323" name="Google Shape;323;p47"/>
          <p:cNvSpPr txBox="1"/>
          <p:nvPr/>
        </p:nvSpPr>
        <p:spPr>
          <a:xfrm>
            <a:off x="2148850" y="4242000"/>
            <a:ext cx="1853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u="sng">
                <a:latin typeface="Open Sans"/>
                <a:ea typeface="Open Sans"/>
                <a:cs typeface="Open Sans"/>
                <a:sym typeface="Open Sans"/>
              </a:rPr>
              <a:t>HST:</a:t>
            </a:r>
            <a:r>
              <a:rPr lang="en-US">
                <a:latin typeface="Open Sans Light"/>
                <a:ea typeface="Open Sans Light"/>
                <a:cs typeface="Open Sans Light"/>
                <a:sym typeface="Open Sans Light"/>
              </a:rPr>
              <a:t> WFC3/F160W</a:t>
            </a:r>
            <a:endParaRPr>
              <a:latin typeface="Open Sans Light"/>
              <a:ea typeface="Open Sans Light"/>
              <a:cs typeface="Open Sans Light"/>
              <a:sym typeface="Open Sans Light"/>
            </a:endParaRPr>
          </a:p>
          <a:p>
            <a:pPr indent="0" lvl="0" marL="0" rtl="0" algn="ctr">
              <a:spcBef>
                <a:spcPts val="0"/>
              </a:spcBef>
              <a:spcAft>
                <a:spcPts val="0"/>
              </a:spcAft>
              <a:buNone/>
            </a:pPr>
            <a:r>
              <a:rPr lang="en-US">
                <a:solidFill>
                  <a:srgbClr val="000000"/>
                </a:solidFill>
                <a:latin typeface="Open Sans Light"/>
                <a:ea typeface="Open Sans Light"/>
                <a:cs typeface="Open Sans Light"/>
                <a:sym typeface="Open Sans Light"/>
              </a:rPr>
              <a:t>C. Rusu et al. 2019</a:t>
            </a:r>
            <a:endParaRPr>
              <a:latin typeface="Open Sans Light"/>
              <a:ea typeface="Open Sans Light"/>
              <a:cs typeface="Open Sans Light"/>
              <a:sym typeface="Open Sans Light"/>
            </a:endParaRPr>
          </a:p>
        </p:txBody>
      </p:sp>
      <p:pic>
        <p:nvPicPr>
          <p:cNvPr id="324" name="Google Shape;324;p47"/>
          <p:cNvPicPr preferRelativeResize="0"/>
          <p:nvPr/>
        </p:nvPicPr>
        <p:blipFill>
          <a:blip r:embed="rId3">
            <a:alphaModFix/>
          </a:blip>
          <a:stretch>
            <a:fillRect/>
          </a:stretch>
        </p:blipFill>
        <p:spPr>
          <a:xfrm>
            <a:off x="1582575" y="1312325"/>
            <a:ext cx="5526050" cy="2845750"/>
          </a:xfrm>
          <a:prstGeom prst="rect">
            <a:avLst/>
          </a:prstGeom>
          <a:noFill/>
          <a:ln>
            <a:noFill/>
          </a:ln>
        </p:spPr>
      </p:pic>
      <p:pic>
        <p:nvPicPr>
          <p:cNvPr id="325" name="Google Shape;325;p47"/>
          <p:cNvPicPr preferRelativeResize="0"/>
          <p:nvPr/>
        </p:nvPicPr>
        <p:blipFill rotWithShape="1">
          <a:blip r:embed="rId4">
            <a:alphaModFix/>
          </a:blip>
          <a:srcRect b="0" l="0" r="13412" t="0"/>
          <a:stretch/>
        </p:blipFill>
        <p:spPr>
          <a:xfrm rot="-3380217">
            <a:off x="6759750" y="1312325"/>
            <a:ext cx="2526224" cy="2605849"/>
          </a:xfrm>
          <a:prstGeom prst="rect">
            <a:avLst/>
          </a:prstGeom>
          <a:noFill/>
          <a:ln>
            <a:noFill/>
          </a:ln>
        </p:spPr>
      </p:pic>
      <p:sp>
        <p:nvSpPr>
          <p:cNvPr id="326" name="Google Shape;326;p47"/>
          <p:cNvSpPr txBox="1"/>
          <p:nvPr>
            <p:ph idx="1" type="body"/>
          </p:nvPr>
        </p:nvSpPr>
        <p:spPr>
          <a:xfrm>
            <a:off x="1965150" y="1193125"/>
            <a:ext cx="6817800" cy="35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1" name="Shape 331"/>
        <p:cNvGrpSpPr/>
        <p:nvPr/>
      </p:nvGrpSpPr>
      <p:grpSpPr>
        <a:xfrm>
          <a:off x="0" y="0"/>
          <a:ext cx="0" cy="0"/>
          <a:chOff x="0" y="0"/>
          <a:chExt cx="0" cy="0"/>
        </a:xfrm>
      </p:grpSpPr>
      <p:sp>
        <p:nvSpPr>
          <p:cNvPr id="332" name="Google Shape;332;p48"/>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new source?</a:t>
            </a:r>
            <a:endParaRPr/>
          </a:p>
        </p:txBody>
      </p:sp>
      <p:pic>
        <p:nvPicPr>
          <p:cNvPr id="333" name="Google Shape;333;p48"/>
          <p:cNvPicPr preferRelativeResize="0"/>
          <p:nvPr/>
        </p:nvPicPr>
        <p:blipFill>
          <a:blip r:embed="rId3">
            <a:alphaModFix/>
          </a:blip>
          <a:stretch>
            <a:fillRect/>
          </a:stretch>
        </p:blipFill>
        <p:spPr>
          <a:xfrm>
            <a:off x="2904250" y="674926"/>
            <a:ext cx="5027150" cy="4368350"/>
          </a:xfrm>
          <a:prstGeom prst="rect">
            <a:avLst/>
          </a:prstGeom>
          <a:noFill/>
          <a:ln>
            <a:noFill/>
          </a:ln>
        </p:spPr>
      </p:pic>
      <p:sp>
        <p:nvSpPr>
          <p:cNvPr id="334" name="Google Shape;334;p48"/>
          <p:cNvSpPr txBox="1"/>
          <p:nvPr/>
        </p:nvSpPr>
        <p:spPr>
          <a:xfrm>
            <a:off x="4879735" y="4582978"/>
            <a:ext cx="2456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200">
                <a:latin typeface="Open Sans Light"/>
                <a:ea typeface="Open Sans Light"/>
                <a:cs typeface="Open Sans Light"/>
                <a:sym typeface="Open Sans Light"/>
              </a:rPr>
              <a:t>D. M. Williams et al. (in prep)</a:t>
            </a:r>
            <a:endParaRPr sz="1200">
              <a:latin typeface="Open Sans Light"/>
              <a:ea typeface="Open Sans Light"/>
              <a:cs typeface="Open Sans Light"/>
              <a:sym typeface="Open Sans Light"/>
            </a:endParaRPr>
          </a:p>
        </p:txBody>
      </p:sp>
      <p:pic>
        <p:nvPicPr>
          <p:cNvPr id="335" name="Google Shape;335;p48"/>
          <p:cNvPicPr preferRelativeResize="0"/>
          <p:nvPr/>
        </p:nvPicPr>
        <p:blipFill>
          <a:blip r:embed="rId4">
            <a:alphaModFix/>
          </a:blip>
          <a:stretch>
            <a:fillRect/>
          </a:stretch>
        </p:blipFill>
        <p:spPr>
          <a:xfrm>
            <a:off x="104300" y="674925"/>
            <a:ext cx="3537000" cy="3066350"/>
          </a:xfrm>
          <a:prstGeom prst="rect">
            <a:avLst/>
          </a:prstGeom>
          <a:noFill/>
          <a:ln>
            <a:noFill/>
          </a:ln>
        </p:spPr>
      </p:pic>
      <p:sp>
        <p:nvSpPr>
          <p:cNvPr id="336" name="Google Shape;336;p48"/>
          <p:cNvSpPr txBox="1"/>
          <p:nvPr>
            <p:ph idx="1" type="body"/>
          </p:nvPr>
        </p:nvSpPr>
        <p:spPr>
          <a:xfrm>
            <a:off x="1965150" y="1193125"/>
            <a:ext cx="6817800" cy="35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9"/>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sp>
        <p:nvSpPr>
          <p:cNvPr id="343" name="Google Shape;343;p49"/>
          <p:cNvSpPr txBox="1"/>
          <p:nvPr/>
        </p:nvSpPr>
        <p:spPr>
          <a:xfrm>
            <a:off x="1222650" y="1843150"/>
            <a:ext cx="66987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latin typeface="Open Sans Light"/>
                <a:ea typeface="Open Sans Light"/>
                <a:cs typeface="Open Sans Light"/>
                <a:sym typeface="Open Sans Light"/>
              </a:rPr>
              <a:t>How much does JWST constrain </a:t>
            </a:r>
            <a:r>
              <a:rPr lang="en-US" sz="4000" u="sng">
                <a:latin typeface="Open Sans Light"/>
                <a:ea typeface="Open Sans Light"/>
                <a:cs typeface="Open Sans Light"/>
                <a:sym typeface="Open Sans Light"/>
              </a:rPr>
              <a:t>modeling uncertainties</a:t>
            </a:r>
            <a:r>
              <a:rPr lang="en-US" sz="4000">
                <a:latin typeface="Open Sans Light"/>
                <a:ea typeface="Open Sans Light"/>
                <a:cs typeface="Open Sans Light"/>
                <a:sym typeface="Open Sans Light"/>
              </a:rPr>
              <a:t> for H_0?</a:t>
            </a:r>
            <a:endParaRPr sz="4000">
              <a:latin typeface="Open Sans Light"/>
              <a:ea typeface="Open Sans Light"/>
              <a:cs typeface="Open Sans Light"/>
              <a:sym typeface="Open Sans 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8" name="Shape 348"/>
        <p:cNvGrpSpPr/>
        <p:nvPr/>
      </p:nvGrpSpPr>
      <p:grpSpPr>
        <a:xfrm>
          <a:off x="0" y="0"/>
          <a:ext cx="0" cy="0"/>
          <a:chOff x="0" y="0"/>
          <a:chExt cx="0" cy="0"/>
        </a:xfrm>
      </p:grpSpPr>
      <p:sp>
        <p:nvSpPr>
          <p:cNvPr id="349" name="Google Shape;349;p50"/>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pic>
        <p:nvPicPr>
          <p:cNvPr id="350" name="Google Shape;350;p50"/>
          <p:cNvPicPr preferRelativeResize="0"/>
          <p:nvPr/>
        </p:nvPicPr>
        <p:blipFill>
          <a:blip r:embed="rId3">
            <a:alphaModFix/>
          </a:blip>
          <a:stretch>
            <a:fillRect/>
          </a:stretch>
        </p:blipFill>
        <p:spPr>
          <a:xfrm>
            <a:off x="152400" y="1518628"/>
            <a:ext cx="8839199" cy="1738641"/>
          </a:xfrm>
          <a:prstGeom prst="rect">
            <a:avLst/>
          </a:prstGeom>
          <a:noFill/>
          <a:ln>
            <a:noFill/>
          </a:ln>
        </p:spPr>
      </p:pic>
      <p:sp>
        <p:nvSpPr>
          <p:cNvPr id="351" name="Google Shape;351;p50"/>
          <p:cNvSpPr txBox="1"/>
          <p:nvPr/>
        </p:nvSpPr>
        <p:spPr>
          <a:xfrm>
            <a:off x="65025"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Gilman et al. 2020</a:t>
            </a:r>
            <a:endParaRPr>
              <a:latin typeface="Open Sans Light"/>
              <a:ea typeface="Open Sans Light"/>
              <a:cs typeface="Open Sans Light"/>
              <a:sym typeface="Open Sans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1"/>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pic>
        <p:nvPicPr>
          <p:cNvPr id="358" name="Google Shape;358;p51"/>
          <p:cNvPicPr preferRelativeResize="0"/>
          <p:nvPr/>
        </p:nvPicPr>
        <p:blipFill rotWithShape="1">
          <a:blip r:embed="rId3">
            <a:alphaModFix/>
          </a:blip>
          <a:srcRect b="0" l="69238" r="17136" t="0"/>
          <a:stretch/>
        </p:blipFill>
        <p:spPr>
          <a:xfrm>
            <a:off x="4925231" y="1230075"/>
            <a:ext cx="2024743" cy="2859625"/>
          </a:xfrm>
          <a:prstGeom prst="rect">
            <a:avLst/>
          </a:prstGeom>
          <a:noFill/>
          <a:ln>
            <a:noFill/>
          </a:ln>
        </p:spPr>
      </p:pic>
      <p:sp>
        <p:nvSpPr>
          <p:cNvPr id="359" name="Google Shape;359;p51"/>
          <p:cNvSpPr txBox="1"/>
          <p:nvPr/>
        </p:nvSpPr>
        <p:spPr>
          <a:xfrm>
            <a:off x="65025"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Gilman et al. 2020</a:t>
            </a:r>
            <a:endParaRPr>
              <a:latin typeface="Open Sans Light"/>
              <a:ea typeface="Open Sans Light"/>
              <a:cs typeface="Open Sans Light"/>
              <a:sym typeface="Open Sans Light"/>
            </a:endParaRPr>
          </a:p>
        </p:txBody>
      </p:sp>
      <p:pic>
        <p:nvPicPr>
          <p:cNvPr id="360" name="Google Shape;360;p51"/>
          <p:cNvPicPr preferRelativeResize="0"/>
          <p:nvPr/>
        </p:nvPicPr>
        <p:blipFill rotWithShape="1">
          <a:blip r:embed="rId3">
            <a:alphaModFix/>
          </a:blip>
          <a:srcRect b="0" l="0" r="80498" t="0"/>
          <a:stretch/>
        </p:blipFill>
        <p:spPr>
          <a:xfrm>
            <a:off x="2027150" y="1230075"/>
            <a:ext cx="2898079" cy="2859625"/>
          </a:xfrm>
          <a:prstGeom prst="rect">
            <a:avLst/>
          </a:prstGeom>
          <a:noFill/>
          <a:ln>
            <a:noFill/>
          </a:ln>
        </p:spPr>
      </p:pic>
      <p:sp>
        <p:nvSpPr>
          <p:cNvPr id="361" name="Google Shape;361;p51"/>
          <p:cNvSpPr/>
          <p:nvPr/>
        </p:nvSpPr>
        <p:spPr>
          <a:xfrm>
            <a:off x="2170300" y="2621925"/>
            <a:ext cx="4177500" cy="313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2"/>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pic>
        <p:nvPicPr>
          <p:cNvPr id="368" name="Google Shape;368;p52"/>
          <p:cNvPicPr preferRelativeResize="0"/>
          <p:nvPr/>
        </p:nvPicPr>
        <p:blipFill>
          <a:blip r:embed="rId3">
            <a:alphaModFix/>
          </a:blip>
          <a:stretch>
            <a:fillRect/>
          </a:stretch>
        </p:blipFill>
        <p:spPr>
          <a:xfrm>
            <a:off x="1374375" y="959178"/>
            <a:ext cx="6395246" cy="4082072"/>
          </a:xfrm>
          <a:prstGeom prst="rect">
            <a:avLst/>
          </a:prstGeom>
          <a:noFill/>
          <a:ln>
            <a:noFill/>
          </a:ln>
        </p:spPr>
      </p:pic>
      <p:sp>
        <p:nvSpPr>
          <p:cNvPr id="369" name="Google Shape;369;p52"/>
          <p:cNvSpPr txBox="1"/>
          <p:nvPr/>
        </p:nvSpPr>
        <p:spPr>
          <a:xfrm>
            <a:off x="6674450"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370" name="Google Shape;370;p52"/>
          <p:cNvSpPr txBox="1"/>
          <p:nvPr/>
        </p:nvSpPr>
        <p:spPr>
          <a:xfrm>
            <a:off x="2571750" y="4704425"/>
            <a:ext cx="215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rgbClr val="FF0000"/>
                </a:solidFill>
                <a:latin typeface="Open Sans"/>
                <a:ea typeface="Open Sans"/>
                <a:cs typeface="Open Sans"/>
                <a:sym typeface="Open Sans"/>
              </a:rPr>
              <a:t>THE modeling parameter</a:t>
            </a:r>
            <a:endParaRPr b="1" sz="1200">
              <a:solidFill>
                <a:srgbClr val="FF0000"/>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3"/>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pic>
        <p:nvPicPr>
          <p:cNvPr id="377" name="Google Shape;377;p53"/>
          <p:cNvPicPr preferRelativeResize="0"/>
          <p:nvPr/>
        </p:nvPicPr>
        <p:blipFill>
          <a:blip r:embed="rId3">
            <a:alphaModFix/>
          </a:blip>
          <a:stretch>
            <a:fillRect/>
          </a:stretch>
        </p:blipFill>
        <p:spPr>
          <a:xfrm>
            <a:off x="1374375" y="959203"/>
            <a:ext cx="6395246" cy="4082072"/>
          </a:xfrm>
          <a:prstGeom prst="rect">
            <a:avLst/>
          </a:prstGeom>
          <a:noFill/>
          <a:ln>
            <a:noFill/>
          </a:ln>
        </p:spPr>
      </p:pic>
      <p:sp>
        <p:nvSpPr>
          <p:cNvPr id="378" name="Google Shape;378;p53"/>
          <p:cNvSpPr txBox="1"/>
          <p:nvPr/>
        </p:nvSpPr>
        <p:spPr>
          <a:xfrm>
            <a:off x="6674450"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379" name="Google Shape;379;p53"/>
          <p:cNvSpPr txBox="1"/>
          <p:nvPr/>
        </p:nvSpPr>
        <p:spPr>
          <a:xfrm>
            <a:off x="7769625" y="1567525"/>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9900"/>
                </a:solidFill>
                <a:latin typeface="Open Sans"/>
                <a:ea typeface="Open Sans"/>
                <a:cs typeface="Open Sans"/>
                <a:sym typeface="Open Sans"/>
              </a:rPr>
              <a:t>𝝈/𝛍 = 2.2%</a:t>
            </a:r>
            <a:endParaRPr b="1">
              <a:solidFill>
                <a:srgbClr val="FF9900"/>
              </a:solidFill>
              <a:latin typeface="Open Sans"/>
              <a:ea typeface="Open Sans"/>
              <a:cs typeface="Open Sans"/>
              <a:sym typeface="Open Sans"/>
            </a:endParaRPr>
          </a:p>
        </p:txBody>
      </p:sp>
      <p:pic>
        <p:nvPicPr>
          <p:cNvPr id="380" name="Google Shape;380;p53"/>
          <p:cNvPicPr preferRelativeResize="0"/>
          <p:nvPr/>
        </p:nvPicPr>
        <p:blipFill rotWithShape="1">
          <a:blip r:embed="rId4">
            <a:alphaModFix/>
          </a:blip>
          <a:srcRect b="0" l="69238" r="17136" t="0"/>
          <a:stretch/>
        </p:blipFill>
        <p:spPr>
          <a:xfrm>
            <a:off x="6543996" y="1967713"/>
            <a:ext cx="1096003" cy="1510175"/>
          </a:xfrm>
          <a:prstGeom prst="rect">
            <a:avLst/>
          </a:prstGeom>
          <a:noFill/>
          <a:ln>
            <a:noFill/>
          </a:ln>
        </p:spPr>
      </p:pic>
      <p:pic>
        <p:nvPicPr>
          <p:cNvPr id="381" name="Google Shape;381;p53"/>
          <p:cNvPicPr preferRelativeResize="0"/>
          <p:nvPr/>
        </p:nvPicPr>
        <p:blipFill rotWithShape="1">
          <a:blip r:embed="rId4">
            <a:alphaModFix/>
          </a:blip>
          <a:srcRect b="0" l="0" r="80498" t="0"/>
          <a:stretch/>
        </p:blipFill>
        <p:spPr>
          <a:xfrm>
            <a:off x="4975250" y="1967713"/>
            <a:ext cx="1568746" cy="1510175"/>
          </a:xfrm>
          <a:prstGeom prst="rect">
            <a:avLst/>
          </a:prstGeom>
          <a:noFill/>
          <a:ln>
            <a:noFill/>
          </a:ln>
        </p:spPr>
      </p:pic>
      <p:sp>
        <p:nvSpPr>
          <p:cNvPr id="382" name="Google Shape;382;p53"/>
          <p:cNvSpPr/>
          <p:nvPr/>
        </p:nvSpPr>
        <p:spPr>
          <a:xfrm>
            <a:off x="5052738" y="2702752"/>
            <a:ext cx="2261400" cy="16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3" name="Google Shape;383;p53"/>
          <p:cNvSpPr txBox="1"/>
          <p:nvPr/>
        </p:nvSpPr>
        <p:spPr>
          <a:xfrm>
            <a:off x="65025"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Gilman et al. 2020</a:t>
            </a:r>
            <a:endParaRPr>
              <a:latin typeface="Open Sans Light"/>
              <a:ea typeface="Open Sans Light"/>
              <a:cs typeface="Open Sans Light"/>
              <a:sym typeface="Open Sans Light"/>
            </a:endParaRPr>
          </a:p>
        </p:txBody>
      </p:sp>
      <p:sp>
        <p:nvSpPr>
          <p:cNvPr id="384" name="Google Shape;384;p53"/>
          <p:cNvSpPr txBox="1"/>
          <p:nvPr/>
        </p:nvSpPr>
        <p:spPr>
          <a:xfrm>
            <a:off x="2571750" y="4704425"/>
            <a:ext cx="2152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a:solidFill>
                  <a:srgbClr val="FF0000"/>
                </a:solidFill>
                <a:latin typeface="Open Sans"/>
                <a:ea typeface="Open Sans"/>
                <a:cs typeface="Open Sans"/>
                <a:sym typeface="Open Sans"/>
              </a:rPr>
              <a:t>THE modeling parameter</a:t>
            </a:r>
            <a:endParaRPr b="1" sz="1200">
              <a:solidFill>
                <a:srgbClr val="FF0000"/>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7"/>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who cares?</a:t>
            </a:r>
            <a:endParaRPr b="1">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4"/>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pic>
        <p:nvPicPr>
          <p:cNvPr id="391" name="Google Shape;391;p54"/>
          <p:cNvPicPr preferRelativeResize="0"/>
          <p:nvPr/>
        </p:nvPicPr>
        <p:blipFill>
          <a:blip r:embed="rId3">
            <a:alphaModFix/>
          </a:blip>
          <a:stretch>
            <a:fillRect/>
          </a:stretch>
        </p:blipFill>
        <p:spPr>
          <a:xfrm>
            <a:off x="1374375" y="956041"/>
            <a:ext cx="6395246" cy="4082072"/>
          </a:xfrm>
          <a:prstGeom prst="rect">
            <a:avLst/>
          </a:prstGeom>
          <a:noFill/>
          <a:ln>
            <a:noFill/>
          </a:ln>
        </p:spPr>
      </p:pic>
      <p:sp>
        <p:nvSpPr>
          <p:cNvPr id="392" name="Google Shape;392;p54"/>
          <p:cNvSpPr txBox="1"/>
          <p:nvPr/>
        </p:nvSpPr>
        <p:spPr>
          <a:xfrm>
            <a:off x="6674450"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393" name="Google Shape;393;p54"/>
          <p:cNvSpPr txBox="1"/>
          <p:nvPr/>
        </p:nvSpPr>
        <p:spPr>
          <a:xfrm>
            <a:off x="7769625" y="1567525"/>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9900"/>
                </a:solidFill>
                <a:latin typeface="Open Sans"/>
                <a:ea typeface="Open Sans"/>
                <a:cs typeface="Open Sans"/>
                <a:sym typeface="Open Sans"/>
              </a:rPr>
              <a:t>𝝈/𝛍 = 2.2%</a:t>
            </a:r>
            <a:endParaRPr b="1">
              <a:solidFill>
                <a:srgbClr val="FF9900"/>
              </a:solidFill>
              <a:latin typeface="Open Sans"/>
              <a:ea typeface="Open Sans"/>
              <a:cs typeface="Open Sans"/>
              <a:sym typeface="Open Sans"/>
            </a:endParaRPr>
          </a:p>
        </p:txBody>
      </p:sp>
      <p:sp>
        <p:nvSpPr>
          <p:cNvPr id="394" name="Google Shape;394;p54"/>
          <p:cNvSpPr txBox="1"/>
          <p:nvPr/>
        </p:nvSpPr>
        <p:spPr>
          <a:xfrm>
            <a:off x="7769625" y="1305950"/>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4A86E8"/>
                </a:solidFill>
                <a:latin typeface="Open Sans"/>
                <a:ea typeface="Open Sans"/>
                <a:cs typeface="Open Sans"/>
                <a:sym typeface="Open Sans"/>
              </a:rPr>
              <a:t>𝝈/𝛍 = 1.11%</a:t>
            </a:r>
            <a:endParaRPr b="1">
              <a:solidFill>
                <a:srgbClr val="4A86E8"/>
              </a:solidFill>
              <a:latin typeface="Open Sans"/>
              <a:ea typeface="Open Sans"/>
              <a:cs typeface="Open Sans"/>
              <a:sym typeface="Open Sans"/>
            </a:endParaRPr>
          </a:p>
        </p:txBody>
      </p:sp>
      <p:pic>
        <p:nvPicPr>
          <p:cNvPr id="395" name="Google Shape;395;p54"/>
          <p:cNvPicPr preferRelativeResize="0"/>
          <p:nvPr/>
        </p:nvPicPr>
        <p:blipFill rotWithShape="1">
          <a:blip r:embed="rId4">
            <a:alphaModFix/>
          </a:blip>
          <a:srcRect b="0" l="69238" r="17136" t="0"/>
          <a:stretch/>
        </p:blipFill>
        <p:spPr>
          <a:xfrm>
            <a:off x="6543996" y="1967713"/>
            <a:ext cx="1096003" cy="1510175"/>
          </a:xfrm>
          <a:prstGeom prst="rect">
            <a:avLst/>
          </a:prstGeom>
          <a:noFill/>
          <a:ln>
            <a:noFill/>
          </a:ln>
        </p:spPr>
      </p:pic>
      <p:pic>
        <p:nvPicPr>
          <p:cNvPr id="396" name="Google Shape;396;p54"/>
          <p:cNvPicPr preferRelativeResize="0"/>
          <p:nvPr/>
        </p:nvPicPr>
        <p:blipFill rotWithShape="1">
          <a:blip r:embed="rId4">
            <a:alphaModFix/>
          </a:blip>
          <a:srcRect b="0" l="0" r="80498" t="0"/>
          <a:stretch/>
        </p:blipFill>
        <p:spPr>
          <a:xfrm>
            <a:off x="4975250" y="1967713"/>
            <a:ext cx="1568746" cy="1510175"/>
          </a:xfrm>
          <a:prstGeom prst="rect">
            <a:avLst/>
          </a:prstGeom>
          <a:noFill/>
          <a:ln>
            <a:noFill/>
          </a:ln>
        </p:spPr>
      </p:pic>
      <p:sp>
        <p:nvSpPr>
          <p:cNvPr id="397" name="Google Shape;397;p54"/>
          <p:cNvSpPr/>
          <p:nvPr/>
        </p:nvSpPr>
        <p:spPr>
          <a:xfrm>
            <a:off x="5052738" y="2702752"/>
            <a:ext cx="2261400" cy="165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8" name="Google Shape;398;p54"/>
          <p:cNvSpPr txBox="1"/>
          <p:nvPr/>
        </p:nvSpPr>
        <p:spPr>
          <a:xfrm>
            <a:off x="65025"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Gilman et al. 2020</a:t>
            </a:r>
            <a:endParaRPr>
              <a:latin typeface="Open Sans Light"/>
              <a:ea typeface="Open Sans Light"/>
              <a:cs typeface="Open Sans Light"/>
              <a:sym typeface="Open Sans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5"/>
          <p:cNvSpPr txBox="1"/>
          <p:nvPr>
            <p:ph idx="1" type="body"/>
          </p:nvPr>
        </p:nvSpPr>
        <p:spPr>
          <a:xfrm>
            <a:off x="0" y="180628"/>
            <a:ext cx="91440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rPr lang="en-US"/>
              <a:t>results</a:t>
            </a:r>
            <a:endParaRPr/>
          </a:p>
        </p:txBody>
      </p:sp>
      <p:pic>
        <p:nvPicPr>
          <p:cNvPr id="405" name="Google Shape;405;p55"/>
          <p:cNvPicPr preferRelativeResize="0"/>
          <p:nvPr/>
        </p:nvPicPr>
        <p:blipFill>
          <a:blip r:embed="rId3">
            <a:alphaModFix/>
          </a:blip>
          <a:stretch>
            <a:fillRect/>
          </a:stretch>
        </p:blipFill>
        <p:spPr>
          <a:xfrm>
            <a:off x="1374375" y="956041"/>
            <a:ext cx="6395246" cy="4082072"/>
          </a:xfrm>
          <a:prstGeom prst="rect">
            <a:avLst/>
          </a:prstGeom>
          <a:noFill/>
          <a:ln>
            <a:noFill/>
          </a:ln>
        </p:spPr>
      </p:pic>
      <p:sp>
        <p:nvSpPr>
          <p:cNvPr id="406" name="Google Shape;406;p55"/>
          <p:cNvSpPr txBox="1"/>
          <p:nvPr/>
        </p:nvSpPr>
        <p:spPr>
          <a:xfrm>
            <a:off x="6674450"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
        <p:nvSpPr>
          <p:cNvPr id="407" name="Google Shape;407;p55"/>
          <p:cNvSpPr txBox="1"/>
          <p:nvPr/>
        </p:nvSpPr>
        <p:spPr>
          <a:xfrm>
            <a:off x="7769625" y="1567525"/>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9900"/>
                </a:solidFill>
                <a:latin typeface="Open Sans"/>
                <a:ea typeface="Open Sans"/>
                <a:cs typeface="Open Sans"/>
                <a:sym typeface="Open Sans"/>
              </a:rPr>
              <a:t>𝝈/𝛍 = 2.2%</a:t>
            </a:r>
            <a:endParaRPr b="1">
              <a:solidFill>
                <a:srgbClr val="FF9900"/>
              </a:solidFill>
              <a:latin typeface="Open Sans"/>
              <a:ea typeface="Open Sans"/>
              <a:cs typeface="Open Sans"/>
              <a:sym typeface="Open Sans"/>
            </a:endParaRPr>
          </a:p>
        </p:txBody>
      </p:sp>
      <p:sp>
        <p:nvSpPr>
          <p:cNvPr id="408" name="Google Shape;408;p55"/>
          <p:cNvSpPr txBox="1"/>
          <p:nvPr/>
        </p:nvSpPr>
        <p:spPr>
          <a:xfrm>
            <a:off x="7769625" y="1305950"/>
            <a:ext cx="132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4A86E8"/>
                </a:solidFill>
                <a:latin typeface="Open Sans"/>
                <a:ea typeface="Open Sans"/>
                <a:cs typeface="Open Sans"/>
                <a:sym typeface="Open Sans"/>
              </a:rPr>
              <a:t>𝝈/𝛍 = 1.11%</a:t>
            </a:r>
            <a:endParaRPr b="1">
              <a:solidFill>
                <a:srgbClr val="4A86E8"/>
              </a:solidFill>
              <a:latin typeface="Open Sans"/>
              <a:ea typeface="Open Sans"/>
              <a:cs typeface="Open Sans"/>
              <a:sym typeface="Open Sans"/>
            </a:endParaRPr>
          </a:p>
        </p:txBody>
      </p:sp>
      <p:sp>
        <p:nvSpPr>
          <p:cNvPr id="409" name="Google Shape;409;p55"/>
          <p:cNvSpPr txBox="1"/>
          <p:nvPr/>
        </p:nvSpPr>
        <p:spPr>
          <a:xfrm>
            <a:off x="65025"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Gilman et al. 2020</a:t>
            </a:r>
            <a:endParaRPr>
              <a:latin typeface="Open Sans Light"/>
              <a:ea typeface="Open Sans Light"/>
              <a:cs typeface="Open Sans Light"/>
              <a:sym typeface="Open Sans Light"/>
            </a:endParaRPr>
          </a:p>
        </p:txBody>
      </p:sp>
      <p:sp>
        <p:nvSpPr>
          <p:cNvPr id="410" name="Google Shape;410;p55"/>
          <p:cNvSpPr txBox="1"/>
          <p:nvPr/>
        </p:nvSpPr>
        <p:spPr>
          <a:xfrm>
            <a:off x="4758825" y="2033100"/>
            <a:ext cx="3010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rgbClr val="FF0000"/>
                </a:solidFill>
                <a:latin typeface="Open Sans"/>
                <a:ea typeface="Open Sans"/>
                <a:cs typeface="Open Sans"/>
                <a:sym typeface="Open Sans"/>
              </a:rPr>
              <a:t>50% </a:t>
            </a:r>
            <a:endParaRPr b="1" sz="2900">
              <a:solidFill>
                <a:srgbClr val="FF0000"/>
              </a:solidFill>
              <a:latin typeface="Open Sans"/>
              <a:ea typeface="Open Sans"/>
              <a:cs typeface="Open Sans"/>
              <a:sym typeface="Open Sans"/>
            </a:endParaRPr>
          </a:p>
          <a:p>
            <a:pPr indent="0" lvl="0" marL="0" rtl="0" algn="ctr">
              <a:spcBef>
                <a:spcPts val="0"/>
              </a:spcBef>
              <a:spcAft>
                <a:spcPts val="0"/>
              </a:spcAft>
              <a:buNone/>
            </a:pPr>
            <a:r>
              <a:rPr b="1" lang="en-US" sz="2900">
                <a:solidFill>
                  <a:srgbClr val="FF0000"/>
                </a:solidFill>
                <a:latin typeface="Open Sans"/>
                <a:ea typeface="Open Sans"/>
                <a:cs typeface="Open Sans"/>
                <a:sym typeface="Open Sans"/>
              </a:rPr>
              <a:t>improvement</a:t>
            </a:r>
            <a:endParaRPr b="1" sz="2900">
              <a:solidFill>
                <a:srgbClr val="FF0000"/>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6"/>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new systematics: </a:t>
            </a:r>
            <a:r>
              <a:rPr lang="en-US"/>
              <a:t>PSF</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7"/>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new systematics: PSF</a:t>
            </a:r>
            <a:endParaRPr/>
          </a:p>
        </p:txBody>
      </p:sp>
      <p:pic>
        <p:nvPicPr>
          <p:cNvPr id="423" name="Google Shape;423;p57"/>
          <p:cNvPicPr preferRelativeResize="0"/>
          <p:nvPr/>
        </p:nvPicPr>
        <p:blipFill>
          <a:blip r:embed="rId3">
            <a:alphaModFix/>
          </a:blip>
          <a:stretch>
            <a:fillRect/>
          </a:stretch>
        </p:blipFill>
        <p:spPr>
          <a:xfrm>
            <a:off x="152400" y="1137628"/>
            <a:ext cx="8839200" cy="3590925"/>
          </a:xfrm>
          <a:prstGeom prst="rect">
            <a:avLst/>
          </a:prstGeom>
          <a:noFill/>
          <a:ln>
            <a:noFill/>
          </a:ln>
        </p:spPr>
      </p:pic>
      <p:sp>
        <p:nvSpPr>
          <p:cNvPr id="424" name="Google Shape;424;p57"/>
          <p:cNvSpPr txBox="1"/>
          <p:nvPr>
            <p:ph idx="1" type="body"/>
          </p:nvPr>
        </p:nvSpPr>
        <p:spPr>
          <a:xfrm>
            <a:off x="910350" y="4567500"/>
            <a:ext cx="56469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sz="3100"/>
              <a:t>give </a:t>
            </a:r>
            <a:r>
              <a:rPr lang="en-US" sz="3100"/>
              <a:t>slightly</a:t>
            </a:r>
            <a:r>
              <a:rPr lang="en-US" sz="3100"/>
              <a:t> different results!</a:t>
            </a:r>
            <a:endParaRPr sz="3100"/>
          </a:p>
        </p:txBody>
      </p:sp>
      <p:sp>
        <p:nvSpPr>
          <p:cNvPr id="425" name="Google Shape;425;p57"/>
          <p:cNvSpPr txBox="1"/>
          <p:nvPr/>
        </p:nvSpPr>
        <p:spPr>
          <a:xfrm>
            <a:off x="6674450"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D. M. Williams et al. (in prep)</a:t>
            </a:r>
            <a:endParaRPr>
              <a:latin typeface="Open Sans Light"/>
              <a:ea typeface="Open Sans Light"/>
              <a:cs typeface="Open Sans Light"/>
              <a:sym typeface="Open Sans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8"/>
          <p:cNvSpPr/>
          <p:nvPr/>
        </p:nvSpPr>
        <p:spPr>
          <a:xfrm>
            <a:off x="528350" y="1187150"/>
            <a:ext cx="8071200" cy="37692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PSF complexity</a:t>
            </a:r>
            <a:endParaRPr sz="1800">
              <a:solidFill>
                <a:schemeClr val="lt1"/>
              </a:solidFill>
              <a:latin typeface="Open Sans Medium"/>
              <a:ea typeface="Open Sans Medium"/>
              <a:cs typeface="Open Sans Medium"/>
              <a:sym typeface="Open Sans Medium"/>
            </a:endParaRPr>
          </a:p>
        </p:txBody>
      </p:sp>
      <p:sp>
        <p:nvSpPr>
          <p:cNvPr id="432" name="Google Shape;432;p58"/>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ELTs</a:t>
            </a:r>
            <a:r>
              <a:rPr lang="en-US"/>
              <a:t> implications</a:t>
            </a:r>
            <a:endParaRPr/>
          </a:p>
        </p:txBody>
      </p:sp>
      <p:pic>
        <p:nvPicPr>
          <p:cNvPr id="433" name="Google Shape;433;p58"/>
          <p:cNvPicPr preferRelativeResize="0"/>
          <p:nvPr/>
        </p:nvPicPr>
        <p:blipFill rotWithShape="1">
          <a:blip r:embed="rId3">
            <a:alphaModFix/>
          </a:blip>
          <a:srcRect b="0" l="1351" r="0" t="1438"/>
          <a:stretch/>
        </p:blipFill>
        <p:spPr>
          <a:xfrm>
            <a:off x="3140100" y="2135700"/>
            <a:ext cx="2578100" cy="2537250"/>
          </a:xfrm>
          <a:prstGeom prst="rect">
            <a:avLst/>
          </a:prstGeom>
          <a:noFill/>
          <a:ln>
            <a:noFill/>
          </a:ln>
        </p:spPr>
      </p:pic>
      <p:pic>
        <p:nvPicPr>
          <p:cNvPr id="434" name="Google Shape;434;p58"/>
          <p:cNvPicPr preferRelativeResize="0"/>
          <p:nvPr/>
        </p:nvPicPr>
        <p:blipFill>
          <a:blip r:embed="rId4">
            <a:alphaModFix/>
          </a:blip>
          <a:stretch>
            <a:fillRect/>
          </a:stretch>
        </p:blipFill>
        <p:spPr>
          <a:xfrm>
            <a:off x="5884450" y="2118725"/>
            <a:ext cx="3259551" cy="2630425"/>
          </a:xfrm>
          <a:prstGeom prst="rect">
            <a:avLst/>
          </a:prstGeom>
          <a:noFill/>
          <a:ln>
            <a:noFill/>
          </a:ln>
        </p:spPr>
      </p:pic>
      <p:pic>
        <p:nvPicPr>
          <p:cNvPr id="435" name="Google Shape;435;p58"/>
          <p:cNvPicPr preferRelativeResize="0"/>
          <p:nvPr/>
        </p:nvPicPr>
        <p:blipFill>
          <a:blip r:embed="rId5">
            <a:alphaModFix/>
          </a:blip>
          <a:stretch>
            <a:fillRect/>
          </a:stretch>
        </p:blipFill>
        <p:spPr>
          <a:xfrm>
            <a:off x="152125" y="2094850"/>
            <a:ext cx="2578100" cy="2578100"/>
          </a:xfrm>
          <a:prstGeom prst="rect">
            <a:avLst/>
          </a:prstGeom>
          <a:noFill/>
          <a:ln>
            <a:noFill/>
          </a:ln>
        </p:spPr>
      </p:pic>
      <p:sp>
        <p:nvSpPr>
          <p:cNvPr id="436" name="Google Shape;436;p58"/>
          <p:cNvSpPr txBox="1"/>
          <p:nvPr/>
        </p:nvSpPr>
        <p:spPr>
          <a:xfrm>
            <a:off x="6750650" y="4688975"/>
            <a:ext cx="2456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B. Macintosh et al. 2006</a:t>
            </a:r>
            <a:endParaRPr>
              <a:latin typeface="Open Sans Light"/>
              <a:ea typeface="Open Sans Light"/>
              <a:cs typeface="Open Sans Light"/>
              <a:sym typeface="Open Sans Light"/>
            </a:endParaRPr>
          </a:p>
        </p:txBody>
      </p:sp>
      <p:sp>
        <p:nvSpPr>
          <p:cNvPr id="437" name="Google Shape;437;p58"/>
          <p:cNvSpPr txBox="1"/>
          <p:nvPr>
            <p:ph idx="1" type="body"/>
          </p:nvPr>
        </p:nvSpPr>
        <p:spPr>
          <a:xfrm>
            <a:off x="6750650" y="1595050"/>
            <a:ext cx="10947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sz="3100"/>
              <a:t>???</a:t>
            </a:r>
            <a:endParaRPr sz="3100"/>
          </a:p>
        </p:txBody>
      </p:sp>
      <p:sp>
        <p:nvSpPr>
          <p:cNvPr id="438" name="Google Shape;438;p58"/>
          <p:cNvSpPr txBox="1"/>
          <p:nvPr>
            <p:ph idx="1" type="body"/>
          </p:nvPr>
        </p:nvSpPr>
        <p:spPr>
          <a:xfrm>
            <a:off x="3881800" y="1595050"/>
            <a:ext cx="10947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sz="3100"/>
              <a:t>JWST</a:t>
            </a:r>
            <a:endParaRPr sz="3100"/>
          </a:p>
        </p:txBody>
      </p:sp>
      <p:sp>
        <p:nvSpPr>
          <p:cNvPr id="439" name="Google Shape;439;p58"/>
          <p:cNvSpPr txBox="1"/>
          <p:nvPr>
            <p:ph idx="1" type="body"/>
          </p:nvPr>
        </p:nvSpPr>
        <p:spPr>
          <a:xfrm>
            <a:off x="773725" y="1612486"/>
            <a:ext cx="10947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sz="3100"/>
              <a:t>HST</a:t>
            </a:r>
            <a:endParaRPr sz="31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9"/>
          <p:cNvSpPr txBox="1"/>
          <p:nvPr>
            <p:ph idx="1" type="body"/>
          </p:nvPr>
        </p:nvSpPr>
        <p:spPr>
          <a:xfrm>
            <a:off x="0" y="180628"/>
            <a:ext cx="91440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TMT implications</a:t>
            </a:r>
            <a:endParaRPr/>
          </a:p>
        </p:txBody>
      </p:sp>
      <p:sp>
        <p:nvSpPr>
          <p:cNvPr id="446" name="Google Shape;446;p59"/>
          <p:cNvSpPr/>
          <p:nvPr/>
        </p:nvSpPr>
        <p:spPr>
          <a:xfrm>
            <a:off x="528350" y="1187150"/>
            <a:ext cx="8071200" cy="37692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PSF complexity</a:t>
            </a:r>
            <a:endParaRPr sz="1800">
              <a:solidFill>
                <a:schemeClr val="lt1"/>
              </a:solidFill>
              <a:latin typeface="Open Sans Medium"/>
              <a:ea typeface="Open Sans Medium"/>
              <a:cs typeface="Open Sans Medium"/>
              <a:sym typeface="Open Sans Medium"/>
            </a:endParaRPr>
          </a:p>
          <a:p>
            <a:pPr indent="-342900" lvl="0" marL="4572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data scale</a:t>
            </a:r>
            <a:endParaRPr sz="1800">
              <a:solidFill>
                <a:schemeClr val="lt1"/>
              </a:solidFill>
              <a:latin typeface="Open Sans Medium"/>
              <a:ea typeface="Open Sans Medium"/>
              <a:cs typeface="Open Sans Medium"/>
              <a:sym typeface="Open Sans Medium"/>
            </a:endParaRPr>
          </a:p>
          <a:p>
            <a:pPr indent="-342900" lvl="1" marL="9144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number of pixels</a:t>
            </a:r>
            <a:endParaRPr sz="1800">
              <a:solidFill>
                <a:schemeClr val="lt1"/>
              </a:solidFill>
              <a:latin typeface="Open Sans Medium"/>
              <a:ea typeface="Open Sans Medium"/>
              <a:cs typeface="Open Sans Medium"/>
              <a:sym typeface="Open Sans Medium"/>
            </a:endParaRPr>
          </a:p>
          <a:p>
            <a:pPr indent="-342900" lvl="2" marL="13716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30 mas vs 4 mas -&gt; 60x the number of pixels</a:t>
            </a:r>
            <a:endParaRPr sz="1800">
              <a:solidFill>
                <a:schemeClr val="lt1"/>
              </a:solidFill>
              <a:latin typeface="Open Sans Medium"/>
              <a:ea typeface="Open Sans Medium"/>
              <a:cs typeface="Open Sans Medium"/>
              <a:sym typeface="Open Sans Medium"/>
            </a:endParaRPr>
          </a:p>
          <a:p>
            <a:pPr indent="-342900" lvl="2" marL="13716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computational time is roughly linear</a:t>
            </a:r>
            <a:endParaRPr sz="1800">
              <a:solidFill>
                <a:schemeClr val="lt1"/>
              </a:solidFill>
              <a:latin typeface="Open Sans Medium"/>
              <a:ea typeface="Open Sans Medium"/>
              <a:cs typeface="Open Sans Medium"/>
              <a:sym typeface="Open Sans Medium"/>
            </a:endParaRPr>
          </a:p>
          <a:p>
            <a:pPr indent="-342900" lvl="2" marL="1371600" marR="0" rtl="0" algn="l">
              <a:lnSpc>
                <a:spcPct val="200000"/>
              </a:lnSpc>
              <a:spcBef>
                <a:spcPts val="0"/>
              </a:spcBef>
              <a:spcAft>
                <a:spcPts val="0"/>
              </a:spcAft>
              <a:buClr>
                <a:schemeClr val="lt1"/>
              </a:buClr>
              <a:buSzPts val="1800"/>
              <a:buFont typeface="Open Sans Medium"/>
              <a:buChar char="❏"/>
            </a:pPr>
            <a:r>
              <a:rPr lang="en-US" sz="1800">
                <a:solidFill>
                  <a:schemeClr val="lt1"/>
                </a:solidFill>
                <a:latin typeface="Open Sans Medium"/>
                <a:ea typeface="Open Sans Medium"/>
                <a:cs typeface="Open Sans Medium"/>
                <a:sym typeface="Open Sans Medium"/>
              </a:rPr>
              <a:t>this lens already takes ~ a week on 36 cores</a:t>
            </a:r>
            <a:endParaRPr sz="1800">
              <a:solidFill>
                <a:schemeClr val="lt1"/>
              </a:solidFill>
              <a:latin typeface="Open Sans Medium"/>
              <a:ea typeface="Open Sans Medium"/>
              <a:cs typeface="Open Sans Medium"/>
              <a:sym typeface="Open Sans Medium"/>
            </a:endParaRPr>
          </a:p>
          <a:p>
            <a:pPr indent="-342900" lvl="2" marL="1371600" marR="0" rtl="0" algn="l">
              <a:lnSpc>
                <a:spcPct val="200000"/>
              </a:lnSpc>
              <a:spcBef>
                <a:spcPts val="0"/>
              </a:spcBef>
              <a:spcAft>
                <a:spcPts val="0"/>
              </a:spcAft>
              <a:buClr>
                <a:schemeClr val="lt1"/>
              </a:buClr>
              <a:buSzPts val="1800"/>
              <a:buFont typeface="Open Sans Medium"/>
              <a:buChar char="❏"/>
            </a:pPr>
            <a:r>
              <a:rPr b="1" lang="en-US" sz="1800">
                <a:solidFill>
                  <a:schemeClr val="lt1"/>
                </a:solidFill>
                <a:latin typeface="Open Sans"/>
                <a:ea typeface="Open Sans"/>
                <a:cs typeface="Open Sans"/>
                <a:sym typeface="Open Sans"/>
              </a:rPr>
              <a:t>HST:</a:t>
            </a:r>
            <a:r>
              <a:rPr lang="en-US" sz="1800">
                <a:solidFill>
                  <a:schemeClr val="lt1"/>
                </a:solidFill>
                <a:latin typeface="Open Sans Medium"/>
                <a:ea typeface="Open Sans Medium"/>
                <a:cs typeface="Open Sans Medium"/>
                <a:sym typeface="Open Sans Medium"/>
              </a:rPr>
              <a:t> half a day -&gt; </a:t>
            </a:r>
            <a:r>
              <a:rPr b="1" lang="en-US" sz="1800">
                <a:solidFill>
                  <a:schemeClr val="lt1"/>
                </a:solidFill>
                <a:latin typeface="Open Sans"/>
                <a:ea typeface="Open Sans"/>
                <a:cs typeface="Open Sans"/>
                <a:sym typeface="Open Sans"/>
              </a:rPr>
              <a:t>JWST:</a:t>
            </a:r>
            <a:r>
              <a:rPr lang="en-US" sz="1800">
                <a:solidFill>
                  <a:schemeClr val="lt1"/>
                </a:solidFill>
                <a:latin typeface="Open Sans Medium"/>
                <a:ea typeface="Open Sans Medium"/>
                <a:cs typeface="Open Sans Medium"/>
                <a:sym typeface="Open Sans Medium"/>
              </a:rPr>
              <a:t> a week -&gt; </a:t>
            </a:r>
            <a:r>
              <a:rPr b="1" lang="en-US" sz="1800">
                <a:solidFill>
                  <a:schemeClr val="lt1"/>
                </a:solidFill>
                <a:latin typeface="Open Sans"/>
                <a:ea typeface="Open Sans"/>
                <a:cs typeface="Open Sans"/>
                <a:sym typeface="Open Sans"/>
              </a:rPr>
              <a:t>TMT:</a:t>
            </a:r>
            <a:r>
              <a:rPr lang="en-US" sz="1800">
                <a:solidFill>
                  <a:schemeClr val="lt1"/>
                </a:solidFill>
                <a:latin typeface="Open Sans Medium"/>
                <a:ea typeface="Open Sans Medium"/>
                <a:cs typeface="Open Sans Medium"/>
                <a:sym typeface="Open Sans Medium"/>
              </a:rPr>
              <a:t> a year</a:t>
            </a:r>
            <a:endParaRPr sz="1800">
              <a:solidFill>
                <a:schemeClr val="lt1"/>
              </a:solidFill>
              <a:latin typeface="Open Sans Medium"/>
              <a:ea typeface="Open Sans Medium"/>
              <a:cs typeface="Open Sans Medium"/>
              <a:sym typeface="Open Sans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6">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0"/>
          <p:cNvSpPr txBox="1"/>
          <p:nvPr>
            <p:ph idx="1" type="body"/>
          </p:nvPr>
        </p:nvSpPr>
        <p:spPr>
          <a:xfrm>
            <a:off x="589950" y="263600"/>
            <a:ext cx="7964100" cy="576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3F3F3F"/>
              </a:buClr>
              <a:buSzPts val="3600"/>
              <a:buNone/>
            </a:pPr>
            <a:r>
              <a:rPr b="1" lang="en-US">
                <a:solidFill>
                  <a:schemeClr val="dk1"/>
                </a:solidFill>
                <a:latin typeface="Open Sans"/>
                <a:ea typeface="Open Sans"/>
                <a:cs typeface="Open Sans"/>
                <a:sym typeface="Open Sans"/>
              </a:rPr>
              <a:t>takeaways</a:t>
            </a:r>
            <a:endParaRPr b="1">
              <a:solidFill>
                <a:schemeClr val="dk1"/>
              </a:solidFill>
              <a:latin typeface="Open Sans"/>
              <a:ea typeface="Open Sans"/>
              <a:cs typeface="Open Sans"/>
              <a:sym typeface="Open Sans"/>
            </a:endParaRPr>
          </a:p>
        </p:txBody>
      </p:sp>
      <p:sp>
        <p:nvSpPr>
          <p:cNvPr id="453" name="Google Shape;453;p60"/>
          <p:cNvSpPr/>
          <p:nvPr/>
        </p:nvSpPr>
        <p:spPr>
          <a:xfrm>
            <a:off x="660450" y="1044775"/>
            <a:ext cx="7823100" cy="3845100"/>
          </a:xfrm>
          <a:prstGeom prst="rect">
            <a:avLst/>
          </a:prstGeom>
          <a:noFill/>
          <a:ln>
            <a:noFill/>
          </a:ln>
        </p:spPr>
        <p:txBody>
          <a:bodyPr anchorCtr="0" anchor="ctr" bIns="45700" lIns="91425" spcFirstLastPara="1" rIns="91425" wrap="square" tIns="45700">
            <a:noAutofit/>
          </a:bodyPr>
          <a:lstStyle/>
          <a:p>
            <a:pPr indent="-342900" lvl="0" marL="457200" marR="0" rtl="0" algn="l">
              <a:lnSpc>
                <a:spcPct val="200000"/>
              </a:lnSpc>
              <a:spcBef>
                <a:spcPts val="0"/>
              </a:spcBef>
              <a:spcAft>
                <a:spcPts val="0"/>
              </a:spcAft>
              <a:buClr>
                <a:schemeClr val="lt1"/>
              </a:buClr>
              <a:buSzPts val="1800"/>
              <a:buFont typeface="Open Sans SemiBold"/>
              <a:buChar char="❏"/>
            </a:pPr>
            <a:r>
              <a:rPr b="1" lang="en-US" sz="1800" u="sng">
                <a:solidFill>
                  <a:schemeClr val="lt1"/>
                </a:solidFill>
                <a:latin typeface="Open Sans"/>
                <a:ea typeface="Open Sans"/>
                <a:cs typeface="Open Sans"/>
                <a:sym typeface="Open Sans"/>
              </a:rPr>
              <a:t>quadruply-imaged quasars</a:t>
            </a:r>
            <a:r>
              <a:rPr lang="en-US" sz="1800">
                <a:solidFill>
                  <a:schemeClr val="lt1"/>
                </a:solidFill>
                <a:latin typeface="Open Sans SemiBold"/>
                <a:ea typeface="Open Sans SemiBold"/>
                <a:cs typeface="Open Sans SemiBold"/>
                <a:sym typeface="Open Sans SemiBold"/>
              </a:rPr>
              <a:t> provide an </a:t>
            </a:r>
            <a:r>
              <a:rPr i="1" lang="en-US" sz="1800">
                <a:solidFill>
                  <a:schemeClr val="lt1"/>
                </a:solidFill>
                <a:latin typeface="Open Sans SemiBold"/>
                <a:ea typeface="Open Sans SemiBold"/>
                <a:cs typeface="Open Sans SemiBold"/>
                <a:sym typeface="Open Sans SemiBold"/>
              </a:rPr>
              <a:t>independent, one-step</a:t>
            </a:r>
            <a:r>
              <a:rPr lang="en-US" sz="1800">
                <a:solidFill>
                  <a:schemeClr val="lt1"/>
                </a:solidFill>
                <a:latin typeface="Open Sans SemiBold"/>
                <a:ea typeface="Open Sans SemiBold"/>
                <a:cs typeface="Open Sans SemiBold"/>
                <a:sym typeface="Open Sans SemiBold"/>
              </a:rPr>
              <a:t> H_0</a:t>
            </a:r>
            <a:endParaRPr sz="1800">
              <a:solidFill>
                <a:schemeClr val="lt1"/>
              </a:solidFill>
              <a:latin typeface="Open Sans SemiBold"/>
              <a:ea typeface="Open Sans SemiBold"/>
              <a:cs typeface="Open Sans SemiBold"/>
              <a:sym typeface="Open Sans SemiBold"/>
            </a:endParaRPr>
          </a:p>
          <a:p>
            <a:pPr indent="-342900" lvl="0" marL="457200" marR="0" rtl="0" algn="l">
              <a:lnSpc>
                <a:spcPct val="200000"/>
              </a:lnSpc>
              <a:spcBef>
                <a:spcPts val="0"/>
              </a:spcBef>
              <a:spcAft>
                <a:spcPts val="0"/>
              </a:spcAft>
              <a:buClr>
                <a:schemeClr val="lt1"/>
              </a:buClr>
              <a:buSzPts val="1800"/>
              <a:buFont typeface="Open Sans SemiBold"/>
              <a:buChar char="❏"/>
            </a:pPr>
            <a:r>
              <a:rPr lang="en-US" sz="1800">
                <a:solidFill>
                  <a:schemeClr val="lt1"/>
                </a:solidFill>
                <a:latin typeface="Open Sans SemiBold"/>
                <a:ea typeface="Open Sans SemiBold"/>
                <a:cs typeface="Open Sans SemiBold"/>
                <a:sym typeface="Open Sans SemiBold"/>
              </a:rPr>
              <a:t>newer instruments -&gt; tighter constraints on parameters</a:t>
            </a:r>
            <a:endParaRPr sz="1800">
              <a:solidFill>
                <a:schemeClr val="lt1"/>
              </a:solidFill>
              <a:latin typeface="Open Sans SemiBold"/>
              <a:ea typeface="Open Sans SemiBold"/>
              <a:cs typeface="Open Sans SemiBold"/>
              <a:sym typeface="Open Sans SemiBold"/>
            </a:endParaRPr>
          </a:p>
          <a:p>
            <a:pPr indent="-342900" lvl="0" marL="914400" rtl="0" algn="l">
              <a:lnSpc>
                <a:spcPct val="200000"/>
              </a:lnSpc>
              <a:spcBef>
                <a:spcPts val="0"/>
              </a:spcBef>
              <a:spcAft>
                <a:spcPts val="0"/>
              </a:spcAft>
              <a:buClr>
                <a:schemeClr val="lt1"/>
              </a:buClr>
              <a:buSzPts val="1800"/>
              <a:buFont typeface="Open Sans SemiBold"/>
              <a:buChar char="❏"/>
            </a:pPr>
            <a:r>
              <a:rPr lang="en-US" sz="1800">
                <a:solidFill>
                  <a:schemeClr val="lt1"/>
                </a:solidFill>
                <a:latin typeface="Open Sans SemiBold"/>
                <a:ea typeface="Open Sans SemiBold"/>
                <a:cs typeface="Open Sans SemiBold"/>
                <a:sym typeface="Open Sans SemiBold"/>
              </a:rPr>
              <a:t>with </a:t>
            </a:r>
            <a:r>
              <a:rPr b="1" lang="en-US" sz="1800" u="sng">
                <a:solidFill>
                  <a:schemeClr val="lt1"/>
                </a:solidFill>
                <a:latin typeface="Open Sans"/>
                <a:ea typeface="Open Sans"/>
                <a:cs typeface="Open Sans"/>
                <a:sym typeface="Open Sans"/>
              </a:rPr>
              <a:t>better</a:t>
            </a:r>
            <a:r>
              <a:rPr lang="en-US" sz="1800">
                <a:solidFill>
                  <a:schemeClr val="lt1"/>
                </a:solidFill>
                <a:latin typeface="Open Sans SemiBold"/>
                <a:ea typeface="Open Sans SemiBold"/>
                <a:cs typeface="Open Sans SemiBold"/>
                <a:sym typeface="Open Sans SemiBold"/>
              </a:rPr>
              <a:t> imaging comes </a:t>
            </a:r>
            <a:r>
              <a:rPr b="1" lang="en-US" sz="1800" u="sng">
                <a:solidFill>
                  <a:schemeClr val="lt1"/>
                </a:solidFill>
                <a:latin typeface="Open Sans"/>
                <a:ea typeface="Open Sans"/>
                <a:cs typeface="Open Sans"/>
                <a:sym typeface="Open Sans"/>
              </a:rPr>
              <a:t>more</a:t>
            </a:r>
            <a:r>
              <a:rPr lang="en-US" sz="1800" u="sng">
                <a:solidFill>
                  <a:schemeClr val="lt1"/>
                </a:solidFill>
                <a:latin typeface="Open Sans SemiBold"/>
                <a:ea typeface="Open Sans SemiBold"/>
                <a:cs typeface="Open Sans SemiBold"/>
                <a:sym typeface="Open Sans SemiBold"/>
              </a:rPr>
              <a:t> </a:t>
            </a:r>
            <a:r>
              <a:rPr b="1" lang="en-US" sz="1800" u="sng">
                <a:solidFill>
                  <a:schemeClr val="lt1"/>
                </a:solidFill>
                <a:latin typeface="Open Sans"/>
                <a:ea typeface="Open Sans"/>
                <a:cs typeface="Open Sans"/>
                <a:sym typeface="Open Sans"/>
              </a:rPr>
              <a:t>complex</a:t>
            </a:r>
            <a:r>
              <a:rPr lang="en-US" sz="1800" u="sng">
                <a:solidFill>
                  <a:schemeClr val="lt1"/>
                </a:solidFill>
                <a:latin typeface="Open Sans SemiBold"/>
                <a:ea typeface="Open Sans SemiBold"/>
                <a:cs typeface="Open Sans SemiBold"/>
                <a:sym typeface="Open Sans SemiBold"/>
              </a:rPr>
              <a:t> </a:t>
            </a:r>
            <a:r>
              <a:rPr lang="en-US" sz="1800">
                <a:solidFill>
                  <a:schemeClr val="lt1"/>
                </a:solidFill>
                <a:latin typeface="Open Sans SemiBold"/>
                <a:ea typeface="Open Sans SemiBold"/>
                <a:cs typeface="Open Sans SemiBold"/>
                <a:sym typeface="Open Sans SemiBold"/>
              </a:rPr>
              <a:t>modeling</a:t>
            </a:r>
            <a:endParaRPr sz="1800">
              <a:solidFill>
                <a:schemeClr val="lt1"/>
              </a:solidFill>
              <a:latin typeface="Open Sans SemiBold"/>
              <a:ea typeface="Open Sans SemiBold"/>
              <a:cs typeface="Open Sans SemiBold"/>
              <a:sym typeface="Open Sans SemiBold"/>
            </a:endParaRPr>
          </a:p>
          <a:p>
            <a:pPr indent="-342900" lvl="1" marL="1371600" marR="0" rtl="0" algn="l">
              <a:lnSpc>
                <a:spcPct val="200000"/>
              </a:lnSpc>
              <a:spcBef>
                <a:spcPts val="0"/>
              </a:spcBef>
              <a:spcAft>
                <a:spcPts val="0"/>
              </a:spcAft>
              <a:buClr>
                <a:schemeClr val="lt1"/>
              </a:buClr>
              <a:buSzPts val="1800"/>
              <a:buFont typeface="Open Sans SemiBold"/>
              <a:buChar char="❏"/>
            </a:pPr>
            <a:r>
              <a:rPr lang="en-US" sz="1800">
                <a:solidFill>
                  <a:schemeClr val="lt1"/>
                </a:solidFill>
                <a:latin typeface="Open Sans SemiBold"/>
                <a:ea typeface="Open Sans SemiBold"/>
                <a:cs typeface="Open Sans SemiBold"/>
                <a:sym typeface="Open Sans SemiBold"/>
              </a:rPr>
              <a:t>lack of tools for the complexity provided by next ELTs</a:t>
            </a:r>
            <a:endParaRPr sz="1800">
              <a:solidFill>
                <a:schemeClr val="lt1"/>
              </a:solidFill>
              <a:latin typeface="Open Sans SemiBold"/>
              <a:ea typeface="Open Sans SemiBold"/>
              <a:cs typeface="Open Sans SemiBold"/>
              <a:sym typeface="Open Sans SemiBold"/>
            </a:endParaRPr>
          </a:p>
          <a:p>
            <a:pPr indent="-342900" lvl="1" marL="1371600" marR="0" rtl="0" algn="l">
              <a:lnSpc>
                <a:spcPct val="200000"/>
              </a:lnSpc>
              <a:spcBef>
                <a:spcPts val="0"/>
              </a:spcBef>
              <a:spcAft>
                <a:spcPts val="0"/>
              </a:spcAft>
              <a:buClr>
                <a:schemeClr val="lt1"/>
              </a:buClr>
              <a:buSzPts val="1800"/>
              <a:buFont typeface="Open Sans SemiBold"/>
              <a:buChar char="❏"/>
            </a:pPr>
            <a:r>
              <a:rPr lang="en-US" sz="1800">
                <a:solidFill>
                  <a:schemeClr val="lt1"/>
                </a:solidFill>
                <a:latin typeface="Open Sans SemiBold"/>
                <a:ea typeface="Open Sans SemiBold"/>
                <a:cs typeface="Open Sans SemiBold"/>
                <a:sym typeface="Open Sans SemiBold"/>
              </a:rPr>
              <a:t>new methods must be developed, but should be fun :)</a:t>
            </a:r>
            <a:endParaRPr sz="1800">
              <a:solidFill>
                <a:schemeClr val="lt1"/>
              </a:solidFill>
              <a:latin typeface="Open Sans SemiBold"/>
              <a:ea typeface="Open Sans SemiBold"/>
              <a:cs typeface="Open Sans SemiBold"/>
              <a:sym typeface="Open Sans SemiBo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8" name="Shape 458"/>
        <p:cNvGrpSpPr/>
        <p:nvPr/>
      </p:nvGrpSpPr>
      <p:grpSpPr>
        <a:xfrm>
          <a:off x="0" y="0"/>
          <a:ext cx="0" cy="0"/>
          <a:chOff x="0" y="0"/>
          <a:chExt cx="0" cy="0"/>
        </a:xfrm>
      </p:grpSpPr>
      <p:sp>
        <p:nvSpPr>
          <p:cNvPr id="459" name="Google Shape;459;p61"/>
          <p:cNvSpPr txBox="1"/>
          <p:nvPr>
            <p:ph idx="1" type="body"/>
          </p:nvPr>
        </p:nvSpPr>
        <p:spPr>
          <a:xfrm>
            <a:off x="467544" y="195486"/>
            <a:ext cx="84249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t/>
            </a:r>
            <a:endParaRPr/>
          </a:p>
        </p:txBody>
      </p:sp>
      <p:pic>
        <p:nvPicPr>
          <p:cNvPr id="460" name="Google Shape;460;p61"/>
          <p:cNvPicPr preferRelativeResize="0"/>
          <p:nvPr/>
        </p:nvPicPr>
        <p:blipFill>
          <a:blip r:embed="rId3">
            <a:alphaModFix/>
          </a:blip>
          <a:stretch>
            <a:fillRect/>
          </a:stretch>
        </p:blipFill>
        <p:spPr>
          <a:xfrm>
            <a:off x="2007450" y="131075"/>
            <a:ext cx="5129102" cy="48813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5" name="Shape 465"/>
        <p:cNvGrpSpPr/>
        <p:nvPr/>
      </p:nvGrpSpPr>
      <p:grpSpPr>
        <a:xfrm>
          <a:off x="0" y="0"/>
          <a:ext cx="0" cy="0"/>
          <a:chOff x="0" y="0"/>
          <a:chExt cx="0" cy="0"/>
        </a:xfrm>
      </p:grpSpPr>
      <p:sp>
        <p:nvSpPr>
          <p:cNvPr id="466" name="Google Shape;466;p62"/>
          <p:cNvSpPr txBox="1"/>
          <p:nvPr>
            <p:ph idx="1" type="body"/>
          </p:nvPr>
        </p:nvSpPr>
        <p:spPr>
          <a:xfrm>
            <a:off x="467544" y="195486"/>
            <a:ext cx="84249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t/>
            </a:r>
            <a:endParaRPr/>
          </a:p>
        </p:txBody>
      </p:sp>
      <p:pic>
        <p:nvPicPr>
          <p:cNvPr id="467" name="Google Shape;467;p62"/>
          <p:cNvPicPr preferRelativeResize="0"/>
          <p:nvPr/>
        </p:nvPicPr>
        <p:blipFill>
          <a:blip r:embed="rId3">
            <a:alphaModFix/>
          </a:blip>
          <a:stretch>
            <a:fillRect/>
          </a:stretch>
        </p:blipFill>
        <p:spPr>
          <a:xfrm>
            <a:off x="5996225" y="1143050"/>
            <a:ext cx="2245404" cy="3779149"/>
          </a:xfrm>
          <a:prstGeom prst="rect">
            <a:avLst/>
          </a:prstGeom>
          <a:noFill/>
          <a:ln>
            <a:noFill/>
          </a:ln>
        </p:spPr>
      </p:pic>
      <p:pic>
        <p:nvPicPr>
          <p:cNvPr id="468" name="Google Shape;468;p62"/>
          <p:cNvPicPr preferRelativeResize="0"/>
          <p:nvPr/>
        </p:nvPicPr>
        <p:blipFill>
          <a:blip r:embed="rId4">
            <a:alphaModFix/>
          </a:blip>
          <a:stretch>
            <a:fillRect/>
          </a:stretch>
        </p:blipFill>
        <p:spPr>
          <a:xfrm>
            <a:off x="370525" y="1269350"/>
            <a:ext cx="5059975" cy="328898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2"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2374150" y="152400"/>
            <a:ext cx="4729439" cy="4838700"/>
          </a:xfrm>
          <a:prstGeom prst="rect">
            <a:avLst/>
          </a:prstGeom>
          <a:noFill/>
          <a:ln>
            <a:noFill/>
          </a:ln>
        </p:spPr>
      </p:pic>
      <p:sp>
        <p:nvSpPr>
          <p:cNvPr id="474" name="Google Shape;474;p63"/>
          <p:cNvSpPr txBox="1"/>
          <p:nvPr/>
        </p:nvSpPr>
        <p:spPr>
          <a:xfrm>
            <a:off x="6472200" y="4743300"/>
            <a:ext cx="2671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Open Sans Light"/>
                <a:ea typeface="Open Sans Light"/>
                <a:cs typeface="Open Sans Light"/>
                <a:sym typeface="Open Sans Light"/>
              </a:rPr>
              <a:t>Morgan et al. 2004</a:t>
            </a:r>
            <a:endParaRPr>
              <a:latin typeface="Open Sans Light"/>
              <a:ea typeface="Open Sans Light"/>
              <a:cs typeface="Open Sans Light"/>
              <a:sym typeface="Open Sans Light"/>
            </a:endParaRPr>
          </a:p>
        </p:txBody>
      </p:sp>
      <p:sp>
        <p:nvSpPr>
          <p:cNvPr id="475" name="Google Shape;475;p63"/>
          <p:cNvSpPr txBox="1"/>
          <p:nvPr>
            <p:ph idx="1" type="body"/>
          </p:nvPr>
        </p:nvSpPr>
        <p:spPr>
          <a:xfrm>
            <a:off x="1965150" y="1193125"/>
            <a:ext cx="6817800" cy="359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3"/>
          <p:cNvSpPr txBox="1"/>
          <p:nvPr>
            <p:ph idx="2" type="body"/>
          </p:nvPr>
        </p:nvSpPr>
        <p:spPr>
          <a:xfrm>
            <a:off x="1691680" y="123478"/>
            <a:ext cx="7452300" cy="576000"/>
          </a:xfrm>
          <a:prstGeom prst="rect">
            <a:avLst/>
          </a:prstGeom>
        </p:spPr>
        <p:txBody>
          <a:bodyPr anchorCtr="0" anchor="ctr" bIns="45700" lIns="91425" spcFirstLastPara="1" rIns="91425" wrap="square" tIns="45700">
            <a:noAutofit/>
          </a:bodyPr>
          <a:lstStyle/>
          <a:p>
            <a:pPr indent="0" lvl="0" marL="0" rtl="0" algn="ctr">
              <a:spcBef>
                <a:spcPts val="72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8"/>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who cares?</a:t>
            </a:r>
            <a:endParaRPr b="1">
              <a:solidFill>
                <a:schemeClr val="dk1"/>
              </a:solidFill>
              <a:latin typeface="Open Sans"/>
              <a:ea typeface="Open Sans"/>
              <a:cs typeface="Open Sans"/>
              <a:sym typeface="Open Sans"/>
            </a:endParaRPr>
          </a:p>
        </p:txBody>
      </p:sp>
      <p:sp>
        <p:nvSpPr>
          <p:cNvPr id="129" name="Google Shape;129;p28"/>
          <p:cNvSpPr/>
          <p:nvPr/>
        </p:nvSpPr>
        <p:spPr>
          <a:xfrm>
            <a:off x="4407678" y="2671774"/>
            <a:ext cx="1907400" cy="1515000"/>
          </a:xfrm>
          <a:prstGeom prst="rect">
            <a:avLst/>
          </a:prstGeom>
          <a:noFill/>
          <a:ln>
            <a:noFill/>
          </a:ln>
        </p:spPr>
        <p:txBody>
          <a:bodyPr anchorCtr="0" anchor="ctr" bIns="45700" lIns="91425" spcFirstLastPara="1" rIns="91425" wrap="square" tIns="45700">
            <a:noAutofit/>
          </a:bodyPr>
          <a:lstStyle/>
          <a:p>
            <a:pPr indent="0" lvl="0" marL="0" marR="0" rtl="0" algn="l">
              <a:lnSpc>
                <a:spcPct val="200000"/>
              </a:lnSpc>
              <a:spcBef>
                <a:spcPts val="0"/>
              </a:spcBef>
              <a:spcAft>
                <a:spcPts val="0"/>
              </a:spcAft>
              <a:buNone/>
            </a:pPr>
            <a:r>
              <a:rPr lang="en-US" sz="12000">
                <a:solidFill>
                  <a:srgbClr val="616161"/>
                </a:solidFill>
                <a:latin typeface="Open Sans Medium"/>
                <a:ea typeface="Open Sans Medium"/>
                <a:cs typeface="Open Sans Medium"/>
                <a:sym typeface="Open Sans Medium"/>
              </a:rPr>
              <a:t>H</a:t>
            </a:r>
            <a:r>
              <a:rPr baseline="-25000" lang="en-US" sz="12000">
                <a:solidFill>
                  <a:srgbClr val="616161"/>
                </a:solidFill>
                <a:latin typeface="Open Sans Medium"/>
                <a:ea typeface="Open Sans Medium"/>
                <a:cs typeface="Open Sans Medium"/>
                <a:sym typeface="Open Sans Medium"/>
              </a:rPr>
              <a:t>0</a:t>
            </a:r>
            <a:endParaRPr baseline="-25000" sz="12000">
              <a:solidFill>
                <a:srgbClr val="616161"/>
              </a:solidFill>
              <a:latin typeface="Open Sans Medium"/>
              <a:ea typeface="Open Sans Medium"/>
              <a:cs typeface="Open Sans Medium"/>
              <a:sym typeface="Open Sans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9"/>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who cares?</a:t>
            </a:r>
            <a:endParaRPr b="1">
              <a:solidFill>
                <a:schemeClr val="dk1"/>
              </a:solidFill>
              <a:latin typeface="Open Sans"/>
              <a:ea typeface="Open Sans"/>
              <a:cs typeface="Open Sans"/>
              <a:sym typeface="Open Sans"/>
            </a:endParaRPr>
          </a:p>
        </p:txBody>
      </p:sp>
      <p:pic>
        <p:nvPicPr>
          <p:cNvPr id="135" name="Google Shape;135;p29"/>
          <p:cNvPicPr preferRelativeResize="0"/>
          <p:nvPr/>
        </p:nvPicPr>
        <p:blipFill>
          <a:blip r:embed="rId3">
            <a:alphaModFix/>
          </a:blip>
          <a:stretch>
            <a:fillRect/>
          </a:stretch>
        </p:blipFill>
        <p:spPr>
          <a:xfrm>
            <a:off x="1730250" y="1022512"/>
            <a:ext cx="7375150" cy="3673176"/>
          </a:xfrm>
          <a:prstGeom prst="rect">
            <a:avLst/>
          </a:prstGeom>
          <a:noFill/>
          <a:ln>
            <a:noFill/>
          </a:ln>
        </p:spPr>
      </p:pic>
      <p:sp>
        <p:nvSpPr>
          <p:cNvPr id="136" name="Google Shape;136;p29"/>
          <p:cNvSpPr/>
          <p:nvPr/>
        </p:nvSpPr>
        <p:spPr>
          <a:xfrm>
            <a:off x="5306590" y="1931950"/>
            <a:ext cx="1781400" cy="1605900"/>
          </a:xfrm>
          <a:prstGeom prst="rect">
            <a:avLst/>
          </a:prstGeom>
          <a:solidFill>
            <a:srgbClr val="61616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 name="Google Shape;137;p29"/>
          <p:cNvSpPr txBox="1"/>
          <p:nvPr/>
        </p:nvSpPr>
        <p:spPr>
          <a:xfrm>
            <a:off x="7539625" y="4743300"/>
            <a:ext cx="160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Verde et al. 2023 </a:t>
            </a:r>
            <a:endParaRPr>
              <a:latin typeface="Open Sans Light"/>
              <a:ea typeface="Open Sans Light"/>
              <a:cs typeface="Open Sans Light"/>
              <a:sym typeface="Open Sans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0"/>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who cares?</a:t>
            </a:r>
            <a:endParaRPr b="1">
              <a:solidFill>
                <a:schemeClr val="dk1"/>
              </a:solidFill>
              <a:latin typeface="Open Sans"/>
              <a:ea typeface="Open Sans"/>
              <a:cs typeface="Open Sans"/>
              <a:sym typeface="Open Sans"/>
            </a:endParaRPr>
          </a:p>
        </p:txBody>
      </p:sp>
      <p:pic>
        <p:nvPicPr>
          <p:cNvPr id="143" name="Google Shape;143;p30"/>
          <p:cNvPicPr preferRelativeResize="0"/>
          <p:nvPr/>
        </p:nvPicPr>
        <p:blipFill>
          <a:blip r:embed="rId3">
            <a:alphaModFix/>
          </a:blip>
          <a:stretch>
            <a:fillRect/>
          </a:stretch>
        </p:blipFill>
        <p:spPr>
          <a:xfrm>
            <a:off x="1730250" y="1022512"/>
            <a:ext cx="7375150" cy="3673176"/>
          </a:xfrm>
          <a:prstGeom prst="rect">
            <a:avLst/>
          </a:prstGeom>
          <a:noFill/>
          <a:ln>
            <a:noFill/>
          </a:ln>
        </p:spPr>
      </p:pic>
      <p:sp>
        <p:nvSpPr>
          <p:cNvPr id="144" name="Google Shape;144;p30"/>
          <p:cNvSpPr txBox="1"/>
          <p:nvPr/>
        </p:nvSpPr>
        <p:spPr>
          <a:xfrm>
            <a:off x="7539625" y="4743300"/>
            <a:ext cx="160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Verde et al. 2023 </a:t>
            </a:r>
            <a:endParaRPr>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31"/>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who cares?</a:t>
            </a:r>
            <a:endParaRPr b="1">
              <a:solidFill>
                <a:schemeClr val="dk1"/>
              </a:solidFill>
              <a:latin typeface="Open Sans"/>
              <a:ea typeface="Open Sans"/>
              <a:cs typeface="Open Sans"/>
              <a:sym typeface="Open Sans"/>
            </a:endParaRPr>
          </a:p>
        </p:txBody>
      </p:sp>
      <p:pic>
        <p:nvPicPr>
          <p:cNvPr id="150" name="Google Shape;150;p31"/>
          <p:cNvPicPr preferRelativeResize="0"/>
          <p:nvPr/>
        </p:nvPicPr>
        <p:blipFill>
          <a:blip r:embed="rId3">
            <a:alphaModFix/>
          </a:blip>
          <a:stretch>
            <a:fillRect/>
          </a:stretch>
        </p:blipFill>
        <p:spPr>
          <a:xfrm>
            <a:off x="2874675" y="926886"/>
            <a:ext cx="5229475" cy="3589015"/>
          </a:xfrm>
          <a:prstGeom prst="rect">
            <a:avLst/>
          </a:prstGeom>
          <a:noFill/>
          <a:ln>
            <a:noFill/>
          </a:ln>
        </p:spPr>
      </p:pic>
      <p:sp>
        <p:nvSpPr>
          <p:cNvPr id="151" name="Google Shape;151;p31"/>
          <p:cNvSpPr txBox="1"/>
          <p:nvPr/>
        </p:nvSpPr>
        <p:spPr>
          <a:xfrm>
            <a:off x="7539625" y="4743300"/>
            <a:ext cx="160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Verde et al. 2023 </a:t>
            </a:r>
            <a:endParaRPr>
              <a:latin typeface="Open Sans Light"/>
              <a:ea typeface="Open Sans Light"/>
              <a:cs typeface="Open Sans Light"/>
              <a:sym typeface="Open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2"/>
          <p:cNvSpPr txBox="1"/>
          <p:nvPr>
            <p:ph idx="2" type="body"/>
          </p:nvPr>
        </p:nvSpPr>
        <p:spPr>
          <a:xfrm>
            <a:off x="1691680" y="123478"/>
            <a:ext cx="7452300" cy="576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lang="en-US"/>
              <a:t>who cares?</a:t>
            </a:r>
            <a:endParaRPr b="1">
              <a:solidFill>
                <a:schemeClr val="dk1"/>
              </a:solidFill>
              <a:latin typeface="Open Sans"/>
              <a:ea typeface="Open Sans"/>
              <a:cs typeface="Open Sans"/>
              <a:sym typeface="Open Sans"/>
            </a:endParaRPr>
          </a:p>
        </p:txBody>
      </p:sp>
      <p:sp>
        <p:nvSpPr>
          <p:cNvPr id="157" name="Google Shape;157;p32"/>
          <p:cNvSpPr txBox="1"/>
          <p:nvPr/>
        </p:nvSpPr>
        <p:spPr>
          <a:xfrm>
            <a:off x="6620050" y="4743300"/>
            <a:ext cx="257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Open Sans Light"/>
                <a:ea typeface="Open Sans Light"/>
                <a:cs typeface="Open Sans Light"/>
                <a:sym typeface="Open Sans Light"/>
              </a:rPr>
              <a:t>Treu, Suyu and Marshall 2020</a:t>
            </a:r>
            <a:endParaRPr>
              <a:latin typeface="Open Sans Light"/>
              <a:ea typeface="Open Sans Light"/>
              <a:cs typeface="Open Sans Light"/>
              <a:sym typeface="Open Sans Light"/>
            </a:endParaRPr>
          </a:p>
        </p:txBody>
      </p:sp>
      <p:pic>
        <p:nvPicPr>
          <p:cNvPr id="158" name="Google Shape;158;p32"/>
          <p:cNvPicPr preferRelativeResize="0"/>
          <p:nvPr/>
        </p:nvPicPr>
        <p:blipFill>
          <a:blip r:embed="rId3">
            <a:alphaModFix/>
          </a:blip>
          <a:stretch>
            <a:fillRect/>
          </a:stretch>
        </p:blipFill>
        <p:spPr>
          <a:xfrm>
            <a:off x="1795875" y="699466"/>
            <a:ext cx="6001006" cy="41392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3"/>
          <p:cNvSpPr txBox="1"/>
          <p:nvPr>
            <p:ph idx="1" type="body"/>
          </p:nvPr>
        </p:nvSpPr>
        <p:spPr>
          <a:xfrm>
            <a:off x="52050" y="134498"/>
            <a:ext cx="4264200" cy="1420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3F3F3F"/>
              </a:buClr>
              <a:buSzPts val="3600"/>
              <a:buNone/>
            </a:pPr>
            <a:r>
              <a:rPr b="0" lang="en-US"/>
              <a:t>multiply-imaged</a:t>
            </a:r>
            <a:endParaRPr b="0"/>
          </a:p>
          <a:p>
            <a:pPr indent="0" lvl="0" marL="0" rtl="0" algn="ctr">
              <a:spcBef>
                <a:spcPts val="0"/>
              </a:spcBef>
              <a:spcAft>
                <a:spcPts val="0"/>
              </a:spcAft>
              <a:buClr>
                <a:srgbClr val="3F3F3F"/>
              </a:buClr>
              <a:buSzPts val="3600"/>
              <a:buNone/>
            </a:pPr>
            <a:r>
              <a:rPr b="0" lang="en-US"/>
              <a:t>quasars</a:t>
            </a:r>
            <a:endParaRPr b="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ver and End Slide Master">
  <a:themeElements>
    <a:clrScheme name="ALLPPT-COLOR-A02">
      <a:dk1>
        <a:srgbClr val="000000"/>
      </a:dk1>
      <a:lt1>
        <a:srgbClr val="FFFFFF"/>
      </a:lt1>
      <a:dk2>
        <a:srgbClr val="1F497D"/>
      </a:dk2>
      <a:lt2>
        <a:srgbClr val="EEECE1"/>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COLOR-A02">
      <a:dk1>
        <a:srgbClr val="000000"/>
      </a:dk1>
      <a:lt1>
        <a:srgbClr val="616161"/>
      </a:lt1>
      <a:dk2>
        <a:srgbClr val="4A86E8"/>
      </a:dk2>
      <a:lt2>
        <a:srgbClr val="B6896A"/>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ontents Slide Master">
  <a:themeElements>
    <a:clrScheme name="ALLPPT-COLOR-A02">
      <a:dk1>
        <a:srgbClr val="000000"/>
      </a:dk1>
      <a:lt1>
        <a:srgbClr val="616161"/>
      </a:lt1>
      <a:dk2>
        <a:srgbClr val="4A86E8"/>
      </a:dk2>
      <a:lt2>
        <a:srgbClr val="B6896A"/>
      </a:lt2>
      <a:accent1>
        <a:srgbClr val="0DD2D9"/>
      </a:accent1>
      <a:accent2>
        <a:srgbClr val="0DD2D9"/>
      </a:accent2>
      <a:accent3>
        <a:srgbClr val="0DD2D9"/>
      </a:accent3>
      <a:accent4>
        <a:srgbClr val="0DD2D9"/>
      </a:accent4>
      <a:accent5>
        <a:srgbClr val="0DD2D9"/>
      </a:accent5>
      <a:accent6>
        <a:srgbClr val="0DD2D9"/>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