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_rels/presentation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3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media/image29.jpeg" ContentType="image/jpeg"/>
  <Override PartName="/ppt/media/image28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58.png" ContentType="image/png"/>
  <Override PartName="/ppt/media/image19.png" ContentType="image/png"/>
  <Override PartName="/ppt/media/image20.jpeg" ContentType="image/jpe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6.png" ContentType="image/png"/>
  <Override PartName="/ppt/media/image3.png" ContentType="image/png"/>
  <Override PartName="/ppt/media/image33.png" ContentType="image/png"/>
  <Override PartName="/ppt/media/image27.png" ContentType="image/png"/>
  <Override PartName="/ppt/media/image4.png" ContentType="image/png"/>
  <Override PartName="/ppt/media/image34.png" ContentType="image/png"/>
  <Override PartName="/ppt/media/image5.jpeg" ContentType="image/jpeg"/>
  <Override PartName="/ppt/media/image50.png" ContentType="image/png"/>
  <Override PartName="/ppt/media/image6.png" ContentType="image/png"/>
  <Override PartName="/ppt/media/image36.png" ContentType="image/png"/>
  <Override PartName="/ppt/media/image46.png" ContentType="image/png"/>
  <Override PartName="/ppt/media/image51.png" ContentType="image/png"/>
  <Override PartName="/ppt/media/image52.png" ContentType="image/png"/>
  <Override PartName="/ppt/media/image41.png" ContentType="image/png"/>
  <Override PartName="/ppt/media/image53.png" ContentType="image/png"/>
  <Override PartName="/ppt/media/image42.png" ContentType="image/png"/>
  <Override PartName="/ppt/media/image54.png" ContentType="image/png"/>
  <Override PartName="/ppt/media/image43.png" ContentType="image/png"/>
  <Override PartName="/ppt/media/image55.png" ContentType="image/png"/>
  <Override PartName="/ppt/media/image44.png" ContentType="image/png"/>
  <Override PartName="/ppt/media/image56.png" ContentType="image/png"/>
  <Override PartName="/ppt/media/image45.png" ContentType="image/png"/>
  <Override PartName="/ppt/media/image57.png" ContentType="image/png"/>
  <Override PartName="/ppt/media/image40.png" ContentType="image/png"/>
  <Override PartName="/ppt/media/image35.png" ContentType="image/png"/>
  <Override PartName="/ppt/media/image30.png" ContentType="image/png"/>
  <Override PartName="/ppt/media/image10.png" ContentType="image/png"/>
  <Override PartName="/ppt/media/image47.png" ContentType="image/png"/>
  <Override PartName="/ppt/media/image49.png" ContentType="image/png"/>
  <Override PartName="/ppt/media/image12.png" ContentType="image/png"/>
  <Override PartName="/ppt/media/image39.png" ContentType="image/png"/>
  <Override PartName="/ppt/media/image9.png" ContentType="image/png"/>
  <Override PartName="/ppt/media/image13.png" ContentType="image/png"/>
  <Override PartName="/ppt/media/image11.png" ContentType="image/png"/>
  <Override PartName="/ppt/media/image48.png" ContentType="image/png"/>
  <Override PartName="/ppt/media/image38.png" ContentType="image/png"/>
  <Override PartName="/ppt/media/image8.png" ContentType="image/png"/>
  <Override PartName="/ppt/media/image37.png" ContentType="image/png"/>
  <Override PartName="/ppt/media/image7.png" ContentType="image/png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</a:t>
            </a:r>
            <a:r>
              <a:rPr b="0" lang="en-US" sz="4400" spc="-1" strike="noStrike">
                <a:latin typeface="Arial"/>
              </a:rPr>
              <a:t>edit the </a:t>
            </a:r>
            <a:r>
              <a:rPr b="0" lang="en-US" sz="4400" spc="-1" strike="noStrike">
                <a:latin typeface="Arial"/>
              </a:rPr>
              <a:t>title text </a:t>
            </a:r>
            <a:r>
              <a:rPr b="0" lang="en-US" sz="4400" spc="-1" strike="noStrike">
                <a:latin typeface="Arial"/>
              </a:rPr>
              <a:t>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</a:t>
            </a:r>
            <a:r>
              <a:rPr b="0" lang="en-US" sz="4400" spc="-1" strike="noStrike">
                <a:latin typeface="Arial"/>
              </a:rPr>
              <a:t>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4962240" y="2724480"/>
            <a:ext cx="18000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1" name="" descr=""/>
          <p:cNvPicPr/>
          <p:nvPr/>
        </p:nvPicPr>
        <p:blipFill>
          <a:blip r:embed="rId1"/>
          <a:stretch/>
        </p:blipFill>
        <p:spPr>
          <a:xfrm>
            <a:off x="7669440" y="5029200"/>
            <a:ext cx="2113920" cy="365040"/>
          </a:xfrm>
          <a:prstGeom prst="rect">
            <a:avLst/>
          </a:prstGeom>
          <a:ln>
            <a:noFill/>
          </a:ln>
        </p:spPr>
      </p:pic>
      <p:sp>
        <p:nvSpPr>
          <p:cNvPr id="192" name="CustomShape 2"/>
          <p:cNvSpPr/>
          <p:nvPr/>
        </p:nvSpPr>
        <p:spPr>
          <a:xfrm>
            <a:off x="527040" y="1005840"/>
            <a:ext cx="8890560" cy="145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 MUSE-HST synergy to probe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galaxy morphology and  Hubble constant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1188720" y="2651760"/>
            <a:ext cx="7557480" cy="40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Noto Sans CJK SC"/>
              </a:rPr>
              <a:t>Pritom Mozumdar,  Michele Cappellari and Chris Fassnacht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2"/>
          <a:stretch/>
        </p:blipFill>
        <p:spPr>
          <a:xfrm>
            <a:off x="548640" y="3840480"/>
            <a:ext cx="1963800" cy="172404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  <p:pic>
        <p:nvPicPr>
          <p:cNvPr id="195" name="" descr=""/>
          <p:cNvPicPr/>
          <p:nvPr/>
        </p:nvPicPr>
        <p:blipFill>
          <a:blip r:embed="rId3"/>
          <a:stretch/>
        </p:blipFill>
        <p:spPr>
          <a:xfrm>
            <a:off x="3981960" y="4846320"/>
            <a:ext cx="2235240" cy="547920"/>
          </a:xfrm>
          <a:prstGeom prst="rect">
            <a:avLst/>
          </a:prstGeom>
          <a:ln>
            <a:noFill/>
          </a:ln>
        </p:spPr>
      </p:pic>
      <p:pic>
        <p:nvPicPr>
          <p:cNvPr id="196" name="" descr=""/>
          <p:cNvPicPr/>
          <p:nvPr/>
        </p:nvPicPr>
        <p:blipFill>
          <a:blip r:embed="rId4"/>
          <a:stretch/>
        </p:blipFill>
        <p:spPr>
          <a:xfrm>
            <a:off x="8595360" y="3566160"/>
            <a:ext cx="1279440" cy="127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" descr=""/>
          <p:cNvPicPr/>
          <p:nvPr/>
        </p:nvPicPr>
        <p:blipFill>
          <a:blip r:embed="rId1"/>
          <a:stretch/>
        </p:blipFill>
        <p:spPr>
          <a:xfrm>
            <a:off x="7277400" y="4113360"/>
            <a:ext cx="951480" cy="1189440"/>
          </a:xfrm>
          <a:prstGeom prst="rect">
            <a:avLst/>
          </a:prstGeom>
          <a:ln>
            <a:noFill/>
          </a:ln>
        </p:spPr>
      </p:pic>
      <p:sp>
        <p:nvSpPr>
          <p:cNvPr id="304" name="CustomShape 1"/>
          <p:cNvSpPr/>
          <p:nvPr/>
        </p:nvSpPr>
        <p:spPr>
          <a:xfrm>
            <a:off x="274320" y="4114800"/>
            <a:ext cx="5149800" cy="82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Predict spatially resolved kinematics via 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Jeans anisotropic modeling (JAM) 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274320" y="2086200"/>
            <a:ext cx="4754160" cy="65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Assume a mass model -power law or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composite model (M/L + NFW)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238320" y="3000600"/>
            <a:ext cx="5247360" cy="65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Assume an anisotropy model – constant or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Osipkov–Merritt model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07" name="CustomShape 4"/>
          <p:cNvSpPr/>
          <p:nvPr/>
        </p:nvSpPr>
        <p:spPr>
          <a:xfrm>
            <a:off x="274320" y="1188720"/>
            <a:ext cx="4937040" cy="65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Model surface brightness as a series of Gaussian profiles using HST images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08" name="CustomShape 5"/>
          <p:cNvSpPr/>
          <p:nvPr/>
        </p:nvSpPr>
        <p:spPr>
          <a:xfrm>
            <a:off x="365760" y="274320"/>
            <a:ext cx="3386520" cy="54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Analysis Method :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09" name="CustomShape 6"/>
          <p:cNvSpPr/>
          <p:nvPr/>
        </p:nvSpPr>
        <p:spPr>
          <a:xfrm>
            <a:off x="5273640" y="4881960"/>
            <a:ext cx="2132280" cy="10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(M. Cappellari)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</p:txBody>
      </p:sp>
      <p:pic>
        <p:nvPicPr>
          <p:cNvPr id="310" name="" descr=""/>
          <p:cNvPicPr/>
          <p:nvPr/>
        </p:nvPicPr>
        <p:blipFill>
          <a:blip r:embed="rId2"/>
          <a:stretch/>
        </p:blipFill>
        <p:spPr>
          <a:xfrm>
            <a:off x="5669280" y="274320"/>
            <a:ext cx="1519920" cy="1370880"/>
          </a:xfrm>
          <a:prstGeom prst="rect">
            <a:avLst/>
          </a:prstGeom>
          <a:ln>
            <a:noFill/>
          </a:ln>
        </p:spPr>
      </p:pic>
      <p:pic>
        <p:nvPicPr>
          <p:cNvPr id="311" name="" descr=""/>
          <p:cNvPicPr/>
          <p:nvPr/>
        </p:nvPicPr>
        <p:blipFill>
          <a:blip r:embed="rId3"/>
          <a:stretch/>
        </p:blipFill>
        <p:spPr>
          <a:xfrm>
            <a:off x="8138160" y="302760"/>
            <a:ext cx="1625400" cy="1433880"/>
          </a:xfrm>
          <a:prstGeom prst="rect">
            <a:avLst/>
          </a:prstGeom>
          <a:ln>
            <a:noFill/>
          </a:ln>
        </p:spPr>
      </p:pic>
      <p:pic>
        <p:nvPicPr>
          <p:cNvPr id="312" name="" descr=""/>
          <p:cNvPicPr/>
          <p:nvPr/>
        </p:nvPicPr>
        <p:blipFill>
          <a:blip r:embed="rId4"/>
          <a:stretch/>
        </p:blipFill>
        <p:spPr>
          <a:xfrm>
            <a:off x="5943600" y="2103120"/>
            <a:ext cx="1282680" cy="1329480"/>
          </a:xfrm>
          <a:prstGeom prst="rect">
            <a:avLst/>
          </a:prstGeom>
          <a:ln>
            <a:noFill/>
          </a:ln>
        </p:spPr>
      </p:pic>
      <p:pic>
        <p:nvPicPr>
          <p:cNvPr id="313" name="" descr=""/>
          <p:cNvPicPr/>
          <p:nvPr/>
        </p:nvPicPr>
        <p:blipFill>
          <a:blip r:embed="rId5"/>
          <a:srcRect l="67033" t="9388" r="14128" b="10613"/>
          <a:stretch/>
        </p:blipFill>
        <p:spPr>
          <a:xfrm>
            <a:off x="7955280" y="2103120"/>
            <a:ext cx="1288800" cy="1370520"/>
          </a:xfrm>
          <a:prstGeom prst="rect">
            <a:avLst/>
          </a:prstGeom>
          <a:ln>
            <a:noFill/>
          </a:ln>
        </p:spPr>
      </p:pic>
      <p:sp>
        <p:nvSpPr>
          <p:cNvPr id="314" name="CustomShape 7"/>
          <p:cNvSpPr/>
          <p:nvPr/>
        </p:nvSpPr>
        <p:spPr>
          <a:xfrm>
            <a:off x="7406640" y="914400"/>
            <a:ext cx="639360" cy="182160"/>
          </a:xfrm>
          <a:custGeom>
            <a:avLst/>
            <a:gdLst/>
            <a:ahLst/>
            <a:rect l="l" t="t" r="r" b="b"/>
            <a:pathLst>
              <a:path w="1780" h="510">
                <a:moveTo>
                  <a:pt x="0" y="127"/>
                </a:moveTo>
                <a:lnTo>
                  <a:pt x="1334" y="127"/>
                </a:lnTo>
                <a:lnTo>
                  <a:pt x="1334" y="0"/>
                </a:lnTo>
                <a:lnTo>
                  <a:pt x="1779" y="254"/>
                </a:lnTo>
                <a:lnTo>
                  <a:pt x="1334" y="509"/>
                </a:lnTo>
                <a:lnTo>
                  <a:pt x="1334" y="381"/>
                </a:lnTo>
                <a:lnTo>
                  <a:pt x="0" y="381"/>
                </a:lnTo>
                <a:lnTo>
                  <a:pt x="0" y="12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8"/>
          <p:cNvSpPr/>
          <p:nvPr/>
        </p:nvSpPr>
        <p:spPr>
          <a:xfrm>
            <a:off x="7406640" y="568080"/>
            <a:ext cx="70128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MGE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316" name="CustomShape 9"/>
          <p:cNvSpPr/>
          <p:nvPr/>
        </p:nvSpPr>
        <p:spPr>
          <a:xfrm>
            <a:off x="7498080" y="3657600"/>
            <a:ext cx="456480" cy="273600"/>
          </a:xfrm>
          <a:custGeom>
            <a:avLst/>
            <a:gdLst/>
            <a:ahLst/>
            <a:rect l="l" t="t" r="r" b="b"/>
            <a:pathLst>
              <a:path w="1272" h="764">
                <a:moveTo>
                  <a:pt x="317" y="0"/>
                </a:moveTo>
                <a:lnTo>
                  <a:pt x="317" y="572"/>
                </a:lnTo>
                <a:lnTo>
                  <a:pt x="0" y="572"/>
                </a:lnTo>
                <a:lnTo>
                  <a:pt x="635" y="763"/>
                </a:lnTo>
                <a:lnTo>
                  <a:pt x="1271" y="572"/>
                </a:lnTo>
                <a:lnTo>
                  <a:pt x="953" y="572"/>
                </a:lnTo>
                <a:lnTo>
                  <a:pt x="953" y="0"/>
                </a:lnTo>
                <a:lnTo>
                  <a:pt x="317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17" name="" descr=""/>
          <p:cNvPicPr/>
          <p:nvPr/>
        </p:nvPicPr>
        <p:blipFill>
          <a:blip r:embed="rId6"/>
          <a:stretch/>
        </p:blipFill>
        <p:spPr>
          <a:xfrm>
            <a:off x="8138160" y="5333400"/>
            <a:ext cx="1941120" cy="335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" descr=""/>
          <p:cNvPicPr/>
          <p:nvPr/>
        </p:nvPicPr>
        <p:blipFill>
          <a:blip r:embed="rId1"/>
          <a:stretch/>
        </p:blipFill>
        <p:spPr>
          <a:xfrm>
            <a:off x="4424760" y="769680"/>
            <a:ext cx="1265760" cy="4142160"/>
          </a:xfrm>
          <a:prstGeom prst="rect">
            <a:avLst/>
          </a:prstGeom>
          <a:ln>
            <a:noFill/>
          </a:ln>
        </p:spPr>
      </p:pic>
      <p:pic>
        <p:nvPicPr>
          <p:cNvPr id="319" name="" descr=""/>
          <p:cNvPicPr/>
          <p:nvPr/>
        </p:nvPicPr>
        <p:blipFill>
          <a:blip r:embed="rId2"/>
          <a:stretch/>
        </p:blipFill>
        <p:spPr>
          <a:xfrm>
            <a:off x="7777080" y="895320"/>
            <a:ext cx="1188360" cy="1207080"/>
          </a:xfrm>
          <a:prstGeom prst="rect">
            <a:avLst/>
          </a:prstGeom>
          <a:ln>
            <a:noFill/>
          </a:ln>
        </p:spPr>
      </p:pic>
      <p:pic>
        <p:nvPicPr>
          <p:cNvPr id="320" name="" descr=""/>
          <p:cNvPicPr/>
          <p:nvPr/>
        </p:nvPicPr>
        <p:blipFill>
          <a:blip r:embed="rId3"/>
          <a:stretch/>
        </p:blipFill>
        <p:spPr>
          <a:xfrm>
            <a:off x="8966160" y="914400"/>
            <a:ext cx="1113120" cy="1188000"/>
          </a:xfrm>
          <a:prstGeom prst="rect">
            <a:avLst/>
          </a:prstGeom>
          <a:ln>
            <a:noFill/>
          </a:ln>
        </p:spPr>
      </p:pic>
      <p:pic>
        <p:nvPicPr>
          <p:cNvPr id="321" name="" descr=""/>
          <p:cNvPicPr/>
          <p:nvPr/>
        </p:nvPicPr>
        <p:blipFill>
          <a:blip r:embed="rId4"/>
          <a:stretch/>
        </p:blipFill>
        <p:spPr>
          <a:xfrm>
            <a:off x="5433840" y="769680"/>
            <a:ext cx="2479680" cy="4754160"/>
          </a:xfrm>
          <a:prstGeom prst="rect">
            <a:avLst/>
          </a:prstGeom>
          <a:ln>
            <a:noFill/>
          </a:ln>
        </p:spPr>
      </p:pic>
      <p:pic>
        <p:nvPicPr>
          <p:cNvPr id="322" name="" descr=""/>
          <p:cNvPicPr/>
          <p:nvPr/>
        </p:nvPicPr>
        <p:blipFill>
          <a:blip r:embed="rId5"/>
          <a:stretch/>
        </p:blipFill>
        <p:spPr>
          <a:xfrm>
            <a:off x="7955280" y="2855520"/>
            <a:ext cx="2067480" cy="2538720"/>
          </a:xfrm>
          <a:prstGeom prst="rect">
            <a:avLst/>
          </a:prstGeom>
          <a:ln>
            <a:noFill/>
          </a:ln>
        </p:spPr>
      </p:pic>
      <p:sp>
        <p:nvSpPr>
          <p:cNvPr id="323" name="CustomShape 1"/>
          <p:cNvSpPr/>
          <p:nvPr/>
        </p:nvSpPr>
        <p:spPr>
          <a:xfrm>
            <a:off x="672840" y="1820880"/>
            <a:ext cx="4081320" cy="4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mass model - power law (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γ, ρ</a:t>
            </a:r>
            <a:r>
              <a:rPr b="0" lang="en-US" sz="22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o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) 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731520" y="2560320"/>
            <a:ext cx="2651040" cy="54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constant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anisotropy, 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3291840" y="2560320"/>
            <a:ext cx="1816560" cy="40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β = 1- (σ</a:t>
            </a:r>
            <a:r>
              <a:rPr b="0" lang="en-US" sz="22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z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/σ</a:t>
            </a:r>
            <a:r>
              <a:rPr b="0" lang="en-US" sz="22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r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r>
              <a:rPr b="0" lang="en-US" sz="22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26" name="CustomShape 4"/>
          <p:cNvSpPr/>
          <p:nvPr/>
        </p:nvSpPr>
        <p:spPr>
          <a:xfrm>
            <a:off x="274320" y="223560"/>
            <a:ext cx="5556600" cy="54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Bayesian Analysis with JAM : 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" descr=""/>
          <p:cNvPicPr/>
          <p:nvPr/>
        </p:nvPicPr>
        <p:blipFill>
          <a:blip r:embed="rId1"/>
          <a:stretch/>
        </p:blipFill>
        <p:spPr>
          <a:xfrm>
            <a:off x="91440" y="969120"/>
            <a:ext cx="9691920" cy="3633840"/>
          </a:xfrm>
          <a:prstGeom prst="rect">
            <a:avLst/>
          </a:prstGeom>
          <a:ln>
            <a:noFill/>
          </a:ln>
        </p:spPr>
      </p:pic>
      <p:sp>
        <p:nvSpPr>
          <p:cNvPr id="328" name="CustomShape 1"/>
          <p:cNvSpPr/>
          <p:nvPr/>
        </p:nvSpPr>
        <p:spPr>
          <a:xfrm>
            <a:off x="274320" y="276840"/>
            <a:ext cx="6096240" cy="54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Total denisty slope over redshift :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6949440" y="731520"/>
            <a:ext cx="208188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 total 80 galaxies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822960" y="4603680"/>
            <a:ext cx="6400080" cy="40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No significant evolution trend over z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31" name="CustomShape 4"/>
          <p:cNvSpPr/>
          <p:nvPr/>
        </p:nvSpPr>
        <p:spPr>
          <a:xfrm>
            <a:off x="822960" y="5120640"/>
            <a:ext cx="3097080" cy="40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Environmental effects ?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332" name="" descr=""/>
          <p:cNvPicPr/>
          <p:nvPr/>
        </p:nvPicPr>
        <p:blipFill>
          <a:blip r:embed="rId2"/>
          <a:stretch/>
        </p:blipFill>
        <p:spPr>
          <a:xfrm>
            <a:off x="7852320" y="5120640"/>
            <a:ext cx="2113920" cy="365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868680" y="1299600"/>
            <a:ext cx="3245400" cy="71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P(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β| d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Noto Sans CJK SC"/>
              </a:rPr>
              <a:t>) </a:t>
            </a:r>
            <a:r>
              <a:rPr b="0" lang="en-US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∞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Noto Sans CJK SC"/>
              </a:rPr>
              <a:t> P(d|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β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Noto Sans CJK SC"/>
              </a:rPr>
              <a:t>) P(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β) 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34" name="CustomShape 2"/>
          <p:cNvSpPr/>
          <p:nvPr/>
        </p:nvSpPr>
        <p:spPr>
          <a:xfrm>
            <a:off x="457200" y="2926080"/>
            <a:ext cx="4662720" cy="136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where d = {kin, light} of all galaxies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β = anisotropy parameter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35" name="CustomShape 3"/>
          <p:cNvSpPr/>
          <p:nvPr/>
        </p:nvSpPr>
        <p:spPr>
          <a:xfrm>
            <a:off x="457200" y="228600"/>
            <a:ext cx="6141960" cy="54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Bayesian Hierarchical approach: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36" name="CustomShape 4"/>
          <p:cNvSpPr/>
          <p:nvPr/>
        </p:nvSpPr>
        <p:spPr>
          <a:xfrm>
            <a:off x="868680" y="2011680"/>
            <a:ext cx="3336840" cy="40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Noto Sans CJK SC"/>
              </a:rPr>
              <a:t>P(d|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β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Noto Sans CJK SC"/>
              </a:rPr>
              <a:t>) =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Π </a:t>
            </a:r>
            <a:r>
              <a:rPr b="0" lang="en-US" sz="22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i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 P(d </a:t>
            </a:r>
            <a:r>
              <a:rPr b="0" lang="en-US" sz="22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i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| β)</a:t>
            </a:r>
            <a:r>
              <a:rPr b="0" lang="en-US" sz="22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337" name="" descr=""/>
          <p:cNvPicPr/>
          <p:nvPr/>
        </p:nvPicPr>
        <p:blipFill>
          <a:blip r:embed="rId1"/>
          <a:stretch/>
        </p:blipFill>
        <p:spPr>
          <a:xfrm>
            <a:off x="5237280" y="914400"/>
            <a:ext cx="5003280" cy="3748320"/>
          </a:xfrm>
          <a:prstGeom prst="rect">
            <a:avLst/>
          </a:prstGeom>
          <a:ln>
            <a:noFill/>
          </a:ln>
        </p:spPr>
      </p:pic>
      <p:pic>
        <p:nvPicPr>
          <p:cNvPr id="338" name="" descr=""/>
          <p:cNvPicPr/>
          <p:nvPr/>
        </p:nvPicPr>
        <p:blipFill>
          <a:blip r:embed="rId2"/>
          <a:stretch/>
        </p:blipFill>
        <p:spPr>
          <a:xfrm>
            <a:off x="7852320" y="5120640"/>
            <a:ext cx="2113920" cy="365040"/>
          </a:xfrm>
          <a:prstGeom prst="rect">
            <a:avLst/>
          </a:prstGeom>
          <a:ln>
            <a:noFill/>
          </a:ln>
        </p:spPr>
      </p:pic>
      <p:sp>
        <p:nvSpPr>
          <p:cNvPr id="339" name="CustomShape 5"/>
          <p:cNvSpPr/>
          <p:nvPr/>
        </p:nvSpPr>
        <p:spPr>
          <a:xfrm>
            <a:off x="6831360" y="4682880"/>
            <a:ext cx="222048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Constant Anisotropy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0" name="CustomShape 6"/>
          <p:cNvSpPr/>
          <p:nvPr/>
        </p:nvSpPr>
        <p:spPr>
          <a:xfrm>
            <a:off x="1309320" y="3749040"/>
            <a:ext cx="2439000" cy="71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  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= 1- (σ</a:t>
            </a:r>
            <a:r>
              <a:rPr b="0" lang="en-US" sz="22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z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/σ</a:t>
            </a:r>
            <a:r>
              <a:rPr b="0" lang="en-US" sz="2200" spc="-1" strike="noStrike" baseline="-8000">
                <a:solidFill>
                  <a:srgbClr val="000000"/>
                </a:solidFill>
                <a:latin typeface="Arial"/>
                <a:ea typeface="Arial"/>
              </a:rPr>
              <a:t>r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r>
              <a:rPr b="0" lang="en-US" sz="2200" spc="-1" strike="noStrike" baseline="33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488160" y="548640"/>
            <a:ext cx="2144520" cy="54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Summary :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42" name="CustomShape 2"/>
          <p:cNvSpPr/>
          <p:nvPr/>
        </p:nvSpPr>
        <p:spPr>
          <a:xfrm>
            <a:off x="749160" y="1409400"/>
            <a:ext cx="8992800" cy="65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Galaxy kinematics at z ~ 0.25 – 0.85 could help us to probe evolution history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and environmental effects of critical galaxy properties.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43" name="CustomShape 3"/>
          <p:cNvSpPr/>
          <p:nvPr/>
        </p:nvSpPr>
        <p:spPr>
          <a:xfrm>
            <a:off x="731520" y="2560320"/>
            <a:ext cx="8587440" cy="65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Understanding anisotropy of these galaxies could help gaining higher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precision on the Hubble constant inference via time-delay cosmography.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44" name="CustomShape 4"/>
          <p:cNvSpPr/>
          <p:nvPr/>
        </p:nvSpPr>
        <p:spPr>
          <a:xfrm>
            <a:off x="738000" y="3603960"/>
            <a:ext cx="8331480" cy="65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Noto Sans CJK SC"/>
              </a:rPr>
              <a:t>ELT-MOS could extend this sample size significantly with larger FOV, 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Noto Sans CJK SC"/>
              </a:rPr>
              <a:t>higher angular resolution and sensitivity and with better quality data.    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345" name="" descr=""/>
          <p:cNvPicPr/>
          <p:nvPr/>
        </p:nvPicPr>
        <p:blipFill>
          <a:blip r:embed="rId1"/>
          <a:stretch/>
        </p:blipFill>
        <p:spPr>
          <a:xfrm>
            <a:off x="7852320" y="5120640"/>
            <a:ext cx="2113920" cy="365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3291840" y="1913400"/>
            <a:ext cx="37234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5400" spc="-1" strike="noStrike">
                <a:solidFill>
                  <a:srgbClr val="000000"/>
                </a:solidFill>
                <a:latin typeface="Arial"/>
                <a:ea typeface="DejaVu Sans"/>
              </a:rPr>
              <a:t>THANKS !!!</a:t>
            </a:r>
            <a:endParaRPr b="0" lang="en-US" sz="5400" spc="-1" strike="noStrike">
              <a:latin typeface="Arial"/>
            </a:endParaRPr>
          </a:p>
        </p:txBody>
      </p:sp>
      <p:pic>
        <p:nvPicPr>
          <p:cNvPr id="347" name="" descr=""/>
          <p:cNvPicPr/>
          <p:nvPr/>
        </p:nvPicPr>
        <p:blipFill>
          <a:blip r:embed="rId1"/>
          <a:stretch/>
        </p:blipFill>
        <p:spPr>
          <a:xfrm>
            <a:off x="7852320" y="5120640"/>
            <a:ext cx="2113920" cy="365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934560" y="0"/>
            <a:ext cx="8599680" cy="911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Microsoft Sans Serif"/>
                <a:ea typeface="Microsoft Sans Serif"/>
              </a:rPr>
              <a:t>Measuring </a:t>
            </a:r>
            <a:r>
              <a:rPr b="0" lang="en-US" sz="2800" spc="-1" strike="noStrike">
                <a:solidFill>
                  <a:srgbClr val="932ce7"/>
                </a:solidFill>
                <a:latin typeface="Microsoft Sans Serif"/>
                <a:ea typeface="Microsoft Sans Serif"/>
              </a:rPr>
              <a:t>H</a:t>
            </a:r>
            <a:r>
              <a:rPr b="0" lang="en-US" sz="2800" spc="-1" strike="noStrike" baseline="-5000">
                <a:solidFill>
                  <a:srgbClr val="932ce7"/>
                </a:solidFill>
                <a:latin typeface="Microsoft Sans Serif"/>
                <a:ea typeface="Microsoft Sans Serif"/>
              </a:rPr>
              <a:t>0</a:t>
            </a:r>
            <a:r>
              <a:rPr b="0" lang="en-US" sz="2800" spc="-1" strike="noStrike" baseline="-5000">
                <a:solidFill>
                  <a:srgbClr val="000000"/>
                </a:solidFill>
                <a:latin typeface="Microsoft Sans Serif"/>
                <a:ea typeface="Microsoft Sans Serif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Microsoft Sans Serif"/>
                <a:ea typeface="Microsoft Sans Serif"/>
              </a:rPr>
              <a:t>from strong-lensing </a:t>
            </a:r>
            <a:r>
              <a:rPr b="0" lang="en-US" sz="2800" spc="-1" strike="noStrike">
                <a:solidFill>
                  <a:srgbClr val="1eb001"/>
                </a:solidFill>
                <a:latin typeface="Microsoft Sans Serif"/>
                <a:ea typeface="Microsoft Sans Serif"/>
              </a:rPr>
              <a:t>time delays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5694840" y="2559240"/>
            <a:ext cx="2107800" cy="771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1eb001"/>
                </a:solidFill>
                <a:latin typeface="Helvetica Neue"/>
                <a:ea typeface="Helvetica Neue"/>
              </a:rPr>
              <a:t>Observed time delay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7805520" y="1600560"/>
            <a:ext cx="2432160" cy="1198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a2ff"/>
                </a:solidFill>
                <a:latin typeface="Helvetica Neue"/>
                <a:ea typeface="Helvetica Neue"/>
              </a:rPr>
              <a:t>Gravitational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a2ff"/>
                </a:solidFill>
                <a:latin typeface="Helvetica Neue"/>
                <a:ea typeface="Helvetica Neue"/>
              </a:rPr>
              <a:t>potential difference from high-resolution imaging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0" name="CustomShape 4"/>
          <p:cNvSpPr/>
          <p:nvPr/>
        </p:nvSpPr>
        <p:spPr>
          <a:xfrm>
            <a:off x="5962320" y="3625560"/>
            <a:ext cx="4366440" cy="649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Combination of cosmological distances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1" name="CustomShape 5"/>
          <p:cNvSpPr/>
          <p:nvPr/>
        </p:nvSpPr>
        <p:spPr>
          <a:xfrm>
            <a:off x="5717160" y="4796280"/>
            <a:ext cx="4366440" cy="481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2500" spc="-1" strike="noStrike">
                <a:solidFill>
                  <a:srgbClr val="932ce7"/>
                </a:solidFill>
                <a:latin typeface="Helvetica Neue"/>
                <a:ea typeface="Helvetica Neue"/>
              </a:rPr>
              <a:t>Hubble constant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202" name="CustomShape 6"/>
          <p:cNvSpPr/>
          <p:nvPr/>
        </p:nvSpPr>
        <p:spPr>
          <a:xfrm>
            <a:off x="217800" y="4022640"/>
            <a:ext cx="510480" cy="454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26" y="0"/>
                </a:moveTo>
                <a:lnTo>
                  <a:pt x="16276" y="1451"/>
                </a:lnTo>
                <a:lnTo>
                  <a:pt x="18550" y="4798"/>
                </a:lnTo>
                <a:lnTo>
                  <a:pt x="21600" y="3348"/>
                </a:lnTo>
                <a:lnTo>
                  <a:pt x="19326" y="0"/>
                </a:lnTo>
                <a:close/>
                <a:moveTo>
                  <a:pt x="15925" y="2086"/>
                </a:moveTo>
                <a:lnTo>
                  <a:pt x="2336" y="8535"/>
                </a:lnTo>
                <a:lnTo>
                  <a:pt x="2887" y="9345"/>
                </a:lnTo>
                <a:lnTo>
                  <a:pt x="1596" y="9345"/>
                </a:lnTo>
                <a:lnTo>
                  <a:pt x="1001" y="8453"/>
                </a:lnTo>
                <a:lnTo>
                  <a:pt x="0" y="8929"/>
                </a:lnTo>
                <a:lnTo>
                  <a:pt x="978" y="10383"/>
                </a:lnTo>
                <a:lnTo>
                  <a:pt x="3593" y="10383"/>
                </a:lnTo>
                <a:lnTo>
                  <a:pt x="4111" y="11144"/>
                </a:lnTo>
                <a:lnTo>
                  <a:pt x="9812" y="8436"/>
                </a:lnTo>
                <a:lnTo>
                  <a:pt x="9812" y="10059"/>
                </a:lnTo>
                <a:lnTo>
                  <a:pt x="13335" y="10059"/>
                </a:lnTo>
                <a:lnTo>
                  <a:pt x="13335" y="6762"/>
                </a:lnTo>
                <a:lnTo>
                  <a:pt x="17700" y="4696"/>
                </a:lnTo>
                <a:lnTo>
                  <a:pt x="15925" y="2086"/>
                </a:lnTo>
                <a:close/>
                <a:moveTo>
                  <a:pt x="7753" y="10636"/>
                </a:moveTo>
                <a:lnTo>
                  <a:pt x="7753" y="11932"/>
                </a:lnTo>
                <a:lnTo>
                  <a:pt x="8695" y="11932"/>
                </a:lnTo>
                <a:lnTo>
                  <a:pt x="3938" y="21600"/>
                </a:lnTo>
                <a:lnTo>
                  <a:pt x="4852" y="21600"/>
                </a:lnTo>
                <a:lnTo>
                  <a:pt x="10589" y="11932"/>
                </a:lnTo>
                <a:lnTo>
                  <a:pt x="10591" y="11932"/>
                </a:lnTo>
                <a:lnTo>
                  <a:pt x="10997" y="21600"/>
                </a:lnTo>
                <a:lnTo>
                  <a:pt x="11911" y="21600"/>
                </a:lnTo>
                <a:lnTo>
                  <a:pt x="12483" y="11983"/>
                </a:lnTo>
                <a:lnTo>
                  <a:pt x="18189" y="21600"/>
                </a:lnTo>
                <a:lnTo>
                  <a:pt x="19105" y="21600"/>
                </a:lnTo>
                <a:lnTo>
                  <a:pt x="14348" y="11932"/>
                </a:lnTo>
                <a:lnTo>
                  <a:pt x="15183" y="11932"/>
                </a:lnTo>
                <a:lnTo>
                  <a:pt x="15183" y="10636"/>
                </a:lnTo>
                <a:lnTo>
                  <a:pt x="7753" y="10636"/>
                </a:lnTo>
                <a:close/>
              </a:path>
            </a:pathLst>
          </a:custGeom>
          <a:solidFill>
            <a:srgbClr val="0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7"/>
          <p:cNvSpPr/>
          <p:nvPr/>
        </p:nvSpPr>
        <p:spPr>
          <a:xfrm>
            <a:off x="-46440" y="4626720"/>
            <a:ext cx="1232640" cy="527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5e5e5e"/>
                </a:solidFill>
                <a:latin typeface="Helvetica Neue"/>
                <a:ea typeface="Helvetica Neue"/>
              </a:rPr>
              <a:t>1-m class telescopes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04" name="CustomShape 8"/>
          <p:cNvSpPr/>
          <p:nvPr/>
        </p:nvSpPr>
        <p:spPr>
          <a:xfrm>
            <a:off x="1003680" y="2622960"/>
            <a:ext cx="4937760" cy="9990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5" name="Lensing_0" descr="Lensing_quasar.jpeg"/>
          <p:cNvPicPr/>
          <p:nvPr/>
        </p:nvPicPr>
        <p:blipFill>
          <a:blip r:embed="rId1"/>
          <a:srcRect l="0" t="4814" r="0" b="17994"/>
          <a:stretch/>
        </p:blipFill>
        <p:spPr>
          <a:xfrm>
            <a:off x="286560" y="822600"/>
            <a:ext cx="5104800" cy="2283120"/>
          </a:xfrm>
          <a:prstGeom prst="rect">
            <a:avLst/>
          </a:prstGeom>
          <a:ln w="12600">
            <a:noFill/>
          </a:ln>
        </p:spPr>
      </p:pic>
      <p:sp>
        <p:nvSpPr>
          <p:cNvPr id="206" name="CustomShape 9"/>
          <p:cNvSpPr/>
          <p:nvPr/>
        </p:nvSpPr>
        <p:spPr>
          <a:xfrm>
            <a:off x="4487760" y="3288600"/>
            <a:ext cx="1721160" cy="344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Courtesy: Millon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207" name="Connection Line_0" descr="Connection Line"/>
          <p:cNvPicPr/>
          <p:nvPr/>
        </p:nvPicPr>
        <p:blipFill>
          <a:blip r:embed="rId2"/>
          <a:stretch/>
        </p:blipFill>
        <p:spPr>
          <a:xfrm>
            <a:off x="7040160" y="1200600"/>
            <a:ext cx="1551600" cy="527760"/>
          </a:xfrm>
          <a:prstGeom prst="rect">
            <a:avLst/>
          </a:prstGeom>
          <a:ln>
            <a:noFill/>
          </a:ln>
        </p:spPr>
      </p:pic>
      <p:sp>
        <p:nvSpPr>
          <p:cNvPr id="208" name="CustomShape 10"/>
          <p:cNvSpPr/>
          <p:nvPr/>
        </p:nvSpPr>
        <p:spPr>
          <a:xfrm flipH="1" rot="16200000">
            <a:off x="7653600" y="2959560"/>
            <a:ext cx="445680" cy="393840"/>
          </a:xfrm>
          <a:prstGeom prst="rightArrow">
            <a:avLst>
              <a:gd name="adj1" fmla="val 32000"/>
              <a:gd name="adj2" fmla="val 70485"/>
            </a:avLst>
          </a:prstGeom>
          <a:solidFill>
            <a:srgbClr val="ffffff"/>
          </a:solidFill>
          <a:ln w="25560">
            <a:solidFill>
              <a:srgbClr val="929292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09" name="Connection Line_1" descr="Connection Line"/>
          <p:cNvPicPr/>
          <p:nvPr/>
        </p:nvPicPr>
        <p:blipFill>
          <a:blip r:embed="rId3"/>
          <a:stretch/>
        </p:blipFill>
        <p:spPr>
          <a:xfrm>
            <a:off x="4754520" y="2933280"/>
            <a:ext cx="1220760" cy="697320"/>
          </a:xfrm>
          <a:prstGeom prst="rect">
            <a:avLst/>
          </a:prstGeom>
          <a:ln>
            <a:noFill/>
          </a:ln>
        </p:spPr>
      </p:pic>
      <p:sp>
        <p:nvSpPr>
          <p:cNvPr id="210" name="CustomShape 11"/>
          <p:cNvSpPr/>
          <p:nvPr/>
        </p:nvSpPr>
        <p:spPr>
          <a:xfrm flipH="1" rot="16200000">
            <a:off x="7677000" y="4487400"/>
            <a:ext cx="445680" cy="393840"/>
          </a:xfrm>
          <a:prstGeom prst="rightArrow">
            <a:avLst>
              <a:gd name="adj1" fmla="val 32000"/>
              <a:gd name="adj2" fmla="val 70485"/>
            </a:avLst>
          </a:prstGeom>
          <a:solidFill>
            <a:srgbClr val="ffffff"/>
          </a:solidFill>
          <a:ln w="25560">
            <a:solidFill>
              <a:srgbClr val="92929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12"/>
          <p:cNvSpPr/>
          <p:nvPr/>
        </p:nvSpPr>
        <p:spPr>
          <a:xfrm>
            <a:off x="7354440" y="5293440"/>
            <a:ext cx="2478600" cy="313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Courtesy: Millon &amp; Courbin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12" name="CustomShape 13"/>
          <p:cNvSpPr/>
          <p:nvPr/>
        </p:nvSpPr>
        <p:spPr>
          <a:xfrm>
            <a:off x="731160" y="3219840"/>
            <a:ext cx="664920" cy="344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e43b25"/>
                </a:solidFill>
                <a:latin typeface="Helvetica Neue"/>
                <a:ea typeface="Helvetica Neue"/>
              </a:rPr>
              <a:t>Year :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213" name="" descr=""/>
          <p:cNvPicPr/>
          <p:nvPr/>
        </p:nvPicPr>
        <p:blipFill>
          <a:blip r:embed="rId4"/>
          <a:stretch/>
        </p:blipFill>
        <p:spPr>
          <a:xfrm>
            <a:off x="1371240" y="3339000"/>
            <a:ext cx="4660200" cy="2143800"/>
          </a:xfrm>
          <a:prstGeom prst="rect">
            <a:avLst/>
          </a:prstGeom>
          <a:ln>
            <a:noFill/>
          </a:ln>
        </p:spPr>
      </p:pic>
      <p:sp>
        <p:nvSpPr>
          <p:cNvPr id="214" name="CustomShape 14"/>
          <p:cNvSpPr/>
          <p:nvPr/>
        </p:nvSpPr>
        <p:spPr>
          <a:xfrm>
            <a:off x="182520" y="5302440"/>
            <a:ext cx="1368720" cy="37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Tewes et al. 2013b</a:t>
            </a:r>
            <a:r>
              <a:rPr b="1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215" name="" descr=""/>
          <p:cNvPicPr/>
          <p:nvPr/>
        </p:nvPicPr>
        <p:blipFill>
          <a:blip r:embed="rId5"/>
          <a:stretch/>
        </p:blipFill>
        <p:spPr>
          <a:xfrm>
            <a:off x="5566680" y="740520"/>
            <a:ext cx="2020320" cy="1675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408680" y="1044360"/>
            <a:ext cx="3040560" cy="1832760"/>
          </a:xfrm>
          <a:prstGeom prst="ellipse">
            <a:avLst/>
          </a:prstGeom>
          <a:gradFill rotWithShape="0">
            <a:gsLst>
              <a:gs pos="0">
                <a:srgbClr val="76d6ff"/>
              </a:gs>
              <a:gs pos="100000">
                <a:srgbClr val="eeeeee"/>
              </a:gs>
            </a:gsLst>
            <a:path path="rect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7" name="Line Line_0" descr="Line Line"/>
          <p:cNvPicPr/>
          <p:nvPr/>
        </p:nvPicPr>
        <p:blipFill>
          <a:blip r:embed="rId1"/>
          <a:stretch/>
        </p:blipFill>
        <p:spPr>
          <a:xfrm rot="18942000">
            <a:off x="1806480" y="1879560"/>
            <a:ext cx="1968840" cy="220320"/>
          </a:xfrm>
          <a:prstGeom prst="rect">
            <a:avLst/>
          </a:prstGeom>
          <a:ln>
            <a:noFill/>
          </a:ln>
        </p:spPr>
      </p:pic>
      <p:grpSp>
        <p:nvGrpSpPr>
          <p:cNvPr id="218" name="Group 2"/>
          <p:cNvGrpSpPr/>
          <p:nvPr/>
        </p:nvGrpSpPr>
        <p:grpSpPr>
          <a:xfrm>
            <a:off x="548280" y="1892520"/>
            <a:ext cx="1362240" cy="175680"/>
            <a:chOff x="548280" y="1892520"/>
            <a:chExt cx="1362240" cy="175680"/>
          </a:xfrm>
        </p:grpSpPr>
        <p:sp>
          <p:nvSpPr>
            <p:cNvPr id="219" name="CustomShape 3"/>
            <p:cNvSpPr/>
            <p:nvPr/>
          </p:nvSpPr>
          <p:spPr>
            <a:xfrm>
              <a:off x="548280" y="1892520"/>
              <a:ext cx="453600" cy="1756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cubicBezTo>
                    <a:pt x="6707" y="0"/>
                    <a:pt x="2918" y="3569"/>
                    <a:pt x="407" y="9790"/>
                  </a:cubicBezTo>
                  <a:lnTo>
                    <a:pt x="0" y="10800"/>
                  </a:lnTo>
                  <a:lnTo>
                    <a:pt x="407" y="11810"/>
                  </a:lnTo>
                  <a:cubicBezTo>
                    <a:pt x="2918" y="18032"/>
                    <a:pt x="6707" y="21600"/>
                    <a:pt x="10800" y="21600"/>
                  </a:cubicBezTo>
                  <a:cubicBezTo>
                    <a:pt x="14893" y="21600"/>
                    <a:pt x="18680" y="18032"/>
                    <a:pt x="21192" y="11810"/>
                  </a:cubicBezTo>
                  <a:lnTo>
                    <a:pt x="21600" y="10800"/>
                  </a:lnTo>
                  <a:lnTo>
                    <a:pt x="21192" y="9790"/>
                  </a:lnTo>
                  <a:cubicBezTo>
                    <a:pt x="18680" y="3569"/>
                    <a:pt x="14893" y="0"/>
                    <a:pt x="10800" y="0"/>
                  </a:cubicBezTo>
                  <a:close/>
                  <a:moveTo>
                    <a:pt x="8667" y="3677"/>
                  </a:moveTo>
                  <a:cubicBezTo>
                    <a:pt x="7382" y="5094"/>
                    <a:pt x="6517" y="7753"/>
                    <a:pt x="6517" y="10800"/>
                  </a:cubicBezTo>
                  <a:cubicBezTo>
                    <a:pt x="6517" y="13847"/>
                    <a:pt x="7382" y="16502"/>
                    <a:pt x="8667" y="17920"/>
                  </a:cubicBezTo>
                  <a:cubicBezTo>
                    <a:pt x="6166" y="17019"/>
                    <a:pt x="3899" y="14543"/>
                    <a:pt x="2199" y="10800"/>
                  </a:cubicBezTo>
                  <a:cubicBezTo>
                    <a:pt x="3899" y="7057"/>
                    <a:pt x="6166" y="4577"/>
                    <a:pt x="8667" y="3677"/>
                  </a:cubicBezTo>
                  <a:close/>
                  <a:moveTo>
                    <a:pt x="12931" y="3677"/>
                  </a:moveTo>
                  <a:cubicBezTo>
                    <a:pt x="15432" y="4577"/>
                    <a:pt x="17699" y="7057"/>
                    <a:pt x="19400" y="10800"/>
                  </a:cubicBezTo>
                  <a:cubicBezTo>
                    <a:pt x="17699" y="14543"/>
                    <a:pt x="15432" y="17019"/>
                    <a:pt x="12931" y="17920"/>
                  </a:cubicBezTo>
                  <a:cubicBezTo>
                    <a:pt x="14216" y="16502"/>
                    <a:pt x="15081" y="13847"/>
                    <a:pt x="15081" y="10800"/>
                  </a:cubicBezTo>
                  <a:cubicBezTo>
                    <a:pt x="15081" y="7753"/>
                    <a:pt x="14216" y="5094"/>
                    <a:pt x="12931" y="3677"/>
                  </a:cubicBezTo>
                  <a:close/>
                  <a:moveTo>
                    <a:pt x="12219" y="6169"/>
                  </a:moveTo>
                  <a:cubicBezTo>
                    <a:pt x="12805" y="6169"/>
                    <a:pt x="13279" y="7078"/>
                    <a:pt x="13279" y="8201"/>
                  </a:cubicBezTo>
                  <a:cubicBezTo>
                    <a:pt x="13279" y="9324"/>
                    <a:pt x="12805" y="10234"/>
                    <a:pt x="12219" y="10234"/>
                  </a:cubicBezTo>
                  <a:cubicBezTo>
                    <a:pt x="11634" y="10234"/>
                    <a:pt x="11159" y="9324"/>
                    <a:pt x="11159" y="8201"/>
                  </a:cubicBezTo>
                  <a:cubicBezTo>
                    <a:pt x="11159" y="7078"/>
                    <a:pt x="11634" y="6169"/>
                    <a:pt x="12219" y="6169"/>
                  </a:cubicBezTo>
                  <a:close/>
                </a:path>
              </a:pathLst>
            </a:custGeom>
            <a:solidFill>
              <a:srgbClr val="5e5e5e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" name="Line 4"/>
            <p:cNvSpPr/>
            <p:nvPr/>
          </p:nvSpPr>
          <p:spPr>
            <a:xfrm>
              <a:off x="1048320" y="1981440"/>
              <a:ext cx="862200" cy="0"/>
            </a:xfrm>
            <a:prstGeom prst="line">
              <a:avLst/>
            </a:prstGeom>
            <a:ln w="38160">
              <a:solidFill>
                <a:srgbClr val="929292"/>
              </a:solidFill>
              <a:custDash>
                <a:ds d="200000" sp="200000"/>
              </a:custDash>
              <a:miter/>
              <a:tailEnd len="med" type="arrow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1" name="Group 5"/>
          <p:cNvGrpSpPr/>
          <p:nvPr/>
        </p:nvGrpSpPr>
        <p:grpSpPr>
          <a:xfrm>
            <a:off x="2038320" y="1293120"/>
            <a:ext cx="1433160" cy="1338840"/>
            <a:chOff x="2038320" y="1293120"/>
            <a:chExt cx="1433160" cy="1338840"/>
          </a:xfrm>
        </p:grpSpPr>
        <p:pic>
          <p:nvPicPr>
            <p:cNvPr id="222" name="Line Line_1" descr="Line Line"/>
            <p:cNvPicPr/>
            <p:nvPr/>
          </p:nvPicPr>
          <p:blipFill>
            <a:blip r:embed="rId2"/>
            <a:stretch/>
          </p:blipFill>
          <p:spPr>
            <a:xfrm>
              <a:off x="2038320" y="1870920"/>
              <a:ext cx="1433160" cy="187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3" name="Line 6"/>
            <p:cNvSpPr/>
            <p:nvPr/>
          </p:nvSpPr>
          <p:spPr>
            <a:xfrm flipV="1">
              <a:off x="3444840" y="1293120"/>
              <a:ext cx="0" cy="667080"/>
            </a:xfrm>
            <a:prstGeom prst="line">
              <a:avLst/>
            </a:prstGeom>
            <a:ln cap="rnd" w="38160">
              <a:solidFill>
                <a:srgbClr val="000000"/>
              </a:solidFill>
              <a:custDash>
                <a:ds d="100000" sp="200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" name="Line 7"/>
            <p:cNvSpPr/>
            <p:nvPr/>
          </p:nvSpPr>
          <p:spPr>
            <a:xfrm flipV="1">
              <a:off x="2091240" y="1965960"/>
              <a:ext cx="0" cy="666000"/>
            </a:xfrm>
            <a:prstGeom prst="line">
              <a:avLst/>
            </a:prstGeom>
            <a:ln cap="rnd" w="38160">
              <a:solidFill>
                <a:srgbClr val="000000"/>
              </a:solidFill>
              <a:custDash>
                <a:ds d="100000" sp="200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5" name="CustomShape 8"/>
          <p:cNvSpPr/>
          <p:nvPr/>
        </p:nvSpPr>
        <p:spPr>
          <a:xfrm>
            <a:off x="737640" y="-57600"/>
            <a:ext cx="8493840" cy="1042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Microsoft Sans Serif"/>
                <a:ea typeface="Microsoft Sans Serif"/>
              </a:rPr>
              <a:t>Mass-anisotropy degeneracy in </a:t>
            </a:r>
            <a:r>
              <a:rPr b="0" lang="en-US" sz="3200" spc="-1" strike="noStrike">
                <a:solidFill>
                  <a:srgbClr val="f27100"/>
                </a:solidFill>
                <a:latin typeface="Microsoft Sans Serif"/>
                <a:ea typeface="Microsoft Sans Serif"/>
              </a:rPr>
              <a:t>stellar velocity dispersion</a:t>
            </a:r>
            <a:endParaRPr b="0" lang="en-US" sz="3200" spc="-1" strike="noStrike">
              <a:latin typeface="Arial"/>
            </a:endParaRPr>
          </a:p>
        </p:txBody>
      </p:sp>
      <p:grpSp>
        <p:nvGrpSpPr>
          <p:cNvPr id="226" name="Group 9"/>
          <p:cNvGrpSpPr/>
          <p:nvPr/>
        </p:nvGrpSpPr>
        <p:grpSpPr>
          <a:xfrm>
            <a:off x="875880" y="1466280"/>
            <a:ext cx="8704800" cy="2558880"/>
            <a:chOff x="875880" y="1466280"/>
            <a:chExt cx="8704800" cy="2558880"/>
          </a:xfrm>
        </p:grpSpPr>
        <p:sp>
          <p:nvSpPr>
            <p:cNvPr id="227" name="CustomShape 10"/>
            <p:cNvSpPr/>
            <p:nvPr/>
          </p:nvSpPr>
          <p:spPr>
            <a:xfrm>
              <a:off x="6620040" y="1466280"/>
              <a:ext cx="2340360" cy="1185840"/>
            </a:xfrm>
            <a:prstGeom prst="ellipse">
              <a:avLst/>
            </a:prstGeom>
            <a:gradFill rotWithShape="0">
              <a:gsLst>
                <a:gs pos="0">
                  <a:srgbClr val="76d6ff"/>
                </a:gs>
                <a:gs pos="100000">
                  <a:srgbClr val="ffffff"/>
                </a:gs>
              </a:gsLst>
              <a:path path="rect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Line 11"/>
            <p:cNvSpPr/>
            <p:nvPr/>
          </p:nvSpPr>
          <p:spPr>
            <a:xfrm flipV="1">
              <a:off x="8453160" y="1870200"/>
              <a:ext cx="0" cy="246600"/>
            </a:xfrm>
            <a:prstGeom prst="line">
              <a:avLst/>
            </a:prstGeom>
            <a:ln cap="rnd" w="38160">
              <a:solidFill>
                <a:srgbClr val="000000"/>
              </a:solidFill>
              <a:custDash>
                <a:ds d="100000" sp="200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29" name="Line Line_2" descr="Line Line"/>
            <p:cNvPicPr/>
            <p:nvPr/>
          </p:nvPicPr>
          <p:blipFill>
            <a:blip r:embed="rId3"/>
            <a:stretch/>
          </p:blipFill>
          <p:spPr>
            <a:xfrm rot="20660400">
              <a:off x="7072920" y="1967040"/>
              <a:ext cx="1374480" cy="192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Line Line_3" descr="Line Line"/>
            <p:cNvPicPr/>
            <p:nvPr/>
          </p:nvPicPr>
          <p:blipFill>
            <a:blip r:embed="rId4"/>
            <a:stretch/>
          </p:blipFill>
          <p:spPr>
            <a:xfrm>
              <a:off x="7073640" y="1959840"/>
              <a:ext cx="1433160" cy="1872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31" name="Group 12"/>
            <p:cNvGrpSpPr/>
            <p:nvPr/>
          </p:nvGrpSpPr>
          <p:grpSpPr>
            <a:xfrm>
              <a:off x="5514480" y="1965960"/>
              <a:ext cx="1362240" cy="175680"/>
              <a:chOff x="5514480" y="1965960"/>
              <a:chExt cx="1362240" cy="175680"/>
            </a:xfrm>
          </p:grpSpPr>
          <p:sp>
            <p:nvSpPr>
              <p:cNvPr id="232" name="CustomShape 13"/>
              <p:cNvSpPr/>
              <p:nvPr/>
            </p:nvSpPr>
            <p:spPr>
              <a:xfrm>
                <a:off x="5514480" y="1965960"/>
                <a:ext cx="453600" cy="1756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10800" y="0"/>
                    </a:moveTo>
                    <a:cubicBezTo>
                      <a:pt x="6707" y="0"/>
                      <a:pt x="2918" y="3569"/>
                      <a:pt x="407" y="9790"/>
                    </a:cubicBezTo>
                    <a:lnTo>
                      <a:pt x="0" y="10800"/>
                    </a:lnTo>
                    <a:lnTo>
                      <a:pt x="407" y="11810"/>
                    </a:lnTo>
                    <a:cubicBezTo>
                      <a:pt x="2918" y="18032"/>
                      <a:pt x="6707" y="21600"/>
                      <a:pt x="10800" y="21600"/>
                    </a:cubicBezTo>
                    <a:cubicBezTo>
                      <a:pt x="14893" y="21600"/>
                      <a:pt x="18680" y="18032"/>
                      <a:pt x="21192" y="11810"/>
                    </a:cubicBezTo>
                    <a:lnTo>
                      <a:pt x="21600" y="10800"/>
                    </a:lnTo>
                    <a:lnTo>
                      <a:pt x="21192" y="9790"/>
                    </a:lnTo>
                    <a:cubicBezTo>
                      <a:pt x="18680" y="3569"/>
                      <a:pt x="14893" y="0"/>
                      <a:pt x="10800" y="0"/>
                    </a:cubicBezTo>
                    <a:close/>
                    <a:moveTo>
                      <a:pt x="8667" y="3677"/>
                    </a:moveTo>
                    <a:cubicBezTo>
                      <a:pt x="7382" y="5094"/>
                      <a:pt x="6517" y="7753"/>
                      <a:pt x="6517" y="10800"/>
                    </a:cubicBezTo>
                    <a:cubicBezTo>
                      <a:pt x="6517" y="13847"/>
                      <a:pt x="7382" y="16502"/>
                      <a:pt x="8667" y="17920"/>
                    </a:cubicBezTo>
                    <a:cubicBezTo>
                      <a:pt x="6166" y="17019"/>
                      <a:pt x="3899" y="14543"/>
                      <a:pt x="2199" y="10800"/>
                    </a:cubicBezTo>
                    <a:cubicBezTo>
                      <a:pt x="3899" y="7057"/>
                      <a:pt x="6166" y="4577"/>
                      <a:pt x="8667" y="3677"/>
                    </a:cubicBezTo>
                    <a:close/>
                    <a:moveTo>
                      <a:pt x="12931" y="3677"/>
                    </a:moveTo>
                    <a:cubicBezTo>
                      <a:pt x="15432" y="4577"/>
                      <a:pt x="17699" y="7057"/>
                      <a:pt x="19400" y="10800"/>
                    </a:cubicBezTo>
                    <a:cubicBezTo>
                      <a:pt x="17699" y="14543"/>
                      <a:pt x="15432" y="17019"/>
                      <a:pt x="12931" y="17920"/>
                    </a:cubicBezTo>
                    <a:cubicBezTo>
                      <a:pt x="14216" y="16502"/>
                      <a:pt x="15081" y="13847"/>
                      <a:pt x="15081" y="10800"/>
                    </a:cubicBezTo>
                    <a:cubicBezTo>
                      <a:pt x="15081" y="7753"/>
                      <a:pt x="14216" y="5094"/>
                      <a:pt x="12931" y="3677"/>
                    </a:cubicBezTo>
                    <a:close/>
                    <a:moveTo>
                      <a:pt x="12219" y="6169"/>
                    </a:moveTo>
                    <a:cubicBezTo>
                      <a:pt x="12805" y="6169"/>
                      <a:pt x="13279" y="7078"/>
                      <a:pt x="13279" y="8201"/>
                    </a:cubicBezTo>
                    <a:cubicBezTo>
                      <a:pt x="13279" y="9324"/>
                      <a:pt x="12805" y="10234"/>
                      <a:pt x="12219" y="10234"/>
                    </a:cubicBezTo>
                    <a:cubicBezTo>
                      <a:pt x="11634" y="10234"/>
                      <a:pt x="11159" y="9324"/>
                      <a:pt x="11159" y="8201"/>
                    </a:cubicBezTo>
                    <a:cubicBezTo>
                      <a:pt x="11159" y="7078"/>
                      <a:pt x="11634" y="6169"/>
                      <a:pt x="12219" y="6169"/>
                    </a:cubicBezTo>
                    <a:close/>
                  </a:path>
                </a:pathLst>
              </a:custGeom>
              <a:solidFill>
                <a:srgbClr val="5e5e5e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3" name="Line 14"/>
              <p:cNvSpPr/>
              <p:nvPr/>
            </p:nvSpPr>
            <p:spPr>
              <a:xfrm>
                <a:off x="6014520" y="2054520"/>
                <a:ext cx="862200" cy="0"/>
              </a:xfrm>
              <a:prstGeom prst="line">
                <a:avLst/>
              </a:prstGeom>
              <a:ln w="38160">
                <a:solidFill>
                  <a:srgbClr val="929292"/>
                </a:solidFill>
                <a:custDash>
                  <a:ds d="200000" sp="200000"/>
                </a:custDash>
                <a:miter/>
                <a:tailEnd len="med" type="arrow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34" name="Line 15"/>
            <p:cNvSpPr/>
            <p:nvPr/>
          </p:nvSpPr>
          <p:spPr>
            <a:xfrm flipV="1">
              <a:off x="7122960" y="2064600"/>
              <a:ext cx="0" cy="222840"/>
            </a:xfrm>
            <a:prstGeom prst="line">
              <a:avLst/>
            </a:prstGeom>
            <a:ln cap="rnd" w="38160">
              <a:solidFill>
                <a:srgbClr val="000000"/>
              </a:solidFill>
              <a:custDash>
                <a:ds d="100000" sp="200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" name="CustomShape 16"/>
            <p:cNvSpPr/>
            <p:nvPr/>
          </p:nvSpPr>
          <p:spPr>
            <a:xfrm>
              <a:off x="875880" y="2704680"/>
              <a:ext cx="3580560" cy="13204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-US" sz="2000" spc="-1" strike="noStrike">
                  <a:solidFill>
                    <a:srgbClr val="5e5e5e"/>
                  </a:solidFill>
                  <a:latin typeface="Helvetica Neue"/>
                  <a:ea typeface="Helvetica Neue"/>
                </a:rPr>
                <a:t>Larger enclosed mass, </a:t>
              </a:r>
              <a:endParaRPr b="0" lang="en-US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-US" sz="2000" spc="-1" strike="noStrike">
                  <a:solidFill>
                    <a:srgbClr val="5e5e5e"/>
                  </a:solidFill>
                  <a:latin typeface="Helvetica Neue"/>
                  <a:ea typeface="Helvetica Neue"/>
                </a:rPr>
                <a:t>but dispersion tensor aligned less with the line of sight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236" name="CustomShape 17"/>
            <p:cNvSpPr/>
            <p:nvPr/>
          </p:nvSpPr>
          <p:spPr>
            <a:xfrm>
              <a:off x="5999760" y="2704680"/>
              <a:ext cx="3580920" cy="13204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-US" sz="2000" spc="-1" strike="noStrike">
                  <a:solidFill>
                    <a:srgbClr val="5e5e5e"/>
                  </a:solidFill>
                  <a:latin typeface="Helvetica Neue"/>
                  <a:ea typeface="Helvetica Neue"/>
                </a:rPr>
                <a:t>Smaller enclosed mass, </a:t>
              </a:r>
              <a:endParaRPr b="0" lang="en-US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-US" sz="2000" spc="-1" strike="noStrike">
                  <a:solidFill>
                    <a:srgbClr val="5e5e5e"/>
                  </a:solidFill>
                  <a:latin typeface="Helvetica Neue"/>
                  <a:ea typeface="Helvetica Neue"/>
                </a:rPr>
                <a:t>but dispersion tensor aligned more with the line of sight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237" name="Line 18"/>
            <p:cNvSpPr/>
            <p:nvPr/>
          </p:nvSpPr>
          <p:spPr>
            <a:xfrm>
              <a:off x="4467600" y="3372480"/>
              <a:ext cx="1524240" cy="0"/>
            </a:xfrm>
            <a:prstGeom prst="line">
              <a:avLst/>
            </a:prstGeom>
            <a:ln w="50760">
              <a:solidFill>
                <a:srgbClr val="929292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" name="CustomShape 19"/>
            <p:cNvSpPr/>
            <p:nvPr/>
          </p:nvSpPr>
          <p:spPr>
            <a:xfrm>
              <a:off x="5001480" y="2735280"/>
              <a:ext cx="453600" cy="8928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-US" sz="5200" spc="-1" strike="noStrike">
                  <a:solidFill>
                    <a:srgbClr val="929292"/>
                  </a:solidFill>
                  <a:latin typeface="Helvetica Neue"/>
                  <a:ea typeface="Helvetica Neue"/>
                </a:rPr>
                <a:t>?</a:t>
              </a:r>
              <a:endParaRPr b="0" lang="en-US" sz="5200" spc="-1" strike="noStrike">
                <a:latin typeface="Arial"/>
              </a:endParaRPr>
            </a:p>
          </p:txBody>
        </p:sp>
      </p:grpSp>
      <p:grpSp>
        <p:nvGrpSpPr>
          <p:cNvPr id="239" name="Group 20"/>
          <p:cNvGrpSpPr/>
          <p:nvPr/>
        </p:nvGrpSpPr>
        <p:grpSpPr>
          <a:xfrm>
            <a:off x="1737360" y="4100040"/>
            <a:ext cx="6794280" cy="1185840"/>
            <a:chOff x="1737360" y="4100040"/>
            <a:chExt cx="6794280" cy="1185840"/>
          </a:xfrm>
        </p:grpSpPr>
        <p:grpSp>
          <p:nvGrpSpPr>
            <p:cNvPr id="240" name="Group 21"/>
            <p:cNvGrpSpPr/>
            <p:nvPr/>
          </p:nvGrpSpPr>
          <p:grpSpPr>
            <a:xfrm>
              <a:off x="1737360" y="4100040"/>
              <a:ext cx="3482640" cy="1185840"/>
              <a:chOff x="1737360" y="4100040"/>
              <a:chExt cx="3482640" cy="1185840"/>
            </a:xfrm>
          </p:grpSpPr>
          <p:sp>
            <p:nvSpPr>
              <p:cNvPr id="241" name="CustomShape 22"/>
              <p:cNvSpPr/>
              <p:nvPr/>
            </p:nvSpPr>
            <p:spPr>
              <a:xfrm>
                <a:off x="2879640" y="4100040"/>
                <a:ext cx="2340360" cy="1185840"/>
              </a:xfrm>
              <a:prstGeom prst="ellipse">
                <a:avLst/>
              </a:prstGeom>
              <a:gradFill rotWithShape="0">
                <a:gsLst>
                  <a:gs pos="0">
                    <a:srgbClr val="76d6ff"/>
                  </a:gs>
                  <a:gs pos="100000">
                    <a:srgbClr val="ffffff"/>
                  </a:gs>
                </a:gsLst>
                <a:path path="rect"/>
              </a:gra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242" name="Line Line_4" descr="Line Line"/>
              <p:cNvPicPr/>
              <p:nvPr/>
            </p:nvPicPr>
            <p:blipFill>
              <a:blip r:embed="rId5"/>
              <a:stretch/>
            </p:blipFill>
            <p:spPr>
              <a:xfrm>
                <a:off x="3296520" y="4598280"/>
                <a:ext cx="1433160" cy="1872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43" name="CustomShape 23"/>
              <p:cNvSpPr/>
              <p:nvPr/>
            </p:nvSpPr>
            <p:spPr>
              <a:xfrm>
                <a:off x="1737360" y="4604040"/>
                <a:ext cx="453600" cy="17604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10800" y="0"/>
                    </a:moveTo>
                    <a:cubicBezTo>
                      <a:pt x="6707" y="0"/>
                      <a:pt x="2918" y="3569"/>
                      <a:pt x="407" y="9790"/>
                    </a:cubicBezTo>
                    <a:lnTo>
                      <a:pt x="0" y="10800"/>
                    </a:lnTo>
                    <a:lnTo>
                      <a:pt x="407" y="11810"/>
                    </a:lnTo>
                    <a:cubicBezTo>
                      <a:pt x="2918" y="18032"/>
                      <a:pt x="6707" y="21600"/>
                      <a:pt x="10800" y="21600"/>
                    </a:cubicBezTo>
                    <a:cubicBezTo>
                      <a:pt x="14893" y="21600"/>
                      <a:pt x="18680" y="18032"/>
                      <a:pt x="21192" y="11810"/>
                    </a:cubicBezTo>
                    <a:lnTo>
                      <a:pt x="21600" y="10800"/>
                    </a:lnTo>
                    <a:lnTo>
                      <a:pt x="21192" y="9790"/>
                    </a:lnTo>
                    <a:cubicBezTo>
                      <a:pt x="18680" y="3569"/>
                      <a:pt x="14893" y="0"/>
                      <a:pt x="10800" y="0"/>
                    </a:cubicBezTo>
                    <a:close/>
                    <a:moveTo>
                      <a:pt x="8667" y="3677"/>
                    </a:moveTo>
                    <a:cubicBezTo>
                      <a:pt x="7382" y="5094"/>
                      <a:pt x="6517" y="7753"/>
                      <a:pt x="6517" y="10800"/>
                    </a:cubicBezTo>
                    <a:cubicBezTo>
                      <a:pt x="6517" y="13847"/>
                      <a:pt x="7382" y="16502"/>
                      <a:pt x="8667" y="17920"/>
                    </a:cubicBezTo>
                    <a:cubicBezTo>
                      <a:pt x="6166" y="17019"/>
                      <a:pt x="3899" y="14543"/>
                      <a:pt x="2199" y="10800"/>
                    </a:cubicBezTo>
                    <a:cubicBezTo>
                      <a:pt x="3899" y="7057"/>
                      <a:pt x="6166" y="4577"/>
                      <a:pt x="8667" y="3677"/>
                    </a:cubicBezTo>
                    <a:close/>
                    <a:moveTo>
                      <a:pt x="12931" y="3677"/>
                    </a:moveTo>
                    <a:cubicBezTo>
                      <a:pt x="15432" y="4577"/>
                      <a:pt x="17699" y="7057"/>
                      <a:pt x="19400" y="10800"/>
                    </a:cubicBezTo>
                    <a:cubicBezTo>
                      <a:pt x="17699" y="14543"/>
                      <a:pt x="15432" y="17019"/>
                      <a:pt x="12931" y="17920"/>
                    </a:cubicBezTo>
                    <a:cubicBezTo>
                      <a:pt x="14216" y="16502"/>
                      <a:pt x="15081" y="13847"/>
                      <a:pt x="15081" y="10800"/>
                    </a:cubicBezTo>
                    <a:cubicBezTo>
                      <a:pt x="15081" y="7753"/>
                      <a:pt x="14216" y="5094"/>
                      <a:pt x="12931" y="3677"/>
                    </a:cubicBezTo>
                    <a:close/>
                    <a:moveTo>
                      <a:pt x="12219" y="6169"/>
                    </a:moveTo>
                    <a:cubicBezTo>
                      <a:pt x="12805" y="6169"/>
                      <a:pt x="13279" y="7078"/>
                      <a:pt x="13279" y="8201"/>
                    </a:cubicBezTo>
                    <a:cubicBezTo>
                      <a:pt x="13279" y="9324"/>
                      <a:pt x="12805" y="10234"/>
                      <a:pt x="12219" y="10234"/>
                    </a:cubicBezTo>
                    <a:cubicBezTo>
                      <a:pt x="11634" y="10234"/>
                      <a:pt x="11159" y="9324"/>
                      <a:pt x="11159" y="8201"/>
                    </a:cubicBezTo>
                    <a:cubicBezTo>
                      <a:pt x="11159" y="7078"/>
                      <a:pt x="11634" y="6169"/>
                      <a:pt x="12219" y="6169"/>
                    </a:cubicBezTo>
                    <a:close/>
                  </a:path>
                </a:pathLst>
              </a:custGeom>
              <a:solidFill>
                <a:srgbClr val="5e5e5e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4" name="Line 24"/>
              <p:cNvSpPr/>
              <p:nvPr/>
            </p:nvSpPr>
            <p:spPr>
              <a:xfrm>
                <a:off x="2237040" y="4692960"/>
                <a:ext cx="862560" cy="0"/>
              </a:xfrm>
              <a:prstGeom prst="line">
                <a:avLst/>
              </a:prstGeom>
              <a:ln w="38160">
                <a:solidFill>
                  <a:srgbClr val="929292"/>
                </a:solidFill>
                <a:custDash>
                  <a:ds d="200000" sp="200000"/>
                </a:custDash>
                <a:miter/>
                <a:tailEnd len="med" type="arrow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5" name="CustomShape 25"/>
              <p:cNvSpPr/>
              <p:nvPr/>
            </p:nvSpPr>
            <p:spPr>
              <a:xfrm>
                <a:off x="1737360" y="4323960"/>
                <a:ext cx="453600" cy="1756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10800" y="0"/>
                    </a:moveTo>
                    <a:cubicBezTo>
                      <a:pt x="6707" y="0"/>
                      <a:pt x="2918" y="3569"/>
                      <a:pt x="407" y="9790"/>
                    </a:cubicBezTo>
                    <a:lnTo>
                      <a:pt x="0" y="10800"/>
                    </a:lnTo>
                    <a:lnTo>
                      <a:pt x="407" y="11810"/>
                    </a:lnTo>
                    <a:cubicBezTo>
                      <a:pt x="2918" y="18032"/>
                      <a:pt x="6707" y="21600"/>
                      <a:pt x="10800" y="21600"/>
                    </a:cubicBezTo>
                    <a:cubicBezTo>
                      <a:pt x="14893" y="21600"/>
                      <a:pt x="18680" y="18032"/>
                      <a:pt x="21192" y="11810"/>
                    </a:cubicBezTo>
                    <a:lnTo>
                      <a:pt x="21600" y="10800"/>
                    </a:lnTo>
                    <a:lnTo>
                      <a:pt x="21192" y="9790"/>
                    </a:lnTo>
                    <a:cubicBezTo>
                      <a:pt x="18680" y="3569"/>
                      <a:pt x="14893" y="0"/>
                      <a:pt x="10800" y="0"/>
                    </a:cubicBezTo>
                    <a:close/>
                    <a:moveTo>
                      <a:pt x="8667" y="3677"/>
                    </a:moveTo>
                    <a:cubicBezTo>
                      <a:pt x="7382" y="5094"/>
                      <a:pt x="6517" y="7753"/>
                      <a:pt x="6517" y="10800"/>
                    </a:cubicBezTo>
                    <a:cubicBezTo>
                      <a:pt x="6517" y="13847"/>
                      <a:pt x="7382" y="16502"/>
                      <a:pt x="8667" y="17920"/>
                    </a:cubicBezTo>
                    <a:cubicBezTo>
                      <a:pt x="6166" y="17019"/>
                      <a:pt x="3899" y="14543"/>
                      <a:pt x="2199" y="10800"/>
                    </a:cubicBezTo>
                    <a:cubicBezTo>
                      <a:pt x="3899" y="7057"/>
                      <a:pt x="6166" y="4577"/>
                      <a:pt x="8667" y="3677"/>
                    </a:cubicBezTo>
                    <a:close/>
                    <a:moveTo>
                      <a:pt x="12931" y="3677"/>
                    </a:moveTo>
                    <a:cubicBezTo>
                      <a:pt x="15432" y="4577"/>
                      <a:pt x="17699" y="7057"/>
                      <a:pt x="19400" y="10800"/>
                    </a:cubicBezTo>
                    <a:cubicBezTo>
                      <a:pt x="17699" y="14543"/>
                      <a:pt x="15432" y="17019"/>
                      <a:pt x="12931" y="17920"/>
                    </a:cubicBezTo>
                    <a:cubicBezTo>
                      <a:pt x="14216" y="16502"/>
                      <a:pt x="15081" y="13847"/>
                      <a:pt x="15081" y="10800"/>
                    </a:cubicBezTo>
                    <a:cubicBezTo>
                      <a:pt x="15081" y="7753"/>
                      <a:pt x="14216" y="5094"/>
                      <a:pt x="12931" y="3677"/>
                    </a:cubicBezTo>
                    <a:close/>
                    <a:moveTo>
                      <a:pt x="12219" y="6169"/>
                    </a:moveTo>
                    <a:cubicBezTo>
                      <a:pt x="12805" y="6169"/>
                      <a:pt x="13279" y="7078"/>
                      <a:pt x="13279" y="8201"/>
                    </a:cubicBezTo>
                    <a:cubicBezTo>
                      <a:pt x="13279" y="9324"/>
                      <a:pt x="12805" y="10234"/>
                      <a:pt x="12219" y="10234"/>
                    </a:cubicBezTo>
                    <a:cubicBezTo>
                      <a:pt x="11634" y="10234"/>
                      <a:pt x="11159" y="9324"/>
                      <a:pt x="11159" y="8201"/>
                    </a:cubicBezTo>
                    <a:cubicBezTo>
                      <a:pt x="11159" y="7078"/>
                      <a:pt x="11634" y="6169"/>
                      <a:pt x="12219" y="6169"/>
                    </a:cubicBezTo>
                    <a:close/>
                  </a:path>
                </a:pathLst>
              </a:custGeom>
              <a:solidFill>
                <a:srgbClr val="5e5e5e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6" name="Line 26"/>
              <p:cNvSpPr/>
              <p:nvPr/>
            </p:nvSpPr>
            <p:spPr>
              <a:xfrm>
                <a:off x="2237040" y="4412520"/>
                <a:ext cx="862560" cy="0"/>
              </a:xfrm>
              <a:prstGeom prst="line">
                <a:avLst/>
              </a:prstGeom>
              <a:ln w="38160">
                <a:solidFill>
                  <a:srgbClr val="929292"/>
                </a:solidFill>
                <a:custDash>
                  <a:ds d="200000" sp="200000"/>
                </a:custDash>
                <a:miter/>
                <a:tailEnd len="med" type="arrow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7" name="CustomShape 27"/>
              <p:cNvSpPr/>
              <p:nvPr/>
            </p:nvSpPr>
            <p:spPr>
              <a:xfrm>
                <a:off x="1757160" y="4915440"/>
                <a:ext cx="453600" cy="1756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10800" y="0"/>
                    </a:moveTo>
                    <a:cubicBezTo>
                      <a:pt x="6707" y="0"/>
                      <a:pt x="2918" y="3569"/>
                      <a:pt x="407" y="9790"/>
                    </a:cubicBezTo>
                    <a:lnTo>
                      <a:pt x="0" y="10800"/>
                    </a:lnTo>
                    <a:lnTo>
                      <a:pt x="407" y="11810"/>
                    </a:lnTo>
                    <a:cubicBezTo>
                      <a:pt x="2918" y="18032"/>
                      <a:pt x="6707" y="21600"/>
                      <a:pt x="10800" y="21600"/>
                    </a:cubicBezTo>
                    <a:cubicBezTo>
                      <a:pt x="14893" y="21600"/>
                      <a:pt x="18680" y="18032"/>
                      <a:pt x="21192" y="11810"/>
                    </a:cubicBezTo>
                    <a:lnTo>
                      <a:pt x="21600" y="10800"/>
                    </a:lnTo>
                    <a:lnTo>
                      <a:pt x="21192" y="9790"/>
                    </a:lnTo>
                    <a:cubicBezTo>
                      <a:pt x="18680" y="3569"/>
                      <a:pt x="14893" y="0"/>
                      <a:pt x="10800" y="0"/>
                    </a:cubicBezTo>
                    <a:close/>
                    <a:moveTo>
                      <a:pt x="8667" y="3677"/>
                    </a:moveTo>
                    <a:cubicBezTo>
                      <a:pt x="7382" y="5094"/>
                      <a:pt x="6517" y="7753"/>
                      <a:pt x="6517" y="10800"/>
                    </a:cubicBezTo>
                    <a:cubicBezTo>
                      <a:pt x="6517" y="13847"/>
                      <a:pt x="7382" y="16502"/>
                      <a:pt x="8667" y="17920"/>
                    </a:cubicBezTo>
                    <a:cubicBezTo>
                      <a:pt x="6166" y="17019"/>
                      <a:pt x="3899" y="14543"/>
                      <a:pt x="2199" y="10800"/>
                    </a:cubicBezTo>
                    <a:cubicBezTo>
                      <a:pt x="3899" y="7057"/>
                      <a:pt x="6166" y="4577"/>
                      <a:pt x="8667" y="3677"/>
                    </a:cubicBezTo>
                    <a:close/>
                    <a:moveTo>
                      <a:pt x="12931" y="3677"/>
                    </a:moveTo>
                    <a:cubicBezTo>
                      <a:pt x="15432" y="4577"/>
                      <a:pt x="17699" y="7057"/>
                      <a:pt x="19400" y="10800"/>
                    </a:cubicBezTo>
                    <a:cubicBezTo>
                      <a:pt x="17699" y="14543"/>
                      <a:pt x="15432" y="17019"/>
                      <a:pt x="12931" y="17920"/>
                    </a:cubicBezTo>
                    <a:cubicBezTo>
                      <a:pt x="14216" y="16502"/>
                      <a:pt x="15081" y="13847"/>
                      <a:pt x="15081" y="10800"/>
                    </a:cubicBezTo>
                    <a:cubicBezTo>
                      <a:pt x="15081" y="7753"/>
                      <a:pt x="14216" y="5094"/>
                      <a:pt x="12931" y="3677"/>
                    </a:cubicBezTo>
                    <a:close/>
                    <a:moveTo>
                      <a:pt x="12219" y="6169"/>
                    </a:moveTo>
                    <a:cubicBezTo>
                      <a:pt x="12805" y="6169"/>
                      <a:pt x="13279" y="7078"/>
                      <a:pt x="13279" y="8201"/>
                    </a:cubicBezTo>
                    <a:cubicBezTo>
                      <a:pt x="13279" y="9324"/>
                      <a:pt x="12805" y="10234"/>
                      <a:pt x="12219" y="10234"/>
                    </a:cubicBezTo>
                    <a:cubicBezTo>
                      <a:pt x="11634" y="10234"/>
                      <a:pt x="11159" y="9324"/>
                      <a:pt x="11159" y="8201"/>
                    </a:cubicBezTo>
                    <a:cubicBezTo>
                      <a:pt x="11159" y="7078"/>
                      <a:pt x="11634" y="6169"/>
                      <a:pt x="12219" y="6169"/>
                    </a:cubicBezTo>
                    <a:close/>
                  </a:path>
                </a:pathLst>
              </a:custGeom>
              <a:solidFill>
                <a:srgbClr val="5e5e5e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8" name="Line 28"/>
              <p:cNvSpPr/>
              <p:nvPr/>
            </p:nvSpPr>
            <p:spPr>
              <a:xfrm>
                <a:off x="2256840" y="5004360"/>
                <a:ext cx="862200" cy="0"/>
              </a:xfrm>
              <a:prstGeom prst="line">
                <a:avLst/>
              </a:prstGeom>
              <a:ln w="38160">
                <a:solidFill>
                  <a:srgbClr val="929292"/>
                </a:solidFill>
                <a:custDash>
                  <a:ds d="200000" sp="200000"/>
                </a:custDash>
                <a:miter/>
                <a:tailEnd len="med" type="arrow" w="med"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249" name="Line Line_5" descr="Line Line"/>
              <p:cNvPicPr/>
              <p:nvPr/>
            </p:nvPicPr>
            <p:blipFill>
              <a:blip r:embed="rId6"/>
              <a:stretch/>
            </p:blipFill>
            <p:spPr>
              <a:xfrm>
                <a:off x="3646080" y="4909680"/>
                <a:ext cx="734400" cy="1875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50" name="Line Line_6" descr="Line Line"/>
              <p:cNvPicPr/>
              <p:nvPr/>
            </p:nvPicPr>
            <p:blipFill>
              <a:blip r:embed="rId7"/>
              <a:stretch/>
            </p:blipFill>
            <p:spPr>
              <a:xfrm>
                <a:off x="3655800" y="4318200"/>
                <a:ext cx="734400" cy="18720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251" name="CustomShape 29"/>
            <p:cNvSpPr/>
            <p:nvPr/>
          </p:nvSpPr>
          <p:spPr>
            <a:xfrm>
              <a:off x="4950720" y="4128840"/>
              <a:ext cx="3580920" cy="10155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-US" sz="2000" spc="-1" strike="noStrike">
                  <a:solidFill>
                    <a:srgbClr val="f27100"/>
                  </a:solidFill>
                  <a:latin typeface="Helvetica Neue"/>
                  <a:ea typeface="Helvetica Neue"/>
                </a:rPr>
                <a:t>Spatially resolved </a:t>
              </a:r>
              <a:endParaRPr b="0" lang="en-US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-US" sz="2000" spc="-1" strike="noStrike">
                  <a:solidFill>
                    <a:srgbClr val="f27100"/>
                  </a:solidFill>
                  <a:latin typeface="Helvetica Neue"/>
                  <a:ea typeface="Helvetica Neue"/>
                </a:rPr>
                <a:t>velocity dispersion</a:t>
              </a:r>
              <a:r>
                <a:rPr b="0" lang="en-US" sz="2000" spc="-1" strike="noStrike">
                  <a:solidFill>
                    <a:srgbClr val="000000"/>
                  </a:solidFill>
                  <a:latin typeface="Helvetica Neue"/>
                  <a:ea typeface="Helvetica Neue"/>
                </a:rPr>
                <a:t> </a:t>
              </a:r>
              <a:endParaRPr b="0" lang="en-US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-US" sz="2000" spc="-1" strike="noStrike">
                  <a:solidFill>
                    <a:srgbClr val="000000"/>
                  </a:solidFill>
                  <a:latin typeface="Helvetica Neue"/>
                  <a:ea typeface="Helvetica Neue"/>
                </a:rPr>
                <a:t>breaks this degeneracy.</a:t>
              </a:r>
              <a:endParaRPr b="0" lang="en-US" sz="2000" spc="-1" strike="noStrike">
                <a:latin typeface="Arial"/>
              </a:endParaRPr>
            </a:p>
          </p:txBody>
        </p:sp>
      </p:grpSp>
      <p:pic>
        <p:nvPicPr>
          <p:cNvPr id="252" name="" descr=""/>
          <p:cNvPicPr/>
          <p:nvPr/>
        </p:nvPicPr>
        <p:blipFill>
          <a:blip r:embed="rId8"/>
          <a:stretch/>
        </p:blipFill>
        <p:spPr>
          <a:xfrm>
            <a:off x="8686800" y="5384520"/>
            <a:ext cx="1462320" cy="252360"/>
          </a:xfrm>
          <a:prstGeom prst="rect">
            <a:avLst/>
          </a:prstGeom>
          <a:ln>
            <a:noFill/>
          </a:ln>
        </p:spPr>
      </p:pic>
      <p:sp>
        <p:nvSpPr>
          <p:cNvPr id="253" name="CustomShape 30"/>
          <p:cNvSpPr/>
          <p:nvPr/>
        </p:nvSpPr>
        <p:spPr>
          <a:xfrm>
            <a:off x="5488560" y="5286600"/>
            <a:ext cx="2740320" cy="31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Courtesy : Anowar Shajib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h0_4.pdf" descr="h0_4.pdf"/>
          <p:cNvPicPr/>
          <p:nvPr/>
        </p:nvPicPr>
        <p:blipFill>
          <a:blip r:embed="rId1"/>
          <a:stretch/>
        </p:blipFill>
        <p:spPr>
          <a:xfrm>
            <a:off x="2959200" y="1810080"/>
            <a:ext cx="8283960" cy="2812320"/>
          </a:xfrm>
          <a:prstGeom prst="rect">
            <a:avLst/>
          </a:prstGeom>
          <a:ln w="12600">
            <a:noFill/>
          </a:ln>
        </p:spPr>
      </p:pic>
      <p:sp>
        <p:nvSpPr>
          <p:cNvPr id="255" name="CustomShape 1"/>
          <p:cNvSpPr/>
          <p:nvPr/>
        </p:nvSpPr>
        <p:spPr>
          <a:xfrm>
            <a:off x="737640" y="73080"/>
            <a:ext cx="8599680" cy="1252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f27100"/>
                </a:solidFill>
                <a:latin typeface="Microsoft Sans Serif"/>
                <a:ea typeface="Microsoft Sans Serif"/>
              </a:rPr>
              <a:t>Spatially resolved velocity dispersion</a:t>
            </a:r>
            <a:r>
              <a:rPr b="0" lang="en-US" sz="2800" spc="-1" strike="noStrike">
                <a:solidFill>
                  <a:srgbClr val="000000"/>
                </a:solidFill>
                <a:latin typeface="Microsoft Sans Serif"/>
                <a:ea typeface="Microsoft Sans Serif"/>
              </a:rPr>
              <a:t> from a single system helps constrain </a:t>
            </a:r>
            <a:r>
              <a:rPr b="0" lang="en-US" sz="2800" spc="-1" strike="noStrike">
                <a:solidFill>
                  <a:srgbClr val="932ce7"/>
                </a:solidFill>
                <a:latin typeface="Microsoft Sans Serif"/>
                <a:ea typeface="Microsoft Sans Serif"/>
              </a:rPr>
              <a:t>H</a:t>
            </a:r>
            <a:r>
              <a:rPr b="0" lang="en-US" sz="2800" spc="-1" strike="noStrike" baseline="-5000">
                <a:solidFill>
                  <a:srgbClr val="932ce7"/>
                </a:solidFill>
                <a:latin typeface="Microsoft Sans Serif"/>
                <a:ea typeface="Microsoft Sans Serif"/>
              </a:rPr>
              <a:t>0</a:t>
            </a:r>
            <a:r>
              <a:rPr b="0" lang="en-US" sz="2800" spc="-1" strike="noStrike" baseline="-5000">
                <a:solidFill>
                  <a:srgbClr val="000000"/>
                </a:solidFill>
                <a:latin typeface="Microsoft Sans Serif"/>
                <a:ea typeface="Microsoft Sans Serif"/>
              </a:rPr>
              <a:t> </a:t>
            </a:r>
            <a:r>
              <a:rPr b="0" lang="en-US" sz="2800" spc="-1" strike="noStrike">
                <a:solidFill>
                  <a:srgbClr val="932ce7"/>
                </a:solidFill>
                <a:latin typeface="Microsoft Sans Serif"/>
                <a:ea typeface="Microsoft Sans Serif"/>
              </a:rPr>
              <a:t>to 9%</a:t>
            </a:r>
            <a:r>
              <a:rPr b="0" lang="en-US" sz="2800" spc="-1" strike="noStrike">
                <a:solidFill>
                  <a:srgbClr val="000000"/>
                </a:solidFill>
                <a:latin typeface="Microsoft Sans Serif"/>
                <a:ea typeface="Microsoft Sans Serif"/>
              </a:rPr>
              <a:t> </a:t>
            </a:r>
            <a:br/>
            <a:r>
              <a:rPr b="0" lang="en-US" sz="2800" spc="-1" strike="noStrike">
                <a:solidFill>
                  <a:srgbClr val="929292"/>
                </a:solidFill>
                <a:latin typeface="Microsoft Sans Serif"/>
                <a:ea typeface="Microsoft Sans Serif"/>
              </a:rPr>
              <a:t>(with a maximally flexible mass model)</a:t>
            </a:r>
            <a:r>
              <a:rPr b="0" lang="en-US" sz="2800" spc="-1" strike="noStrike">
                <a:solidFill>
                  <a:srgbClr val="000000"/>
                </a:solidFill>
                <a:latin typeface="Microsoft Sans Serif"/>
                <a:ea typeface="Microsoft Sans Serif"/>
              </a:rPr>
              <a:t>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91080" y="4746240"/>
            <a:ext cx="2237760" cy="527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1eb001"/>
                </a:solidFill>
                <a:latin typeface="Helvetica Neue"/>
                <a:ea typeface="Helvetica Neue"/>
              </a:rPr>
              <a:t>Time delays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57" name="Line 3"/>
          <p:cNvSpPr/>
          <p:nvPr/>
        </p:nvSpPr>
        <p:spPr>
          <a:xfrm flipV="1">
            <a:off x="2493720" y="2386080"/>
            <a:ext cx="0" cy="2633040"/>
          </a:xfrm>
          <a:prstGeom prst="line">
            <a:avLst/>
          </a:prstGeom>
          <a:ln w="25560">
            <a:solidFill>
              <a:srgbClr val="92929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Line 4"/>
          <p:cNvSpPr/>
          <p:nvPr/>
        </p:nvSpPr>
        <p:spPr>
          <a:xfrm flipH="1">
            <a:off x="2285640" y="2386080"/>
            <a:ext cx="208080" cy="0"/>
          </a:xfrm>
          <a:prstGeom prst="line">
            <a:avLst/>
          </a:prstGeom>
          <a:ln w="25560">
            <a:solidFill>
              <a:srgbClr val="92929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Line 5"/>
          <p:cNvSpPr/>
          <p:nvPr/>
        </p:nvSpPr>
        <p:spPr>
          <a:xfrm flipH="1">
            <a:off x="2285640" y="5005080"/>
            <a:ext cx="208080" cy="0"/>
          </a:xfrm>
          <a:prstGeom prst="line">
            <a:avLst/>
          </a:prstGeom>
          <a:ln w="25560">
            <a:solidFill>
              <a:srgbClr val="92929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Line 6"/>
          <p:cNvSpPr/>
          <p:nvPr/>
        </p:nvSpPr>
        <p:spPr>
          <a:xfrm flipH="1" flipV="1">
            <a:off x="2313720" y="3620160"/>
            <a:ext cx="182880" cy="1440"/>
          </a:xfrm>
          <a:prstGeom prst="line">
            <a:avLst/>
          </a:prstGeom>
          <a:ln w="25560">
            <a:solidFill>
              <a:srgbClr val="92929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7"/>
          <p:cNvSpPr/>
          <p:nvPr/>
        </p:nvSpPr>
        <p:spPr>
          <a:xfrm>
            <a:off x="2493720" y="3943440"/>
            <a:ext cx="1867320" cy="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w="38160">
            <a:solidFill>
              <a:srgbClr val="929292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8"/>
          <p:cNvSpPr/>
          <p:nvPr/>
        </p:nvSpPr>
        <p:spPr>
          <a:xfrm>
            <a:off x="47880" y="1439280"/>
            <a:ext cx="2909880" cy="375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27100"/>
                </a:solidFill>
                <a:latin typeface="Helvetica Neue"/>
                <a:ea typeface="Helvetica Neue"/>
              </a:rPr>
              <a:t>KCWI Velocity dispersion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3" name="CustomShape 9"/>
          <p:cNvSpPr/>
          <p:nvPr/>
        </p:nvSpPr>
        <p:spPr>
          <a:xfrm>
            <a:off x="184680" y="3024360"/>
            <a:ext cx="2265120" cy="40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00a2ff"/>
                </a:solidFill>
                <a:latin typeface="Helvetica Neue"/>
                <a:ea typeface="Helvetica Neue"/>
              </a:rPr>
              <a:t>Keck-AO imaging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64" name="CustomShape 10"/>
          <p:cNvSpPr/>
          <p:nvPr/>
        </p:nvSpPr>
        <p:spPr>
          <a:xfrm>
            <a:off x="3646800" y="4912920"/>
            <a:ext cx="4340880" cy="436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2200" spc="-1" strike="noStrike">
                <a:solidFill>
                  <a:srgbClr val="ee230c"/>
                </a:solidFill>
                <a:latin typeface="Arial"/>
                <a:ea typeface="Arial"/>
              </a:rPr>
              <a:t>A. Shajib,  Mozumdar et al. (2023)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265" name="kcwi_1" descr="kcwi_image.pdf"/>
          <p:cNvPicPr/>
          <p:nvPr/>
        </p:nvPicPr>
        <p:blipFill>
          <a:blip r:embed="rId2"/>
          <a:srcRect l="0" t="6211" r="73939" b="9820"/>
          <a:stretch/>
        </p:blipFill>
        <p:spPr>
          <a:xfrm>
            <a:off x="566640" y="1810080"/>
            <a:ext cx="1522800" cy="1204920"/>
          </a:xfrm>
          <a:prstGeom prst="rect">
            <a:avLst/>
          </a:prstGeom>
          <a:ln w="12600">
            <a:noFill/>
          </a:ln>
        </p:spPr>
      </p:pic>
      <p:pic>
        <p:nvPicPr>
          <p:cNvPr id="266" name="Picture 5_1" descr="Screenshot 2014-02-03 21.09.58.png"/>
          <p:cNvPicPr/>
          <p:nvPr/>
        </p:nvPicPr>
        <p:blipFill>
          <a:blip r:embed="rId3"/>
          <a:stretch/>
        </p:blipFill>
        <p:spPr>
          <a:xfrm>
            <a:off x="548280" y="3440160"/>
            <a:ext cx="1551600" cy="1247040"/>
          </a:xfrm>
          <a:prstGeom prst="rect">
            <a:avLst/>
          </a:prstGeom>
          <a:ln w="9360">
            <a:noFill/>
          </a:ln>
        </p:spPr>
      </p:pic>
      <p:pic>
        <p:nvPicPr>
          <p:cNvPr id="267" name="" descr=""/>
          <p:cNvPicPr/>
          <p:nvPr/>
        </p:nvPicPr>
        <p:blipFill>
          <a:blip r:embed="rId4"/>
          <a:stretch/>
        </p:blipFill>
        <p:spPr>
          <a:xfrm>
            <a:off x="8412480" y="5375160"/>
            <a:ext cx="1704240" cy="294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" descr=""/>
          <p:cNvPicPr/>
          <p:nvPr/>
        </p:nvPicPr>
        <p:blipFill>
          <a:blip r:embed="rId1"/>
          <a:stretch/>
        </p:blipFill>
        <p:spPr>
          <a:xfrm>
            <a:off x="7955280" y="5212080"/>
            <a:ext cx="2113920" cy="365040"/>
          </a:xfrm>
          <a:prstGeom prst="rect">
            <a:avLst/>
          </a:prstGeom>
          <a:ln>
            <a:noFill/>
          </a:ln>
        </p:spPr>
      </p:pic>
      <p:pic>
        <p:nvPicPr>
          <p:cNvPr id="269" name="" descr=""/>
          <p:cNvPicPr/>
          <p:nvPr/>
        </p:nvPicPr>
        <p:blipFill>
          <a:blip r:embed="rId2"/>
          <a:stretch/>
        </p:blipFill>
        <p:spPr>
          <a:xfrm>
            <a:off x="640080" y="914400"/>
            <a:ext cx="8131320" cy="3933720"/>
          </a:xfrm>
          <a:prstGeom prst="rect">
            <a:avLst/>
          </a:prstGeom>
          <a:ln>
            <a:noFill/>
          </a:ln>
        </p:spPr>
      </p:pic>
      <p:sp>
        <p:nvSpPr>
          <p:cNvPr id="270" name="CustomShape 1"/>
          <p:cNvSpPr/>
          <p:nvPr/>
        </p:nvSpPr>
        <p:spPr>
          <a:xfrm>
            <a:off x="6858000" y="4663440"/>
            <a:ext cx="258948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C. Derkenne et al. 2023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183600" y="182880"/>
            <a:ext cx="5484960" cy="54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Total density slope evolution :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" descr=""/>
          <p:cNvPicPr/>
          <p:nvPr/>
        </p:nvPicPr>
        <p:blipFill>
          <a:blip r:embed="rId1"/>
          <a:stretch/>
        </p:blipFill>
        <p:spPr>
          <a:xfrm>
            <a:off x="157320" y="832320"/>
            <a:ext cx="2493720" cy="2641680"/>
          </a:xfrm>
          <a:prstGeom prst="rect">
            <a:avLst/>
          </a:prstGeom>
          <a:ln>
            <a:noFill/>
          </a:ln>
        </p:spPr>
      </p:pic>
      <p:pic>
        <p:nvPicPr>
          <p:cNvPr id="273" name="" descr=""/>
          <p:cNvPicPr/>
          <p:nvPr/>
        </p:nvPicPr>
        <p:blipFill>
          <a:blip r:embed="rId2"/>
          <a:stretch/>
        </p:blipFill>
        <p:spPr>
          <a:xfrm>
            <a:off x="1715760" y="3108960"/>
            <a:ext cx="2398320" cy="2560320"/>
          </a:xfrm>
          <a:prstGeom prst="rect">
            <a:avLst/>
          </a:prstGeom>
          <a:ln>
            <a:noFill/>
          </a:ln>
        </p:spPr>
      </p:pic>
      <p:sp>
        <p:nvSpPr>
          <p:cNvPr id="274" name="CustomShape 1"/>
          <p:cNvSpPr/>
          <p:nvPr/>
        </p:nvSpPr>
        <p:spPr>
          <a:xfrm>
            <a:off x="2593080" y="1828800"/>
            <a:ext cx="11966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Abell 2744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z =0.3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70560" y="4042800"/>
            <a:ext cx="1422000" cy="54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Cosmos Field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z = 0.7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276" name="" descr=""/>
          <p:cNvPicPr/>
          <p:nvPr/>
        </p:nvPicPr>
        <p:blipFill>
          <a:blip r:embed="rId3"/>
          <a:stretch/>
        </p:blipFill>
        <p:spPr>
          <a:xfrm>
            <a:off x="4206240" y="457200"/>
            <a:ext cx="5942520" cy="4754160"/>
          </a:xfrm>
          <a:prstGeom prst="rect">
            <a:avLst/>
          </a:prstGeom>
          <a:ln>
            <a:noFill/>
          </a:ln>
        </p:spPr>
      </p:pic>
      <p:pic>
        <p:nvPicPr>
          <p:cNvPr id="277" name="" descr=""/>
          <p:cNvPicPr/>
          <p:nvPr/>
        </p:nvPicPr>
        <p:blipFill>
          <a:blip r:embed="rId4"/>
          <a:stretch/>
        </p:blipFill>
        <p:spPr>
          <a:xfrm>
            <a:off x="8342640" y="5368680"/>
            <a:ext cx="1736640" cy="299880"/>
          </a:xfrm>
          <a:prstGeom prst="rect">
            <a:avLst/>
          </a:prstGeom>
          <a:ln>
            <a:noFill/>
          </a:ln>
        </p:spPr>
      </p:pic>
      <p:sp>
        <p:nvSpPr>
          <p:cNvPr id="278" name="CustomShape 3"/>
          <p:cNvSpPr/>
          <p:nvPr/>
        </p:nvSpPr>
        <p:spPr>
          <a:xfrm>
            <a:off x="159120" y="182880"/>
            <a:ext cx="3497760" cy="54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Sample selection :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" descr=""/>
          <p:cNvPicPr/>
          <p:nvPr/>
        </p:nvPicPr>
        <p:blipFill>
          <a:blip r:embed="rId1"/>
          <a:stretch/>
        </p:blipFill>
        <p:spPr>
          <a:xfrm>
            <a:off x="4114800" y="548640"/>
            <a:ext cx="5828760" cy="4662720"/>
          </a:xfrm>
          <a:prstGeom prst="rect">
            <a:avLst/>
          </a:prstGeom>
          <a:ln>
            <a:noFill/>
          </a:ln>
        </p:spPr>
      </p:pic>
      <p:pic>
        <p:nvPicPr>
          <p:cNvPr id="280" name="" descr=""/>
          <p:cNvPicPr/>
          <p:nvPr/>
        </p:nvPicPr>
        <p:blipFill>
          <a:blip r:embed="rId2"/>
          <a:stretch/>
        </p:blipFill>
        <p:spPr>
          <a:xfrm>
            <a:off x="1554480" y="822960"/>
            <a:ext cx="1197000" cy="1279440"/>
          </a:xfrm>
          <a:prstGeom prst="rect">
            <a:avLst/>
          </a:prstGeom>
          <a:ln>
            <a:noFill/>
          </a:ln>
        </p:spPr>
      </p:pic>
      <p:pic>
        <p:nvPicPr>
          <p:cNvPr id="281" name="" descr=""/>
          <p:cNvPicPr/>
          <p:nvPr/>
        </p:nvPicPr>
        <p:blipFill>
          <a:blip r:embed="rId3"/>
          <a:stretch/>
        </p:blipFill>
        <p:spPr>
          <a:xfrm>
            <a:off x="1737360" y="2743200"/>
            <a:ext cx="695880" cy="730800"/>
          </a:xfrm>
          <a:prstGeom prst="rect">
            <a:avLst/>
          </a:prstGeom>
          <a:ln>
            <a:noFill/>
          </a:ln>
        </p:spPr>
      </p:pic>
      <p:pic>
        <p:nvPicPr>
          <p:cNvPr id="282" name="" descr=""/>
          <p:cNvPicPr/>
          <p:nvPr/>
        </p:nvPicPr>
        <p:blipFill>
          <a:blip r:embed="rId4"/>
          <a:stretch/>
        </p:blipFill>
        <p:spPr>
          <a:xfrm>
            <a:off x="1737360" y="4023360"/>
            <a:ext cx="768600" cy="845280"/>
          </a:xfrm>
          <a:prstGeom prst="rect">
            <a:avLst/>
          </a:prstGeom>
          <a:ln>
            <a:noFill/>
          </a:ln>
        </p:spPr>
      </p:pic>
      <p:sp>
        <p:nvSpPr>
          <p:cNvPr id="283" name="CustomShape 1"/>
          <p:cNvSpPr/>
          <p:nvPr/>
        </p:nvSpPr>
        <p:spPr>
          <a:xfrm>
            <a:off x="2011680" y="2286000"/>
            <a:ext cx="182160" cy="273600"/>
          </a:xfrm>
          <a:custGeom>
            <a:avLst/>
            <a:gdLst/>
            <a:ahLst/>
            <a:rect l="l" t="t" r="r" b="b"/>
            <a:pathLst>
              <a:path w="510" h="764">
                <a:moveTo>
                  <a:pt x="127" y="0"/>
                </a:moveTo>
                <a:lnTo>
                  <a:pt x="127" y="572"/>
                </a:lnTo>
                <a:lnTo>
                  <a:pt x="0" y="572"/>
                </a:lnTo>
                <a:lnTo>
                  <a:pt x="254" y="763"/>
                </a:lnTo>
                <a:lnTo>
                  <a:pt x="509" y="572"/>
                </a:lnTo>
                <a:lnTo>
                  <a:pt x="381" y="572"/>
                </a:lnTo>
                <a:lnTo>
                  <a:pt x="381" y="0"/>
                </a:lnTo>
                <a:lnTo>
                  <a:pt x="127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2"/>
          <p:cNvSpPr/>
          <p:nvPr/>
        </p:nvSpPr>
        <p:spPr>
          <a:xfrm>
            <a:off x="2011680" y="3566160"/>
            <a:ext cx="182160" cy="273600"/>
          </a:xfrm>
          <a:custGeom>
            <a:avLst/>
            <a:gdLst/>
            <a:ahLst/>
            <a:rect l="l" t="t" r="r" b="b"/>
            <a:pathLst>
              <a:path w="510" h="764">
                <a:moveTo>
                  <a:pt x="127" y="0"/>
                </a:moveTo>
                <a:lnTo>
                  <a:pt x="127" y="572"/>
                </a:lnTo>
                <a:lnTo>
                  <a:pt x="0" y="572"/>
                </a:lnTo>
                <a:lnTo>
                  <a:pt x="254" y="763"/>
                </a:lnTo>
                <a:lnTo>
                  <a:pt x="509" y="572"/>
                </a:lnTo>
                <a:lnTo>
                  <a:pt x="381" y="572"/>
                </a:lnTo>
                <a:lnTo>
                  <a:pt x="381" y="0"/>
                </a:lnTo>
                <a:lnTo>
                  <a:pt x="127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3"/>
          <p:cNvSpPr/>
          <p:nvPr/>
        </p:nvSpPr>
        <p:spPr>
          <a:xfrm>
            <a:off x="3017520" y="2651760"/>
            <a:ext cx="547920" cy="273600"/>
          </a:xfrm>
          <a:custGeom>
            <a:avLst/>
            <a:gdLst/>
            <a:ahLst/>
            <a:rect l="l" t="t" r="r" b="b"/>
            <a:pathLst>
              <a:path w="1525" h="764">
                <a:moveTo>
                  <a:pt x="0" y="190"/>
                </a:moveTo>
                <a:lnTo>
                  <a:pt x="1143" y="190"/>
                </a:lnTo>
                <a:lnTo>
                  <a:pt x="1143" y="0"/>
                </a:lnTo>
                <a:lnTo>
                  <a:pt x="1524" y="381"/>
                </a:lnTo>
                <a:lnTo>
                  <a:pt x="1143" y="763"/>
                </a:lnTo>
                <a:lnTo>
                  <a:pt x="1143" y="572"/>
                </a:lnTo>
                <a:lnTo>
                  <a:pt x="0" y="572"/>
                </a:lnTo>
                <a:lnTo>
                  <a:pt x="0" y="19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86" name="" descr=""/>
          <p:cNvPicPr/>
          <p:nvPr/>
        </p:nvPicPr>
        <p:blipFill>
          <a:blip r:embed="rId5"/>
          <a:stretch/>
        </p:blipFill>
        <p:spPr>
          <a:xfrm>
            <a:off x="8046720" y="5303520"/>
            <a:ext cx="2022480" cy="349200"/>
          </a:xfrm>
          <a:prstGeom prst="rect">
            <a:avLst/>
          </a:prstGeom>
          <a:ln>
            <a:noFill/>
          </a:ln>
        </p:spPr>
      </p:pic>
      <p:sp>
        <p:nvSpPr>
          <p:cNvPr id="287" name="CustomShape 4"/>
          <p:cNvSpPr/>
          <p:nvPr/>
        </p:nvSpPr>
        <p:spPr>
          <a:xfrm>
            <a:off x="118080" y="91440"/>
            <a:ext cx="4313160" cy="54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Kinematics Extraction :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" descr=""/>
          <p:cNvPicPr/>
          <p:nvPr/>
        </p:nvPicPr>
        <p:blipFill>
          <a:blip r:embed="rId1"/>
          <a:stretch/>
        </p:blipFill>
        <p:spPr>
          <a:xfrm>
            <a:off x="225720" y="1554480"/>
            <a:ext cx="4894200" cy="3670560"/>
          </a:xfrm>
          <a:prstGeom prst="rect">
            <a:avLst/>
          </a:prstGeom>
          <a:ln>
            <a:noFill/>
          </a:ln>
        </p:spPr>
      </p:pic>
      <p:pic>
        <p:nvPicPr>
          <p:cNvPr id="289" name="" descr=""/>
          <p:cNvPicPr/>
          <p:nvPr/>
        </p:nvPicPr>
        <p:blipFill>
          <a:blip r:embed="rId2"/>
          <a:stretch/>
        </p:blipFill>
        <p:spPr>
          <a:xfrm>
            <a:off x="4846320" y="1554480"/>
            <a:ext cx="4937040" cy="3698640"/>
          </a:xfrm>
          <a:prstGeom prst="rect">
            <a:avLst/>
          </a:prstGeom>
          <a:ln>
            <a:noFill/>
          </a:ln>
        </p:spPr>
      </p:pic>
      <p:sp>
        <p:nvSpPr>
          <p:cNvPr id="290" name="CustomShape 1"/>
          <p:cNvSpPr/>
          <p:nvPr/>
        </p:nvSpPr>
        <p:spPr>
          <a:xfrm>
            <a:off x="5852160" y="182880"/>
            <a:ext cx="104112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Regular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7498080" y="110880"/>
            <a:ext cx="138240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Non-regular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92" name="" descr=""/>
          <p:cNvPicPr/>
          <p:nvPr/>
        </p:nvPicPr>
        <p:blipFill>
          <a:blip r:embed="rId3"/>
          <a:stretch/>
        </p:blipFill>
        <p:spPr>
          <a:xfrm>
            <a:off x="8503920" y="5394960"/>
            <a:ext cx="1585440" cy="273600"/>
          </a:xfrm>
          <a:prstGeom prst="rect">
            <a:avLst/>
          </a:prstGeom>
          <a:ln>
            <a:noFill/>
          </a:ln>
        </p:spPr>
      </p:pic>
      <p:pic>
        <p:nvPicPr>
          <p:cNvPr id="293" name="" descr=""/>
          <p:cNvPicPr/>
          <p:nvPr/>
        </p:nvPicPr>
        <p:blipFill>
          <a:blip r:embed="rId4"/>
          <a:stretch/>
        </p:blipFill>
        <p:spPr>
          <a:xfrm>
            <a:off x="5760720" y="548640"/>
            <a:ext cx="1519200" cy="1352160"/>
          </a:xfrm>
          <a:prstGeom prst="rect">
            <a:avLst/>
          </a:prstGeom>
          <a:ln>
            <a:noFill/>
          </a:ln>
        </p:spPr>
      </p:pic>
      <p:pic>
        <p:nvPicPr>
          <p:cNvPr id="294" name="" descr=""/>
          <p:cNvPicPr/>
          <p:nvPr/>
        </p:nvPicPr>
        <p:blipFill>
          <a:blip r:embed="rId5"/>
          <a:stretch/>
        </p:blipFill>
        <p:spPr>
          <a:xfrm>
            <a:off x="7486560" y="504720"/>
            <a:ext cx="1565280" cy="1323360"/>
          </a:xfrm>
          <a:prstGeom prst="rect">
            <a:avLst/>
          </a:prstGeom>
          <a:ln>
            <a:noFill/>
          </a:ln>
        </p:spPr>
      </p:pic>
      <p:sp>
        <p:nvSpPr>
          <p:cNvPr id="295" name="CustomShape 3"/>
          <p:cNvSpPr/>
          <p:nvPr/>
        </p:nvSpPr>
        <p:spPr>
          <a:xfrm>
            <a:off x="3474720" y="5253840"/>
            <a:ext cx="342612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(Mozumdar et al. in preparation)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6" name="CustomShape 4"/>
          <p:cNvSpPr/>
          <p:nvPr/>
        </p:nvSpPr>
        <p:spPr>
          <a:xfrm>
            <a:off x="182880" y="279360"/>
            <a:ext cx="480996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Kinematics classification :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" descr=""/>
          <p:cNvPicPr/>
          <p:nvPr/>
        </p:nvPicPr>
        <p:blipFill>
          <a:blip r:embed="rId1"/>
          <a:stretch/>
        </p:blipFill>
        <p:spPr>
          <a:xfrm>
            <a:off x="5577840" y="45000"/>
            <a:ext cx="3931200" cy="2788920"/>
          </a:xfrm>
          <a:prstGeom prst="rect">
            <a:avLst/>
          </a:prstGeom>
          <a:ln>
            <a:noFill/>
          </a:ln>
        </p:spPr>
      </p:pic>
      <p:pic>
        <p:nvPicPr>
          <p:cNvPr id="298" name="" descr=""/>
          <p:cNvPicPr/>
          <p:nvPr/>
        </p:nvPicPr>
        <p:blipFill>
          <a:blip r:embed="rId2"/>
          <a:stretch/>
        </p:blipFill>
        <p:spPr>
          <a:xfrm>
            <a:off x="5595480" y="2710080"/>
            <a:ext cx="3913560" cy="2624040"/>
          </a:xfrm>
          <a:prstGeom prst="rect">
            <a:avLst/>
          </a:prstGeom>
          <a:ln>
            <a:noFill/>
          </a:ln>
        </p:spPr>
      </p:pic>
      <p:pic>
        <p:nvPicPr>
          <p:cNvPr id="299" name="" descr=""/>
          <p:cNvPicPr/>
          <p:nvPr/>
        </p:nvPicPr>
        <p:blipFill>
          <a:blip r:embed="rId3"/>
          <a:stretch/>
        </p:blipFill>
        <p:spPr>
          <a:xfrm>
            <a:off x="365760" y="1280160"/>
            <a:ext cx="4881240" cy="3656880"/>
          </a:xfrm>
          <a:prstGeom prst="rect">
            <a:avLst/>
          </a:prstGeom>
          <a:ln>
            <a:noFill/>
          </a:ln>
        </p:spPr>
      </p:pic>
      <p:sp>
        <p:nvSpPr>
          <p:cNvPr id="300" name="CustomShape 1"/>
          <p:cNvSpPr/>
          <p:nvPr/>
        </p:nvSpPr>
        <p:spPr>
          <a:xfrm>
            <a:off x="182880" y="365760"/>
            <a:ext cx="3636360" cy="54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Galaxy Properties :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301" name="" descr=""/>
          <p:cNvPicPr/>
          <p:nvPr/>
        </p:nvPicPr>
        <p:blipFill>
          <a:blip r:embed="rId4"/>
          <a:stretch/>
        </p:blipFill>
        <p:spPr>
          <a:xfrm>
            <a:off x="8525520" y="5401080"/>
            <a:ext cx="1553760" cy="268200"/>
          </a:xfrm>
          <a:prstGeom prst="rect">
            <a:avLst/>
          </a:prstGeom>
          <a:ln>
            <a:noFill/>
          </a:ln>
        </p:spPr>
      </p:pic>
      <p:sp>
        <p:nvSpPr>
          <p:cNvPr id="302" name="CustomShape 2"/>
          <p:cNvSpPr/>
          <p:nvPr/>
        </p:nvSpPr>
        <p:spPr>
          <a:xfrm>
            <a:off x="3234600" y="5323680"/>
            <a:ext cx="342612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(Mozumdar et al. in preparation)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2023-12-11T15:17:19Z</dcterms:created>
  <dc:creator/>
  <dc:description/>
  <dc:language>en-US</dc:language>
  <cp:lastModifiedBy/>
  <dcterms:modified xsi:type="dcterms:W3CDTF">2023-12-12T13:31:44Z</dcterms:modified>
  <cp:revision>34</cp:revision>
  <dc:subject/>
  <dc:title/>
</cp:coreProperties>
</file>