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1"/>
  </p:notesMasterIdLst>
  <p:handoutMasterIdLst>
    <p:handoutMasterId r:id="rId32"/>
  </p:handoutMasterIdLst>
  <p:sldIdLst>
    <p:sldId id="315" r:id="rId3"/>
    <p:sldId id="257" r:id="rId4"/>
    <p:sldId id="279" r:id="rId5"/>
    <p:sldId id="331" r:id="rId6"/>
    <p:sldId id="296" r:id="rId7"/>
    <p:sldId id="282" r:id="rId8"/>
    <p:sldId id="283" r:id="rId9"/>
    <p:sldId id="317" r:id="rId10"/>
    <p:sldId id="264" r:id="rId11"/>
    <p:sldId id="318" r:id="rId12"/>
    <p:sldId id="341" r:id="rId13"/>
    <p:sldId id="290" r:id="rId14"/>
    <p:sldId id="333" r:id="rId15"/>
    <p:sldId id="276" r:id="rId16"/>
    <p:sldId id="269" r:id="rId17"/>
    <p:sldId id="319" r:id="rId18"/>
    <p:sldId id="294" r:id="rId19"/>
    <p:sldId id="274" r:id="rId20"/>
    <p:sldId id="332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288" r:id="rId29"/>
    <p:sldId id="3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0117BF-5052-BB00-B5B4-A146B5591486}" name="Niusha A" initials="NA" userId="S::niusha.ahvazi@email.ucr.edu::08df0804-bdc2-4ad3-83ed-074557d351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D67B06"/>
    <a:srgbClr val="FF2F92"/>
    <a:srgbClr val="D883FF"/>
    <a:srgbClr val="FF8AD8"/>
    <a:srgbClr val="941100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9"/>
    <p:restoredTop sz="94915"/>
  </p:normalViewPr>
  <p:slideViewPr>
    <p:cSldViewPr snapToGrid="0" snapToObjects="1">
      <p:cViewPr>
        <p:scale>
          <a:sx n="88" d="100"/>
          <a:sy n="88" d="100"/>
        </p:scale>
        <p:origin x="74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FDBA9-8D39-4A08-81FE-A91A0D5513A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C238D6-3FCB-4DB8-BF40-CEF2EE6E8EF2}">
      <dgm:prSet/>
      <dgm:spPr>
        <a:solidFill>
          <a:srgbClr val="D67B06"/>
        </a:solidFill>
      </dgm:spPr>
      <dgm:t>
        <a:bodyPr/>
        <a:lstStyle/>
        <a:p>
          <a:r>
            <a:rPr lang="en-US" dirty="0"/>
            <a:t>Fraction of ICL scales with mass of the halo and the dispersion corelates with time of the last major merger</a:t>
          </a:r>
        </a:p>
      </dgm:t>
    </dgm:pt>
    <dgm:pt modelId="{ECF38805-5B0C-4FD8-9FE8-728BF36D52F7}" type="parTrans" cxnId="{D8DEF643-5CDE-43F3-9023-BFD2A3276AB8}">
      <dgm:prSet/>
      <dgm:spPr/>
      <dgm:t>
        <a:bodyPr/>
        <a:lstStyle/>
        <a:p>
          <a:endParaRPr lang="en-US"/>
        </a:p>
      </dgm:t>
    </dgm:pt>
    <dgm:pt modelId="{232B30EB-F954-4217-BC3E-96284BA13776}" type="sibTrans" cxnId="{D8DEF643-5CDE-43F3-9023-BFD2A3276AB8}">
      <dgm:prSet/>
      <dgm:spPr/>
      <dgm:t>
        <a:bodyPr/>
        <a:lstStyle/>
        <a:p>
          <a:endParaRPr lang="en-US"/>
        </a:p>
      </dgm:t>
    </dgm:pt>
    <dgm:pt modelId="{AC483E1F-8F3E-484E-BD29-AE14731771B0}">
      <dgm:prSet/>
      <dgm:spPr>
        <a:solidFill>
          <a:srgbClr val="941100"/>
        </a:solidFill>
      </dgm:spPr>
      <dgm:t>
        <a:bodyPr/>
        <a:lstStyle/>
        <a:p>
          <a:r>
            <a:rPr lang="en-US" dirty="0"/>
            <a:t>Main contributors to the ICL are MW-mass galaxies with M* ~ </a:t>
          </a:r>
          <a:r>
            <a:rPr lang="en-US" baseline="0" dirty="0"/>
            <a:t>10 </a:t>
          </a:r>
          <a:r>
            <a:rPr lang="en-US" baseline="30000" dirty="0"/>
            <a:t>10 </a:t>
          </a:r>
          <a:r>
            <a:rPr lang="en-US" baseline="0" dirty="0"/>
            <a:t>– 10 </a:t>
          </a:r>
          <a:r>
            <a:rPr lang="en-US" baseline="30000" dirty="0"/>
            <a:t>11</a:t>
          </a:r>
          <a:r>
            <a:rPr lang="en-US" baseline="0" dirty="0"/>
            <a:t> </a:t>
          </a:r>
          <a:r>
            <a:rPr lang="en-US" dirty="0">
              <a:solidFill>
                <a:schemeClr val="bg1"/>
              </a:solidFill>
            </a:rPr>
            <a:t>M</a:t>
          </a:r>
          <a:r>
            <a:rPr lang="en-US" baseline="-25000" dirty="0">
              <a:solidFill>
                <a:schemeClr val="bg1"/>
              </a:solidFill>
              <a:effectLst/>
              <a:latin typeface="txsys"/>
            </a:rPr>
            <a:t>⊙ </a:t>
          </a:r>
          <a:r>
            <a:rPr lang="en-US" baseline="0" dirty="0">
              <a:solidFill>
                <a:schemeClr val="bg1"/>
              </a:solidFill>
              <a:effectLst/>
              <a:latin typeface="txsys"/>
            </a:rPr>
            <a:t>, but d</a:t>
          </a:r>
          <a:r>
            <a:rPr lang="en-US" b="0" i="0" dirty="0">
              <a:solidFill>
                <a:schemeClr val="bg1"/>
              </a:solidFill>
              <a:effectLst/>
            </a:rPr>
            <a:t>warf galaxies have a wide range of relevance as builders of the </a:t>
          </a:r>
          <a:r>
            <a:rPr lang="en-US" dirty="0">
              <a:solidFill>
                <a:schemeClr val="bg1"/>
              </a:solidFill>
            </a:rPr>
            <a:t>ICL -&gt; </a:t>
          </a:r>
          <a:r>
            <a:rPr lang="en-US" dirty="0"/>
            <a:t>the metallicity and the slope of the metallicity profiles of the ICL retain information on these different assembly histories </a:t>
          </a:r>
        </a:p>
      </dgm:t>
    </dgm:pt>
    <dgm:pt modelId="{81920310-7662-423F-AA0A-59F3DBE7D69F}" type="parTrans" cxnId="{F2CF7FE2-3B8E-4359-8EB1-CC30D4945D5F}">
      <dgm:prSet/>
      <dgm:spPr/>
      <dgm:t>
        <a:bodyPr/>
        <a:lstStyle/>
        <a:p>
          <a:endParaRPr lang="en-US"/>
        </a:p>
      </dgm:t>
    </dgm:pt>
    <dgm:pt modelId="{D171E7F2-9085-4D7B-85F2-1E0DA1CCA1F9}" type="sibTrans" cxnId="{F2CF7FE2-3B8E-4359-8EB1-CC30D4945D5F}">
      <dgm:prSet/>
      <dgm:spPr/>
      <dgm:t>
        <a:bodyPr/>
        <a:lstStyle/>
        <a:p>
          <a:endParaRPr lang="en-US"/>
        </a:p>
      </dgm:t>
    </dgm:pt>
    <dgm:pt modelId="{560995AC-AAD8-414C-A0A3-4716354D1907}">
      <dgm:prSet/>
      <dgm:spPr/>
      <dgm:t>
        <a:bodyPr/>
        <a:lstStyle/>
        <a:p>
          <a:r>
            <a:rPr lang="en-US" dirty="0"/>
            <a:t>ICGCs are good tracers for ICL formation history</a:t>
          </a:r>
        </a:p>
      </dgm:t>
    </dgm:pt>
    <dgm:pt modelId="{7BE2F26F-B29D-45D9-9E50-82862EDDE93E}" type="parTrans" cxnId="{22E67C67-AB56-4353-89F8-4EFEAE9F6744}">
      <dgm:prSet/>
      <dgm:spPr/>
      <dgm:t>
        <a:bodyPr/>
        <a:lstStyle/>
        <a:p>
          <a:endParaRPr lang="en-US"/>
        </a:p>
      </dgm:t>
    </dgm:pt>
    <dgm:pt modelId="{2C5AF625-88AD-4C13-BA05-4F2F69F0C3E1}" type="sibTrans" cxnId="{22E67C67-AB56-4353-89F8-4EFEAE9F6744}">
      <dgm:prSet/>
      <dgm:spPr/>
      <dgm:t>
        <a:bodyPr/>
        <a:lstStyle/>
        <a:p>
          <a:endParaRPr lang="en-US"/>
        </a:p>
      </dgm:t>
    </dgm:pt>
    <dgm:pt modelId="{EE7FD3BA-31D1-B445-8E12-D038AC76C0D2}" type="pres">
      <dgm:prSet presAssocID="{8DDFDBA9-8D39-4A08-81FE-A91A0D5513A0}" presName="linear" presStyleCnt="0">
        <dgm:presLayoutVars>
          <dgm:animLvl val="lvl"/>
          <dgm:resizeHandles val="exact"/>
        </dgm:presLayoutVars>
      </dgm:prSet>
      <dgm:spPr/>
    </dgm:pt>
    <dgm:pt modelId="{5CC287FC-0A47-E841-BE07-86FDDE96C8D8}" type="pres">
      <dgm:prSet presAssocID="{9CC238D6-3FCB-4DB8-BF40-CEF2EE6E8E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B75A154-0BBF-014C-B092-D2615C1AF111}" type="pres">
      <dgm:prSet presAssocID="{232B30EB-F954-4217-BC3E-96284BA13776}" presName="spacer" presStyleCnt="0"/>
      <dgm:spPr/>
    </dgm:pt>
    <dgm:pt modelId="{6119305E-1ED9-884E-939A-9AA09084E340}" type="pres">
      <dgm:prSet presAssocID="{AC483E1F-8F3E-484E-BD29-AE14731771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5522F4F-BFE1-4947-9E96-48AA9D69A792}" type="pres">
      <dgm:prSet presAssocID="{D171E7F2-9085-4D7B-85F2-1E0DA1CCA1F9}" presName="spacer" presStyleCnt="0"/>
      <dgm:spPr/>
    </dgm:pt>
    <dgm:pt modelId="{4CAB9D20-1F4E-EF4E-8341-2E15363A8678}" type="pres">
      <dgm:prSet presAssocID="{560995AC-AAD8-414C-A0A3-4716354D19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DEF643-5CDE-43F3-9023-BFD2A3276AB8}" srcId="{8DDFDBA9-8D39-4A08-81FE-A91A0D5513A0}" destId="{9CC238D6-3FCB-4DB8-BF40-CEF2EE6E8EF2}" srcOrd="0" destOrd="0" parTransId="{ECF38805-5B0C-4FD8-9FE8-728BF36D52F7}" sibTransId="{232B30EB-F954-4217-BC3E-96284BA13776}"/>
    <dgm:cxn modelId="{22E67C67-AB56-4353-89F8-4EFEAE9F6744}" srcId="{8DDFDBA9-8D39-4A08-81FE-A91A0D5513A0}" destId="{560995AC-AAD8-414C-A0A3-4716354D1907}" srcOrd="2" destOrd="0" parTransId="{7BE2F26F-B29D-45D9-9E50-82862EDDE93E}" sibTransId="{2C5AF625-88AD-4C13-BA05-4F2F69F0C3E1}"/>
    <dgm:cxn modelId="{11C4AD8F-DFC0-E147-9889-B0E9E0DF241C}" type="presOf" srcId="{8DDFDBA9-8D39-4A08-81FE-A91A0D5513A0}" destId="{EE7FD3BA-31D1-B445-8E12-D038AC76C0D2}" srcOrd="0" destOrd="0" presId="urn:microsoft.com/office/officeart/2005/8/layout/vList2"/>
    <dgm:cxn modelId="{2BD206DD-6314-6F49-8861-937DEA58F7FB}" type="presOf" srcId="{AC483E1F-8F3E-484E-BD29-AE14731771B0}" destId="{6119305E-1ED9-884E-939A-9AA09084E340}" srcOrd="0" destOrd="0" presId="urn:microsoft.com/office/officeart/2005/8/layout/vList2"/>
    <dgm:cxn modelId="{F2CF7FE2-3B8E-4359-8EB1-CC30D4945D5F}" srcId="{8DDFDBA9-8D39-4A08-81FE-A91A0D5513A0}" destId="{AC483E1F-8F3E-484E-BD29-AE14731771B0}" srcOrd="1" destOrd="0" parTransId="{81920310-7662-423F-AA0A-59F3DBE7D69F}" sibTransId="{D171E7F2-9085-4D7B-85F2-1E0DA1CCA1F9}"/>
    <dgm:cxn modelId="{6C38CAEE-A71E-CF49-BB2F-FE408DCEEFE7}" type="presOf" srcId="{9CC238D6-3FCB-4DB8-BF40-CEF2EE6E8EF2}" destId="{5CC287FC-0A47-E841-BE07-86FDDE96C8D8}" srcOrd="0" destOrd="0" presId="urn:microsoft.com/office/officeart/2005/8/layout/vList2"/>
    <dgm:cxn modelId="{7AE4FAF5-8B40-A641-A406-998FA0BA08BA}" type="presOf" srcId="{560995AC-AAD8-414C-A0A3-4716354D1907}" destId="{4CAB9D20-1F4E-EF4E-8341-2E15363A8678}" srcOrd="0" destOrd="0" presId="urn:microsoft.com/office/officeart/2005/8/layout/vList2"/>
    <dgm:cxn modelId="{C44BE6F8-7C51-884F-A05E-F781DE1E7634}" type="presParOf" srcId="{EE7FD3BA-31D1-B445-8E12-D038AC76C0D2}" destId="{5CC287FC-0A47-E841-BE07-86FDDE96C8D8}" srcOrd="0" destOrd="0" presId="urn:microsoft.com/office/officeart/2005/8/layout/vList2"/>
    <dgm:cxn modelId="{A2A8C9EB-F094-A142-B89D-3B3002D8209D}" type="presParOf" srcId="{EE7FD3BA-31D1-B445-8E12-D038AC76C0D2}" destId="{5B75A154-0BBF-014C-B092-D2615C1AF111}" srcOrd="1" destOrd="0" presId="urn:microsoft.com/office/officeart/2005/8/layout/vList2"/>
    <dgm:cxn modelId="{157AA1A4-4922-7E47-9F0E-4A7B447F19AA}" type="presParOf" srcId="{EE7FD3BA-31D1-B445-8E12-D038AC76C0D2}" destId="{6119305E-1ED9-884E-939A-9AA09084E340}" srcOrd="2" destOrd="0" presId="urn:microsoft.com/office/officeart/2005/8/layout/vList2"/>
    <dgm:cxn modelId="{37DF2396-86C6-704E-A50A-2A9A5DC66D19}" type="presParOf" srcId="{EE7FD3BA-31D1-B445-8E12-D038AC76C0D2}" destId="{A5522F4F-BFE1-4947-9E96-48AA9D69A792}" srcOrd="3" destOrd="0" presId="urn:microsoft.com/office/officeart/2005/8/layout/vList2"/>
    <dgm:cxn modelId="{10328C54-CC03-C84A-98CB-B2D1FE80BBB7}" type="presParOf" srcId="{EE7FD3BA-31D1-B445-8E12-D038AC76C0D2}" destId="{4CAB9D20-1F4E-EF4E-8341-2E15363A86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287FC-0A47-E841-BE07-86FDDE96C8D8}">
      <dsp:nvSpPr>
        <dsp:cNvPr id="0" name=""/>
        <dsp:cNvSpPr/>
      </dsp:nvSpPr>
      <dsp:spPr>
        <a:xfrm>
          <a:off x="0" y="184732"/>
          <a:ext cx="5577777" cy="1479318"/>
        </a:xfrm>
        <a:prstGeom prst="roundRect">
          <a:avLst/>
        </a:prstGeom>
        <a:solidFill>
          <a:srgbClr val="D67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Fraction of ICL scales with mass of the halo and the dispersion corelates with time of the last major merger</a:t>
          </a:r>
        </a:p>
      </dsp:txBody>
      <dsp:txXfrm>
        <a:off x="72214" y="256946"/>
        <a:ext cx="5433349" cy="1334890"/>
      </dsp:txXfrm>
    </dsp:sp>
    <dsp:sp modelId="{6119305E-1ED9-884E-939A-9AA09084E340}">
      <dsp:nvSpPr>
        <dsp:cNvPr id="0" name=""/>
        <dsp:cNvSpPr/>
      </dsp:nvSpPr>
      <dsp:spPr>
        <a:xfrm>
          <a:off x="0" y="1713011"/>
          <a:ext cx="5577777" cy="1479318"/>
        </a:xfrm>
        <a:prstGeom prst="roundRect">
          <a:avLst/>
        </a:prstGeom>
        <a:solidFill>
          <a:srgbClr val="9411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Main contributors to the ICL are MW-mass galaxies with M* ~ </a:t>
          </a:r>
          <a:r>
            <a:rPr lang="en-US" sz="1700" kern="1200" baseline="0" dirty="0"/>
            <a:t>10 </a:t>
          </a:r>
          <a:r>
            <a:rPr lang="en-US" sz="1700" kern="1200" baseline="30000" dirty="0"/>
            <a:t>10 </a:t>
          </a:r>
          <a:r>
            <a:rPr lang="en-US" sz="1700" kern="1200" baseline="0" dirty="0"/>
            <a:t>– 10 </a:t>
          </a:r>
          <a:r>
            <a:rPr lang="en-US" sz="1700" kern="1200" baseline="30000" dirty="0"/>
            <a:t>11</a:t>
          </a:r>
          <a:r>
            <a:rPr lang="en-US" sz="1700" kern="1200" baseline="0" dirty="0"/>
            <a:t> </a:t>
          </a:r>
          <a:r>
            <a:rPr lang="en-US" sz="1700" kern="1200" dirty="0">
              <a:solidFill>
                <a:schemeClr val="bg1"/>
              </a:solidFill>
            </a:rPr>
            <a:t>M</a:t>
          </a:r>
          <a:r>
            <a:rPr lang="en-US" sz="1700" kern="1200" baseline="-25000" dirty="0">
              <a:solidFill>
                <a:schemeClr val="bg1"/>
              </a:solidFill>
              <a:effectLst/>
              <a:latin typeface="txsys"/>
            </a:rPr>
            <a:t>⊙ </a:t>
          </a:r>
          <a:r>
            <a:rPr lang="en-US" sz="1700" kern="1200" baseline="0" dirty="0">
              <a:solidFill>
                <a:schemeClr val="bg1"/>
              </a:solidFill>
              <a:effectLst/>
              <a:latin typeface="txsys"/>
            </a:rPr>
            <a:t>, but d</a:t>
          </a:r>
          <a:r>
            <a:rPr lang="en-US" sz="1700" b="0" i="0" kern="1200" dirty="0">
              <a:solidFill>
                <a:schemeClr val="bg1"/>
              </a:solidFill>
              <a:effectLst/>
            </a:rPr>
            <a:t>warf galaxies have a wide range of relevance as builders of the </a:t>
          </a:r>
          <a:r>
            <a:rPr lang="en-US" sz="1700" kern="1200" dirty="0">
              <a:solidFill>
                <a:schemeClr val="bg1"/>
              </a:solidFill>
            </a:rPr>
            <a:t>ICL -&gt; </a:t>
          </a:r>
          <a:r>
            <a:rPr lang="en-US" sz="1700" kern="1200" dirty="0"/>
            <a:t>the metallicity and the slope of the metallicity profiles of the ICL retain information on these different assembly histories </a:t>
          </a:r>
        </a:p>
      </dsp:txBody>
      <dsp:txXfrm>
        <a:off x="72214" y="1785225"/>
        <a:ext cx="5433349" cy="1334890"/>
      </dsp:txXfrm>
    </dsp:sp>
    <dsp:sp modelId="{4CAB9D20-1F4E-EF4E-8341-2E15363A8678}">
      <dsp:nvSpPr>
        <dsp:cNvPr id="0" name=""/>
        <dsp:cNvSpPr/>
      </dsp:nvSpPr>
      <dsp:spPr>
        <a:xfrm>
          <a:off x="0" y="3241289"/>
          <a:ext cx="5577777" cy="1479318"/>
        </a:xfrm>
        <a:prstGeom prst="roundRect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ICGCs are good tracers for ICL formation history</a:t>
          </a:r>
        </a:p>
      </dsp:txBody>
      <dsp:txXfrm>
        <a:off x="72214" y="3313503"/>
        <a:ext cx="5433349" cy="1334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FD9675-B5F6-11A2-2509-0BA498E54A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BACCA-9569-0E7F-60DC-ADEBF279CC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BD744-3FC6-CB46-B22E-191FE28559F8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6F30E-290B-BD61-E296-B2B958D6F3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DD021-34AC-8C32-1CAC-DEC673EA9A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5377D-ADEF-E943-A749-776A5E7D5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5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A39F3-A37C-E740-8C8D-5728704B3968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20148-8765-634F-8AB5-779606A5D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DCBE-E562-FC0C-AA8E-D8D335136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828E7-8A4B-FD21-D925-6116D7104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645EB-10DE-77C1-7E1F-C5300D1C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1DBF-4B21-A249-8AF1-5A4673450A07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D625-F178-7F5C-36AC-9E734F55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BBA8A-503A-4C03-6E72-172614D4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5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C22-A46C-4A5C-C96D-1B9AF615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94A5D-8A4B-781C-0FC3-0B5C5EC30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F966C-710A-0A21-F584-1D0C7CA9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282-BBF5-B041-B2EC-89FFBE67FE3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5594E-B8F6-EC1C-8445-8316BF2C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0AEB3-D13D-B293-CF83-397AE724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E6693-5941-2703-ADC1-6EFD42A19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B8C3A-AE4F-C8C8-39F0-2250239DC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3FAB4-AF48-1DA2-20D0-766AA6A2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4D6A-A873-FF4C-A91A-162512640B7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DAF37-C816-70AA-6E59-7F9263E9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52F2-1AB9-142F-CE38-B972675C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4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DCBE-E562-FC0C-AA8E-D8D335136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828E7-8A4B-FD21-D925-6116D7104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645EB-10DE-77C1-7E1F-C5300D1C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1DBF-4B21-A249-8AF1-5A4673450A07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D625-F178-7F5C-36AC-9E734F55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BBA8A-503A-4C03-6E72-172614D4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23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DBAD-E0DF-B04B-9C4F-6534A666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6EB3-CB37-489E-FD54-3488D9286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C1EB-CC56-96A6-E2F7-EABE4B94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1681-907F-4A42-A037-BE063F37BE45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C8FE-E9A8-408C-CBBE-D1E2B127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8BE9-C9AF-8730-24B7-80E8982D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1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9A49-EB4E-8DEB-7963-809981EC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37278-EF34-B3E6-7118-C67F047D2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17487-BB2D-0BA6-FEF2-42DB471B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9B32-A61D-394F-9A4C-0ED2689B757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4ED81-90EC-010C-BB2D-15478E46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BFED-E7E1-448F-D374-175756D7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0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7AFF-AF90-3CFA-1102-AB010C70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FB0DD-0BD2-B782-7FB8-AC32A8864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37B16-0927-6E07-68A7-2C78F3C58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05791-ADC9-A977-D878-839BBF15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341A-8429-2440-917E-D6F4D28289E9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2A3D7-C0EE-61CD-96AF-6ACF49DB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23724-899F-85F2-5225-EF620F0F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1896-0A30-2F5D-F788-F5EE5FBB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7BA7-9509-C45F-CB73-A9D19119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6AC88-9F8D-D442-67E1-3F20394F7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8E9ED-EADF-B1F5-CE54-B0D3CF983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5A19E-A0B1-67AD-FB13-C01AB8ED7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B0E28-C5B3-4E5D-F596-7A916AE8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38CE-BDB6-1749-85A2-2712DAD365F3}" type="datetime1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3CFEA-5F7C-87B5-DB3A-124C7BD0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19FF4-3BD7-D579-58F7-4477A061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28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C08B-5990-4BFE-CE27-7A63778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3651F-7E02-2612-885A-29FEE1A0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A3AF-8CB7-864C-999D-6A75803F1FDB}" type="datetime1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D731B-6B8F-84C8-C786-685F3B63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67BA7-0354-6115-D211-6CEA3A7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3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077C5-2FEE-6E83-E541-46212ED8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9289-809B-D94B-B35A-2F083CA30C54}" type="datetime1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CB0DB-1163-9A17-F9B8-E04A1AAA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AA3AA-8D60-CC2A-B20D-437C18F4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8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C1B0C-9DDC-B243-E126-A002A916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DE665-72BF-4D47-D6EC-AD40FBE05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C56E2-3CF0-FA0B-BAED-9E2E8B04A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986A5-3FA0-4A23-1F68-BDB69E1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C0ED-4259-7049-BB0C-668950B0EF4D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0460D-5449-7ED4-9A18-DEE48BBB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07CD-9972-1896-1C1A-E95602DB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2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DBAD-E0DF-B04B-9C4F-6534A666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6EB3-CB37-489E-FD54-3488D9286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C1EB-CC56-96A6-E2F7-EABE4B94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1681-907F-4A42-A037-BE063F37BE45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C8FE-E9A8-408C-CBBE-D1E2B127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8BE9-C9AF-8730-24B7-80E8982D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8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9225-FB8B-E43F-EE02-CF85F5C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6FF20-0321-3629-082F-94FF933FB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3BA4B-C1E7-3D99-470A-8EB32F849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45885-10C7-33F7-1ACE-2FDE1B75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C144-11E0-B540-8EEB-5DDDD48AD413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D0105-8FDC-CCD6-78CE-B76538C3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D3F84-BF4D-930F-9FA6-929E67CC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94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C22-A46C-4A5C-C96D-1B9AF615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94A5D-8A4B-781C-0FC3-0B5C5EC30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F966C-710A-0A21-F584-1D0C7CA9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282-BBF5-B041-B2EC-89FFBE67FE3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5594E-B8F6-EC1C-8445-8316BF2C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0AEB3-D13D-B293-CF83-397AE724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E6693-5941-2703-ADC1-6EFD42A19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B8C3A-AE4F-C8C8-39F0-2250239DC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3FAB4-AF48-1DA2-20D0-766AA6A2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4D6A-A873-FF4C-A91A-162512640B7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DAF37-C816-70AA-6E59-7F9263E9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52F2-1AB9-142F-CE38-B972675C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9A49-EB4E-8DEB-7963-809981EC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37278-EF34-B3E6-7118-C67F047D2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17487-BB2D-0BA6-FEF2-42DB471B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9B32-A61D-394F-9A4C-0ED2689B757F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4ED81-90EC-010C-BB2D-15478E46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BFED-E7E1-448F-D374-175756D7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7AFF-AF90-3CFA-1102-AB010C70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FB0DD-0BD2-B782-7FB8-AC32A8864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37B16-0927-6E07-68A7-2C78F3C58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05791-ADC9-A977-D878-839BBF15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D341A-8429-2440-917E-D6F4D28289E9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2A3D7-C0EE-61CD-96AF-6ACF49DB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23724-899F-85F2-5225-EF620F0F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7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1896-0A30-2F5D-F788-F5EE5FBB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E7BA7-9509-C45F-CB73-A9D19119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6AC88-9F8D-D442-67E1-3F20394F7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8E9ED-EADF-B1F5-CE54-B0D3CF983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5A19E-A0B1-67AD-FB13-C01AB8ED7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B0E28-C5B3-4E5D-F596-7A916AE8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38CE-BDB6-1749-85A2-2712DAD365F3}" type="datetime1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3CFEA-5F7C-87B5-DB3A-124C7BD0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19FF4-3BD7-D579-58F7-4477A061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C08B-5990-4BFE-CE27-7A63778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3651F-7E02-2612-885A-29FEE1A0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A3AF-8CB7-864C-999D-6A75803F1FDB}" type="datetime1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D731B-6B8F-84C8-C786-685F3B63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67BA7-0354-6115-D211-6CEA3A7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077C5-2FEE-6E83-E541-46212ED8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9289-809B-D94B-B35A-2F083CA30C54}" type="datetime1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CB0DB-1163-9A17-F9B8-E04A1AAA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AA3AA-8D60-CC2A-B20D-437C18F4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C1B0C-9DDC-B243-E126-A002A916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DE665-72BF-4D47-D6EC-AD40FBE05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C56E2-3CF0-FA0B-BAED-9E2E8B04A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986A5-3FA0-4A23-1F68-BDB69E1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C0ED-4259-7049-BB0C-668950B0EF4D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0460D-5449-7ED4-9A18-DEE48BBB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07CD-9972-1896-1C1A-E95602DB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9225-FB8B-E43F-EE02-CF85F5C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6FF20-0321-3629-082F-94FF933FB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3BA4B-C1E7-3D99-470A-8EB32F849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45885-10C7-33F7-1ACE-2FDE1B75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C144-11E0-B540-8EEB-5DDDD48AD413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D0105-8FDC-CCD6-78CE-B76538C3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D3F84-BF4D-930F-9FA6-929E67CC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9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EB51C-BC55-EE7D-2474-D95278CA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3BCA1-2AC6-08FE-C7BF-E35E84A8F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640C1-4E98-06D3-939B-5D5AA6DCB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8157-F80A-6B43-B76F-30E4D35FE1B3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1E6DD-6BEC-68C5-5FD0-4023654B8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97431-4F21-482D-E33D-223260C7D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8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EB51C-BC55-EE7D-2474-D95278CA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3BCA1-2AC6-08FE-C7BF-E35E84A8F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640C1-4E98-06D3-939B-5D5AA6DCB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8157-F80A-6B43-B76F-30E4D35FE1B3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1E6DD-6BEC-68C5-5FD0-4023654B8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97431-4F21-482D-E33D-223260C7D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F8F0-D554-C14A-A48E-2CDACB84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4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48550/arXiv.2308.12340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0-021-01563-1#auth-Denija-Crnojevi_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arxiv.org/abs/2305.03073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48550/arXiv.2308.1234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6EF72BD4-EE9C-7251-45B0-B7CDAD37F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32000" contrast="-36000"/>
          </a:blip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CDF5891-0C49-5583-9CC6-CD4B7D4E2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23" y="406400"/>
            <a:ext cx="11774658" cy="2387600"/>
          </a:xfrm>
        </p:spPr>
        <p:txBody>
          <a:bodyPr>
            <a:normAutofit/>
          </a:bodyPr>
          <a:lstStyle/>
          <a:p>
            <a:r>
              <a:rPr lang="en-US" sz="4700" b="0" i="0" u="none" strike="noStrike" dirty="0">
                <a:solidFill>
                  <a:schemeClr val="bg1"/>
                </a:solidFill>
                <a:effectLst/>
                <a:latin typeface="quatro"/>
              </a:rPr>
              <a:t>The role of dwarf galaxies as progenitors of the intra-cluster light in galaxy groups and clusters</a:t>
            </a:r>
            <a:endParaRPr lang="en-US" sz="4700" b="1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2F7AD1D-85B6-2F6A-392F-77AA7C2C7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Niusha </a:t>
            </a:r>
            <a:r>
              <a:rPr lang="en-US" dirty="0" err="1">
                <a:solidFill>
                  <a:schemeClr val="bg1"/>
                </a:solidFill>
              </a:rPr>
              <a:t>Ahvazi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University of California, Riverside/Carnegie Observatories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ELT Science in Light of JWST, Dec 12, 2023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93179-8473-F076-F80C-F6ED8C78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8" descr="University of California, Riverside – Advanced Vehicle Technology  Competitions">
            <a:extLst>
              <a:ext uri="{FF2B5EF4-FFF2-40B4-BE49-F238E27FC236}">
                <a16:creationId xmlns:a16="http://schemas.microsoft.com/office/drawing/2014/main" id="{44E40A9D-2CA9-FA81-AAF2-618FAA81E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638"/>
          <a:stretch/>
        </p:blipFill>
        <p:spPr bwMode="auto">
          <a:xfrm>
            <a:off x="12451" y="5329369"/>
            <a:ext cx="2103277" cy="13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earch Computing at Carnegie Science">
            <a:extLst>
              <a:ext uri="{FF2B5EF4-FFF2-40B4-BE49-F238E27FC236}">
                <a16:creationId xmlns:a16="http://schemas.microsoft.com/office/drawing/2014/main" id="{3D4E2709-0F7C-B6AE-DC94-EC93AB1A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75" y="5890548"/>
            <a:ext cx="2604162" cy="7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49000">
              <a:schemeClr val="accent1">
                <a:lumMod val="60000"/>
                <a:lumOff val="40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3F4E-CF50-D8E9-63B5-FDC1E393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9" y="68583"/>
            <a:ext cx="11817842" cy="987816"/>
          </a:xfrm>
        </p:spPr>
        <p:txBody>
          <a:bodyPr/>
          <a:lstStyle/>
          <a:p>
            <a:pPr algn="ctr"/>
            <a:r>
              <a:rPr lang="en-US" dirty="0"/>
              <a:t>Role of dwarf galaxies in building the ICL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DDD0B-657B-A869-75F9-B18CB659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0F274-066A-C2C7-FBD1-709031E4EA5D}"/>
              </a:ext>
            </a:extLst>
          </p:cNvPr>
          <p:cNvGrpSpPr/>
          <p:nvPr/>
        </p:nvGrpSpPr>
        <p:grpSpPr>
          <a:xfrm>
            <a:off x="187079" y="1056399"/>
            <a:ext cx="6157450" cy="5559303"/>
            <a:chOff x="215577" y="299731"/>
            <a:chExt cx="7036586" cy="6558269"/>
          </a:xfrm>
        </p:grpSpPr>
        <p:pic>
          <p:nvPicPr>
            <p:cNvPr id="11" name="Picture 10" descr="A graph of a number of numbers&#10;&#10;Description automatically generated">
              <a:extLst>
                <a:ext uri="{FF2B5EF4-FFF2-40B4-BE49-F238E27FC236}">
                  <a16:creationId xmlns:a16="http://schemas.microsoft.com/office/drawing/2014/main" id="{FB92D8E5-E77C-9442-775B-54FEF0507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577" y="299731"/>
              <a:ext cx="7036586" cy="655826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5B985-F72A-10BC-0DF1-5CA120DD3B25}"/>
                </a:ext>
              </a:extLst>
            </p:cNvPr>
            <p:cNvSpPr/>
            <p:nvPr/>
          </p:nvSpPr>
          <p:spPr>
            <a:xfrm>
              <a:off x="1024075" y="575733"/>
              <a:ext cx="3749040" cy="5503334"/>
            </a:xfrm>
            <a:prstGeom prst="rect">
              <a:avLst/>
            </a:prstGeom>
            <a:gradFill flip="none" rotWithShape="1">
              <a:gsLst>
                <a:gs pos="1000">
                  <a:schemeClr val="tx1">
                    <a:lumMod val="50000"/>
                    <a:lumOff val="50000"/>
                    <a:alpha val="49000"/>
                  </a:schemeClr>
                </a:gs>
                <a:gs pos="69000">
                  <a:schemeClr val="bg2">
                    <a:lumMod val="75000"/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CE2164-88E2-80D5-30A2-43522E7DCEDE}"/>
                </a:ext>
              </a:extLst>
            </p:cNvPr>
            <p:cNvSpPr txBox="1"/>
            <p:nvPr/>
          </p:nvSpPr>
          <p:spPr>
            <a:xfrm>
              <a:off x="1186244" y="3481847"/>
              <a:ext cx="3437467" cy="104001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/>
                <a:t>More than 10% difference in the fraction of stars contributed by dwarf progenitors.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694EE7F4-95AD-A079-F8A2-7593FBA4B3A5}"/>
                </a:ext>
              </a:extLst>
            </p:cNvPr>
            <p:cNvSpPr/>
            <p:nvPr/>
          </p:nvSpPr>
          <p:spPr>
            <a:xfrm>
              <a:off x="3931637" y="1392702"/>
              <a:ext cx="375989" cy="942535"/>
            </a:xfrm>
            <a:prstGeom prst="leftBrace">
              <a:avLst>
                <a:gd name="adj1" fmla="val 27422"/>
                <a:gd name="adj2" fmla="val 52022"/>
              </a:avLst>
            </a:prstGeom>
            <a:ln w="635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ent Arrow 16">
              <a:extLst>
                <a:ext uri="{FF2B5EF4-FFF2-40B4-BE49-F238E27FC236}">
                  <a16:creationId xmlns:a16="http://schemas.microsoft.com/office/drawing/2014/main" id="{9F135CC0-9BB5-7D18-6090-F08E1FEC9577}"/>
                </a:ext>
              </a:extLst>
            </p:cNvPr>
            <p:cNvSpPr/>
            <p:nvPr/>
          </p:nvSpPr>
          <p:spPr>
            <a:xfrm>
              <a:off x="2704568" y="1661402"/>
              <a:ext cx="1013272" cy="1545952"/>
            </a:xfrm>
            <a:prstGeom prst="bentArrow">
              <a:avLst>
                <a:gd name="adj1" fmla="val 16103"/>
                <a:gd name="adj2" fmla="val 19280"/>
                <a:gd name="adj3" fmla="val 21187"/>
                <a:gd name="adj4" fmla="val 4375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C7EBE17C-B26B-44CC-A84A-E348B5C62889}"/>
              </a:ext>
            </a:extLst>
          </p:cNvPr>
          <p:cNvCxnSpPr>
            <a:cxnSpLocks/>
          </p:cNvCxnSpPr>
          <p:nvPr/>
        </p:nvCxnSpPr>
        <p:spPr>
          <a:xfrm flipV="1">
            <a:off x="4582553" y="1667493"/>
            <a:ext cx="2235243" cy="630787"/>
          </a:xfrm>
          <a:prstGeom prst="curvedConnector3">
            <a:avLst>
              <a:gd name="adj1" fmla="val 50000"/>
            </a:avLst>
          </a:prstGeom>
          <a:ln w="1905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6000">
                  <a:schemeClr val="tx1">
                    <a:lumMod val="75000"/>
                    <a:lumOff val="25000"/>
                  </a:schemeClr>
                </a:gs>
                <a:gs pos="22000">
                  <a:schemeClr val="bg2">
                    <a:lumMod val="90000"/>
                  </a:schemeClr>
                </a:gs>
                <a:gs pos="81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3EB08-67AF-48C5-570D-3EAFE7A29AC4}"/>
              </a:ext>
            </a:extLst>
          </p:cNvPr>
          <p:cNvGrpSpPr/>
          <p:nvPr/>
        </p:nvGrpSpPr>
        <p:grpSpPr>
          <a:xfrm>
            <a:off x="7052015" y="829777"/>
            <a:ext cx="4774127" cy="4206457"/>
            <a:chOff x="6904004" y="562491"/>
            <a:chExt cx="5100917" cy="4732561"/>
          </a:xfrm>
        </p:grpSpPr>
        <p:pic>
          <p:nvPicPr>
            <p:cNvPr id="29" name="Picture 28" descr="A graph of a graph with number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EC4355E1-8704-5F28-C21E-B7669F69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4004" y="562491"/>
              <a:ext cx="5100917" cy="4732561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0C227A-D74C-AC05-CB51-53CC1C0FFB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7223" y="3566887"/>
              <a:ext cx="4381823" cy="245533"/>
            </a:xfrm>
            <a:prstGeom prst="line">
              <a:avLst/>
            </a:prstGeom>
            <a:ln w="6350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E465D5-FBB5-621F-4F74-8F88C6C52F15}"/>
                </a:ext>
              </a:extLst>
            </p:cNvPr>
            <p:cNvCxnSpPr>
              <a:cxnSpLocks/>
            </p:cNvCxnSpPr>
            <p:nvPr/>
          </p:nvCxnSpPr>
          <p:spPr>
            <a:xfrm>
              <a:off x="7582385" y="1755929"/>
              <a:ext cx="4316847" cy="2345683"/>
            </a:xfrm>
            <a:prstGeom prst="line">
              <a:avLst/>
            </a:prstGeom>
            <a:ln w="63500" cap="flat" cmpd="sng" algn="ctr">
              <a:solidFill>
                <a:srgbClr val="FF93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DA402D-5923-8D15-80C9-986C6F640761}"/>
              </a:ext>
            </a:extLst>
          </p:cNvPr>
          <p:cNvGrpSpPr/>
          <p:nvPr/>
        </p:nvGrpSpPr>
        <p:grpSpPr>
          <a:xfrm>
            <a:off x="6391572" y="3625807"/>
            <a:ext cx="5143938" cy="2729581"/>
            <a:chOff x="6391572" y="3625807"/>
            <a:chExt cx="5143938" cy="2729581"/>
          </a:xfrm>
        </p:grpSpPr>
        <p:sp>
          <p:nvSpPr>
            <p:cNvPr id="38" name="Curved Right Arrow 37">
              <a:extLst>
                <a:ext uri="{FF2B5EF4-FFF2-40B4-BE49-F238E27FC236}">
                  <a16:creationId xmlns:a16="http://schemas.microsoft.com/office/drawing/2014/main" id="{766D9E64-AC77-EC40-8ACA-AD1683C5F7E7}"/>
                </a:ext>
              </a:extLst>
            </p:cNvPr>
            <p:cNvSpPr/>
            <p:nvPr/>
          </p:nvSpPr>
          <p:spPr>
            <a:xfrm rot="10800000" flipH="1">
              <a:off x="6391572" y="3625807"/>
              <a:ext cx="1116585" cy="1775375"/>
            </a:xfrm>
            <a:prstGeom prst="curvedRightArrow">
              <a:avLst>
                <a:gd name="adj1" fmla="val 21558"/>
                <a:gd name="adj2" fmla="val 50000"/>
                <a:gd name="adj3" fmla="val 25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6000">
                  <a:schemeClr val="tx1">
                    <a:lumMod val="75000"/>
                    <a:lumOff val="25000"/>
                  </a:schemeClr>
                </a:gs>
                <a:gs pos="22000">
                  <a:schemeClr val="bg2">
                    <a:lumMod val="90000"/>
                    <a:alpha val="15346"/>
                  </a:schemeClr>
                </a:gs>
                <a:gs pos="81000">
                  <a:schemeClr val="tx1">
                    <a:lumMod val="50000"/>
                    <a:lumOff val="50000"/>
                  </a:schemeClr>
                </a:gs>
              </a:gsLst>
              <a:lin ang="0" scaled="1"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03AFF5C-7928-CDE3-CDFA-19B4C2A2EF35}"/>
                </a:ext>
              </a:extLst>
            </p:cNvPr>
            <p:cNvSpPr txBox="1"/>
            <p:nvPr/>
          </p:nvSpPr>
          <p:spPr>
            <a:xfrm>
              <a:off x="7508954" y="5155059"/>
              <a:ext cx="4026556" cy="120032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Groups with more contribution from dwarf population have on average lower metallicity and shallower metallicity profiles in the ICL.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19A8CC4-8506-76FA-B79C-27E6F11A5635}"/>
              </a:ext>
            </a:extLst>
          </p:cNvPr>
          <p:cNvCxnSpPr/>
          <p:nvPr/>
        </p:nvCxnSpPr>
        <p:spPr>
          <a:xfrm>
            <a:off x="894565" y="1964958"/>
            <a:ext cx="3280643" cy="0"/>
          </a:xfrm>
          <a:prstGeom prst="line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80582C5-1930-8EA1-1C2A-D5340F753B7C}"/>
              </a:ext>
            </a:extLst>
          </p:cNvPr>
          <p:cNvCxnSpPr/>
          <p:nvPr/>
        </p:nvCxnSpPr>
        <p:spPr>
          <a:xfrm>
            <a:off x="894565" y="2801470"/>
            <a:ext cx="3280643" cy="0"/>
          </a:xfrm>
          <a:prstGeom prst="line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7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49000">
              <a:schemeClr val="accent1">
                <a:lumMod val="60000"/>
                <a:lumOff val="40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3F4E-CF50-D8E9-63B5-FDC1E393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9" y="68583"/>
            <a:ext cx="11817842" cy="987816"/>
          </a:xfrm>
        </p:spPr>
        <p:txBody>
          <a:bodyPr/>
          <a:lstStyle/>
          <a:p>
            <a:pPr algn="ctr"/>
            <a:r>
              <a:rPr lang="en-US" dirty="0"/>
              <a:t>Role of dwarf galaxies in building the ICL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0DDD0B-657B-A869-75F9-B18CB659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1DFEB3E4-A3D7-BBFC-FC3C-769494E63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01" y="909735"/>
            <a:ext cx="5841598" cy="54445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086AD7-90BE-CA50-FD1F-6C09D5F76F68}"/>
              </a:ext>
            </a:extLst>
          </p:cNvPr>
          <p:cNvCxnSpPr>
            <a:cxnSpLocks/>
          </p:cNvCxnSpPr>
          <p:nvPr/>
        </p:nvCxnSpPr>
        <p:spPr>
          <a:xfrm>
            <a:off x="7330047" y="4009292"/>
            <a:ext cx="0" cy="1477108"/>
          </a:xfrm>
          <a:prstGeom prst="line">
            <a:avLst/>
          </a:prstGeom>
          <a:ln w="476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51B8492-3737-4EC7-404C-7A8749FD74E2}"/>
              </a:ext>
            </a:extLst>
          </p:cNvPr>
          <p:cNvSpPr/>
          <p:nvPr/>
        </p:nvSpPr>
        <p:spPr>
          <a:xfrm>
            <a:off x="7209691" y="5512279"/>
            <a:ext cx="213360" cy="228600"/>
          </a:xfrm>
          <a:prstGeom prst="ellipse">
            <a:avLst/>
          </a:prstGeom>
          <a:solidFill>
            <a:srgbClr val="002060">
              <a:alpha val="0"/>
            </a:srgbClr>
          </a:solidFill>
          <a:ln w="50800">
            <a:solidFill>
              <a:srgbClr val="0070C0">
                <a:alpha val="56000"/>
              </a:srgb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98DA71-B9EA-A7E9-F449-8257C4AEF015}"/>
              </a:ext>
            </a:extLst>
          </p:cNvPr>
          <p:cNvSpPr txBox="1"/>
          <p:nvPr/>
        </p:nvSpPr>
        <p:spPr>
          <a:xfrm>
            <a:off x="7026021" y="6354246"/>
            <a:ext cx="88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-25000" dirty="0">
                <a:solidFill>
                  <a:srgbClr val="0070C0"/>
                </a:solidFill>
              </a:rPr>
              <a:t>50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894832-FC1F-931E-63C6-526671821EA2}"/>
              </a:ext>
            </a:extLst>
          </p:cNvPr>
          <p:cNvCxnSpPr>
            <a:cxnSpLocks/>
          </p:cNvCxnSpPr>
          <p:nvPr/>
        </p:nvCxnSpPr>
        <p:spPr>
          <a:xfrm>
            <a:off x="5747824" y="1744394"/>
            <a:ext cx="0" cy="3805048"/>
          </a:xfrm>
          <a:prstGeom prst="line">
            <a:avLst/>
          </a:prstGeom>
          <a:ln w="476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8D9F9C7-9EA1-ADAC-ACFD-F39B32AA51A3}"/>
              </a:ext>
            </a:extLst>
          </p:cNvPr>
          <p:cNvSpPr/>
          <p:nvPr/>
        </p:nvSpPr>
        <p:spPr>
          <a:xfrm>
            <a:off x="5641144" y="5505508"/>
            <a:ext cx="213360" cy="228600"/>
          </a:xfrm>
          <a:prstGeom prst="ellipse">
            <a:avLst/>
          </a:prstGeom>
          <a:solidFill>
            <a:srgbClr val="002060">
              <a:alpha val="0"/>
            </a:srgbClr>
          </a:solidFill>
          <a:ln w="50800">
            <a:solidFill>
              <a:srgbClr val="7030A0">
                <a:alpha val="59585"/>
              </a:srgb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C7BD07-5C4F-59DF-26A8-52F2B61E0C13}"/>
              </a:ext>
            </a:extLst>
          </p:cNvPr>
          <p:cNvSpPr txBox="1"/>
          <p:nvPr/>
        </p:nvSpPr>
        <p:spPr>
          <a:xfrm>
            <a:off x="5036814" y="6354246"/>
            <a:ext cx="883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</a:t>
            </a:r>
            <a:r>
              <a:rPr lang="en-US" baseline="-25000" dirty="0">
                <a:solidFill>
                  <a:srgbClr val="7030A0"/>
                </a:solidFill>
              </a:rPr>
              <a:t>90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3A01BBC-9230-BA3F-4719-7ACFB9E23056}"/>
              </a:ext>
            </a:extLst>
          </p:cNvPr>
          <p:cNvCxnSpPr>
            <a:cxnSpLocks/>
          </p:cNvCxnSpPr>
          <p:nvPr/>
        </p:nvCxnSpPr>
        <p:spPr>
          <a:xfrm>
            <a:off x="7330047" y="5983887"/>
            <a:ext cx="0" cy="35140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78A1157B-0A41-53D3-E936-569305690BB8}"/>
              </a:ext>
            </a:extLst>
          </p:cNvPr>
          <p:cNvCxnSpPr/>
          <p:nvPr/>
        </p:nvCxnSpPr>
        <p:spPr>
          <a:xfrm rot="5400000">
            <a:off x="5256373" y="5919623"/>
            <a:ext cx="533965" cy="304800"/>
          </a:xfrm>
          <a:prstGeom prst="curvedConnector3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089B0DF-15AC-CFAC-5F09-41F5BF647F3F}"/>
              </a:ext>
            </a:extLst>
          </p:cNvPr>
          <p:cNvSpPr/>
          <p:nvPr/>
        </p:nvSpPr>
        <p:spPr>
          <a:xfrm>
            <a:off x="7486075" y="5522056"/>
            <a:ext cx="213360" cy="228600"/>
          </a:xfrm>
          <a:prstGeom prst="ellipse">
            <a:avLst/>
          </a:prstGeom>
          <a:solidFill>
            <a:srgbClr val="FF8AD8">
              <a:alpha val="0"/>
            </a:srgbClr>
          </a:solidFill>
          <a:ln w="50800">
            <a:solidFill>
              <a:srgbClr val="FF8AD8">
                <a:alpha val="56000"/>
              </a:srgb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0FB64-8207-7613-D711-9524DEEB176A}"/>
              </a:ext>
            </a:extLst>
          </p:cNvPr>
          <p:cNvSpPr txBox="1"/>
          <p:nvPr/>
        </p:nvSpPr>
        <p:spPr>
          <a:xfrm>
            <a:off x="7995080" y="5938610"/>
            <a:ext cx="68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AD8"/>
                </a:solidFill>
              </a:rPr>
              <a:t>M</a:t>
            </a:r>
            <a:r>
              <a:rPr lang="en-US" baseline="-25000" dirty="0">
                <a:solidFill>
                  <a:srgbClr val="FF8AD8"/>
                </a:solidFill>
              </a:rPr>
              <a:t>25</a:t>
            </a:r>
            <a:endParaRPr lang="en-US" sz="1400" baseline="-25000" dirty="0">
              <a:solidFill>
                <a:srgbClr val="FF8AD8"/>
              </a:solidFill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5E601A66-BCBB-7FFB-7A55-8E9B81F0C12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592755" y="5805040"/>
            <a:ext cx="402325" cy="318236"/>
          </a:xfrm>
          <a:prstGeom prst="curvedConnector3">
            <a:avLst>
              <a:gd name="adj1" fmla="val 50000"/>
            </a:avLst>
          </a:prstGeom>
          <a:ln w="31750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E9541DCC-E1AD-E2C3-5DAE-D0497401968B}"/>
              </a:ext>
            </a:extLst>
          </p:cNvPr>
          <p:cNvSpPr/>
          <p:nvPr/>
        </p:nvSpPr>
        <p:spPr>
          <a:xfrm>
            <a:off x="187079" y="3059800"/>
            <a:ext cx="2329580" cy="2495791"/>
          </a:xfrm>
          <a:prstGeom prst="wedgeRoundRectCallout">
            <a:avLst>
              <a:gd name="adj1" fmla="val 73982"/>
              <a:gd name="adj2" fmla="val 75690"/>
              <a:gd name="adj3" fmla="val 16667"/>
            </a:avLst>
          </a:prstGeom>
          <a:solidFill>
            <a:schemeClr val="bg2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53A29-1B93-9AB1-D60A-D67826D9A82A}"/>
              </a:ext>
            </a:extLst>
          </p:cNvPr>
          <p:cNvSpPr txBox="1"/>
          <p:nvPr/>
        </p:nvSpPr>
        <p:spPr>
          <a:xfrm>
            <a:off x="514960" y="3292032"/>
            <a:ext cx="16738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smaller the M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the more important the role of dwarf galaxies in the build up of this particular ICL.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9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1">
                <a:lumMod val="95000"/>
              </a:schemeClr>
            </a:gs>
            <a:gs pos="56000">
              <a:schemeClr val="bg1">
                <a:lumMod val="50000"/>
              </a:schemeClr>
            </a:gs>
            <a:gs pos="30000">
              <a:schemeClr val="accent1">
                <a:lumMod val="60000"/>
                <a:lumOff val="40000"/>
              </a:schemeClr>
            </a:gs>
            <a:gs pos="9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78BBF-51CF-3429-0069-66B132B0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37" y="2039815"/>
            <a:ext cx="4793308" cy="44219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Main contributors to ICL do not scale with virial mass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Major contributors of ICL seem to be MW-mass galaxies with M * ∼ 10</a:t>
            </a:r>
            <a:r>
              <a:rPr lang="en-US" sz="2000" baseline="30000" dirty="0">
                <a:solidFill>
                  <a:schemeClr val="bg1"/>
                </a:solidFill>
              </a:rPr>
              <a:t>10.5</a:t>
            </a:r>
            <a:r>
              <a:rPr lang="en-US" sz="2000" dirty="0">
                <a:solidFill>
                  <a:schemeClr val="bg1"/>
                </a:solidFill>
              </a:rPr>
              <a:t> M</a:t>
            </a:r>
            <a:r>
              <a:rPr lang="en-US" sz="1800" baseline="-25000" dirty="0">
                <a:solidFill>
                  <a:schemeClr val="bg1"/>
                </a:solidFill>
                <a:effectLst/>
                <a:latin typeface="txsys"/>
              </a:rPr>
              <a:t>⊙</a:t>
            </a:r>
            <a:r>
              <a:rPr lang="en-US" sz="2000" dirty="0">
                <a:solidFill>
                  <a:schemeClr val="bg1"/>
                </a:solidFill>
              </a:rPr>
              <a:t>, regardless of group mass in our range.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warf galaxies have a wide range of relevance as builders of the </a:t>
            </a:r>
            <a:r>
              <a:rPr lang="en-US" sz="2000" dirty="0">
                <a:solidFill>
                  <a:schemeClr val="bg1"/>
                </a:solidFill>
              </a:rPr>
              <a:t>ICL -&gt; leaving mark on the metallicity content of ICL and the slope of metallicity profile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40F76-FBCB-41D0-840A-1BDAEE68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12</a:t>
            </a:fld>
            <a:endParaRPr lang="en-US"/>
          </a:p>
        </p:txBody>
      </p:sp>
      <p:sp>
        <p:nvSpPr>
          <p:cNvPr id="7" name="Document 6">
            <a:extLst>
              <a:ext uri="{FF2B5EF4-FFF2-40B4-BE49-F238E27FC236}">
                <a16:creationId xmlns:a16="http://schemas.microsoft.com/office/drawing/2014/main" id="{9D34BE5B-5746-EE70-CCE3-15DC80BE2B4D}"/>
              </a:ext>
            </a:extLst>
          </p:cNvPr>
          <p:cNvSpPr/>
          <p:nvPr/>
        </p:nvSpPr>
        <p:spPr>
          <a:xfrm>
            <a:off x="670557" y="-365760"/>
            <a:ext cx="4101465" cy="2788920"/>
          </a:xfrm>
          <a:prstGeom prst="flowChartDocumen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C51F7-15D3-1FFB-91F0-3E019887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3" y="396240"/>
            <a:ext cx="3932237" cy="12649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Main contributors to ICL: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1F8597BD-8403-8932-8C7F-D592EE5E5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30"/>
          <a:stretch/>
        </p:blipFill>
        <p:spPr>
          <a:xfrm>
            <a:off x="5655213" y="690707"/>
            <a:ext cx="6326475" cy="563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17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E23C9-0D7C-11D1-6FE8-3055A5AE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diagram of metallurgy&#10;&#10;Description automatically generated">
            <a:extLst>
              <a:ext uri="{FF2B5EF4-FFF2-40B4-BE49-F238E27FC236}">
                <a16:creationId xmlns:a16="http://schemas.microsoft.com/office/drawing/2014/main" id="{E040C6DF-33FD-6773-FE9C-68896C88D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3"/>
          <a:stretch/>
        </p:blipFill>
        <p:spPr>
          <a:xfrm>
            <a:off x="1983783" y="1576600"/>
            <a:ext cx="9850465" cy="4378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28B30-C26A-203D-1219-25221C08F850}"/>
              </a:ext>
            </a:extLst>
          </p:cNvPr>
          <p:cNvSpPr txBox="1"/>
          <p:nvPr/>
        </p:nvSpPr>
        <p:spPr>
          <a:xfrm>
            <a:off x="588935" y="511444"/>
            <a:ext cx="618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Dwarf contribution signatures</a:t>
            </a:r>
          </a:p>
        </p:txBody>
      </p:sp>
    </p:spTree>
    <p:extLst>
      <p:ext uri="{BB962C8B-B14F-4D97-AF65-F5344CB8AC3E}">
        <p14:creationId xmlns:p14="http://schemas.microsoft.com/office/powerpoint/2010/main" val="305494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56E1D39-3039-2EF8-39DF-EBFA03317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156" t="3361" r="7401"/>
          <a:stretch/>
        </p:blipFill>
        <p:spPr>
          <a:xfrm>
            <a:off x="198120" y="130761"/>
            <a:ext cx="7162801" cy="6590714"/>
          </a:xfrm>
          <a:prstGeom prst="rect">
            <a:avLst/>
          </a:prstGeom>
          <a:effectLst>
            <a:innerShdw blurRad="1270000" dist="1172059" dir="1560000">
              <a:prstClr val="black">
                <a:alpha val="55001"/>
              </a:prstClr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89384-31C3-AE9E-6773-226E472B7CB9}"/>
              </a:ext>
            </a:extLst>
          </p:cNvPr>
          <p:cNvSpPr txBox="1"/>
          <p:nvPr/>
        </p:nvSpPr>
        <p:spPr>
          <a:xfrm>
            <a:off x="8610600" y="280182"/>
            <a:ext cx="2940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Globular cluster component / ICGC: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221D-507B-BA20-7087-920F652B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BE82F-1DAA-81AB-DBBD-F8E28C003BA9}"/>
              </a:ext>
            </a:extLst>
          </p:cNvPr>
          <p:cNvSpPr txBox="1"/>
          <p:nvPr/>
        </p:nvSpPr>
        <p:spPr>
          <a:xfrm>
            <a:off x="7376160" y="6382237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Doppel et. al. (2022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B54DD-5280-199D-34BD-9832D82AE8C6}"/>
              </a:ext>
            </a:extLst>
          </p:cNvPr>
          <p:cNvSpPr txBox="1"/>
          <p:nvPr/>
        </p:nvSpPr>
        <p:spPr>
          <a:xfrm>
            <a:off x="8458200" y="1810160"/>
            <a:ext cx="30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GCs are interesting cause they are bright! (detected in JWST results by Lee et al. 2022) possible candidates to follow ICL formation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 are tagged using  dynamical cuts at the time of </a:t>
            </a:r>
            <a:r>
              <a:rPr lang="en-US" dirty="0" err="1">
                <a:solidFill>
                  <a:schemeClr val="bg1"/>
                </a:solidFill>
              </a:rPr>
              <a:t>subhalo’s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infall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Similar definition to stellar ICL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ICGC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843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3BB36-4514-BC40-DA97-7F063191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Stellar vs. GC component: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E2028-28CF-3AD2-9678-2F77F709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1FF8F0-D554-C14A-A48E-2CDACB84C2B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0FEFB-1B47-0DB3-46B9-1255F063FEE0}"/>
              </a:ext>
            </a:extLst>
          </p:cNvPr>
          <p:cNvSpPr/>
          <p:nvPr/>
        </p:nvSpPr>
        <p:spPr>
          <a:xfrm>
            <a:off x="5610386" y="2310834"/>
            <a:ext cx="1476214" cy="457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E578DF-4C7F-A2C3-A097-14DB1514EAE5}"/>
              </a:ext>
            </a:extLst>
          </p:cNvPr>
          <p:cNvSpPr txBox="1"/>
          <p:nvPr/>
        </p:nvSpPr>
        <p:spPr>
          <a:xfrm>
            <a:off x="785813" y="6286500"/>
            <a:ext cx="1103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GCs component seem comparable to ICL , a good tool to reconstruct the history of accretion of the cluster.</a:t>
            </a:r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4E64EFD-55CE-5859-BF42-00567773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8" y="2314661"/>
            <a:ext cx="11694943" cy="4012897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4AA840EE-E0BF-0755-D718-338B059FE09E}"/>
              </a:ext>
            </a:extLst>
          </p:cNvPr>
          <p:cNvSpPr/>
          <p:nvPr/>
        </p:nvSpPr>
        <p:spPr>
          <a:xfrm>
            <a:off x="10244379" y="3611106"/>
            <a:ext cx="356461" cy="80989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133C6-171F-237D-85D3-259C6C6A0A42}"/>
              </a:ext>
            </a:extLst>
          </p:cNvPr>
          <p:cNvSpPr txBox="1"/>
          <p:nvPr/>
        </p:nvSpPr>
        <p:spPr>
          <a:xfrm>
            <a:off x="2209800" y="4992589"/>
            <a:ext cx="141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1 relation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F43E73B2-2DCE-7986-B155-8FE19DB1419D}"/>
              </a:ext>
            </a:extLst>
          </p:cNvPr>
          <p:cNvCxnSpPr>
            <a:cxnSpLocks/>
          </p:cNvCxnSpPr>
          <p:nvPr/>
        </p:nvCxnSpPr>
        <p:spPr>
          <a:xfrm>
            <a:off x="1549831" y="4835471"/>
            <a:ext cx="659969" cy="354351"/>
          </a:xfrm>
          <a:prstGeom prst="curvedConnector3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5C78D5D-97FB-FFC7-6319-8B4790AEEE3B}"/>
              </a:ext>
            </a:extLst>
          </p:cNvPr>
          <p:cNvSpPr txBox="1"/>
          <p:nvPr/>
        </p:nvSpPr>
        <p:spPr>
          <a:xfrm>
            <a:off x="10705543" y="3615983"/>
            <a:ext cx="1296513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Progenitors of GC have lower mass in the dwarf regime than ones in the ICL</a:t>
            </a:r>
          </a:p>
        </p:txBody>
      </p:sp>
    </p:spTree>
    <p:extLst>
      <p:ext uri="{BB962C8B-B14F-4D97-AF65-F5344CB8AC3E}">
        <p14:creationId xmlns:p14="http://schemas.microsoft.com/office/powerpoint/2010/main" val="364369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D9163-72C9-7E62-0F24-651A8232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Quick Recap: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8FEF9-302F-5BAC-4FC7-AC818F86F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is the fraction of ICL in halos of different virial masses?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What is the difference in the makeup of the ICL based on the formation time of the group, distribution of progenitor masses?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How is the ICL related to the intra-cluster GC component?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25907-0E7F-597A-8EAE-D47DF55D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7F406A16-BF85-1DFA-0F81-AE6BF8ED969D}"/>
              </a:ext>
            </a:extLst>
          </p:cNvPr>
          <p:cNvGraphicFramePr/>
          <p:nvPr/>
        </p:nvGraphicFramePr>
        <p:xfrm>
          <a:off x="6128783" y="576843"/>
          <a:ext cx="5577777" cy="490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qr code on a white square&#10;&#10;Description automatically generated">
            <a:extLst>
              <a:ext uri="{FF2B5EF4-FFF2-40B4-BE49-F238E27FC236}">
                <a16:creationId xmlns:a16="http://schemas.microsoft.com/office/drawing/2014/main" id="{78F53F65-801D-1129-98CE-F69BB064C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1" y="4917635"/>
            <a:ext cx="1289471" cy="1848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97EE5-8781-6E03-EBE5-4DA4944E7941}"/>
              </a:ext>
            </a:extLst>
          </p:cNvPr>
          <p:cNvSpPr txBox="1"/>
          <p:nvPr/>
        </p:nvSpPr>
        <p:spPr>
          <a:xfrm>
            <a:off x="1353802" y="6350065"/>
            <a:ext cx="218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strike="noStrike" dirty="0">
                <a:solidFill>
                  <a:schemeClr val="bg1"/>
                </a:solidFill>
                <a:effectLst/>
                <a:latin typeface="Lucida Grande" panose="020B06000405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arXiv:2308.12340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7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5643E3-7220-18E6-A1E5-13C87E09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17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3CB883-2BD6-198F-8C43-9830CDC55034}"/>
              </a:ext>
            </a:extLst>
          </p:cNvPr>
          <p:cNvSpPr/>
          <p:nvPr/>
        </p:nvSpPr>
        <p:spPr>
          <a:xfrm>
            <a:off x="2420303" y="0"/>
            <a:ext cx="6858000" cy="6858000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6F7FF4-10C4-3C2E-C231-062D56B2F2ED}"/>
              </a:ext>
            </a:extLst>
          </p:cNvPr>
          <p:cNvSpPr/>
          <p:nvPr/>
        </p:nvSpPr>
        <p:spPr>
          <a:xfrm>
            <a:off x="2880359" y="457200"/>
            <a:ext cx="5943600" cy="59436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CE824-DC2C-4B56-C711-BDA43FCD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24" y="1154927"/>
            <a:ext cx="3733270" cy="4548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33401-9D26-0BC4-862A-6FAD5B0095D6}"/>
              </a:ext>
            </a:extLst>
          </p:cNvPr>
          <p:cNvSpPr txBox="1"/>
          <p:nvPr/>
        </p:nvSpPr>
        <p:spPr>
          <a:xfrm>
            <a:off x="8823959" y="5266243"/>
            <a:ext cx="35319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Contact information: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niusha.ahvazi@email.ucr.edu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nahvazi@carnegiescience.edu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9C279-5709-9EC6-DCAC-2DC688C7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901193" cy="1135737"/>
          </a:xfrm>
        </p:spPr>
        <p:txBody>
          <a:bodyPr>
            <a:normAutofit/>
          </a:bodyPr>
          <a:lstStyle/>
          <a:p>
            <a:r>
              <a:rPr lang="en-US" sz="3600"/>
              <a:t>Extras: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82467-80F8-358E-D5D8-C9E4968D8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6901193" cy="439398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Rudick+2011: hydro- simulation of a suite of 6 clusters</a:t>
            </a:r>
          </a:p>
          <a:p>
            <a:r>
              <a:rPr lang="en-US" sz="2000" dirty="0"/>
              <a:t>Mihos+2016: observation of Virgo cluster, concentrated around the cores of Virgo subclusters A and B </a:t>
            </a:r>
          </a:p>
          <a:p>
            <a:pPr lvl="1"/>
            <a:r>
              <a:rPr lang="en-US" sz="2000" dirty="0"/>
              <a:t>Our observations span roughly 16 degrees2 in two filters, reaching a 3</a:t>
            </a:r>
            <a:r>
              <a:rPr lang="el-GR" sz="2000" dirty="0"/>
              <a:t>σ </a:t>
            </a:r>
            <a:r>
              <a:rPr lang="en-US" sz="2000" dirty="0"/>
              <a:t>limiting depth of </a:t>
            </a:r>
            <a:r>
              <a:rPr lang="el-GR" sz="2000" dirty="0"/>
              <a:t>μ</a:t>
            </a:r>
            <a:r>
              <a:rPr lang="en-US" sz="2000" dirty="0"/>
              <a:t>B=29.5 and </a:t>
            </a:r>
            <a:r>
              <a:rPr lang="el-GR" sz="2000" dirty="0"/>
              <a:t>μ</a:t>
            </a:r>
            <a:r>
              <a:rPr lang="en-US" sz="2000" dirty="0"/>
              <a:t>V =28.5 mag arcsec−2. </a:t>
            </a:r>
          </a:p>
          <a:p>
            <a:pPr lvl="1"/>
            <a:r>
              <a:rPr lang="en-US" sz="2000" dirty="0"/>
              <a:t>measure the color of the diffuse tidal streams and </a:t>
            </a:r>
            <a:r>
              <a:rPr lang="en-US" sz="2000" dirty="0" err="1"/>
              <a:t>intracluster</a:t>
            </a:r>
            <a:r>
              <a:rPr lang="en-US" sz="2000" dirty="0"/>
              <a:t> light in the Virgo core near M87, in fields adjacent to the core including the M86/M84 region, and to the south of the core around M49 and subcluster B, along with the more distant W′ cloud around NGC 4365. </a:t>
            </a:r>
          </a:p>
          <a:p>
            <a:r>
              <a:rPr lang="en-US" sz="2000" dirty="0"/>
              <a:t>Iodice+2017: Observation of Fornax cluster, they only targeted a small region (~1%) compared to the total extension of the Fornax cluster. </a:t>
            </a:r>
          </a:p>
          <a:p>
            <a:pPr lvl="1"/>
            <a:r>
              <a:rPr lang="en-US" sz="1500" dirty="0"/>
              <a:t>The total g-band luminosity of the ICL is </a:t>
            </a:r>
            <a:r>
              <a:rPr lang="en-US" sz="1500" i="1" dirty="0"/>
              <a:t>Lg ~ </a:t>
            </a:r>
            <a:r>
              <a:rPr lang="en-US" sz="1500" dirty="0"/>
              <a:t>8.3 *10</a:t>
            </a:r>
            <a:r>
              <a:rPr lang="en-US" sz="1500" baseline="30000" dirty="0"/>
              <a:t>9</a:t>
            </a:r>
            <a:r>
              <a:rPr lang="en-US" sz="1500" dirty="0"/>
              <a:t> </a:t>
            </a:r>
            <a:r>
              <a:rPr lang="en-US" sz="1500" dirty="0" err="1"/>
              <a:t>L</a:t>
            </a:r>
            <a:r>
              <a:rPr lang="en-US" sz="1500" baseline="-25000" dirty="0" err="1"/>
              <a:t>sun</a:t>
            </a:r>
            <a:r>
              <a:rPr lang="en-US" sz="1500" dirty="0"/>
              <a:t> , which is ∼5% of the total luminosity of NGC 1399.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/>
              <a:t>Morishita+2017: 6 Hubble Frontier Field (HFF) clusters at 0.3&lt; Z &lt;0.6 </a:t>
            </a:r>
          </a:p>
          <a:p>
            <a:endParaRPr lang="en-US" sz="20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5681EC6-65A2-3E8F-3BFD-A5AD1747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0" y="80525"/>
            <a:ext cx="2994991" cy="3630084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F0DDD30-EEC8-E339-3968-B0B3E77A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870" y="3803374"/>
            <a:ext cx="4007397" cy="272502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5FB1A0-1175-DC5C-FFB2-E3C825CC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34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4AAFA-CDBF-865A-B7CA-E9BCE169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1FF8F0-D554-C14A-A48E-2CDACB84C2B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E86D9FD7-B37F-6E27-335A-80C9BFC9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2974"/>
            <a:ext cx="10905066" cy="45528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2000">
              <a:schemeClr val="tx1">
                <a:lumMod val="85000"/>
                <a:lumOff val="15000"/>
              </a:schemeClr>
            </a:gs>
            <a:gs pos="85000">
              <a:schemeClr val="tx1">
                <a:lumMod val="50000"/>
                <a:lumOff val="5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36ED9-DAC1-329D-49D0-0A696478B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74" y="2514600"/>
            <a:ext cx="4890267" cy="3758184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Dwarfs are important for cosmology!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 fontAlgn="base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Abundance of dwarf (luminosity functions)</a:t>
            </a:r>
          </a:p>
          <a:p>
            <a:pPr lvl="1" fontAlgn="base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Mass content (cusp vs. cores/ diversity of rot. curves)</a:t>
            </a:r>
          </a:p>
          <a:p>
            <a:pPr lvl="1" fontAlgn="base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Sensitive feedback probes (shallow potential wells)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Most studies of dwarfs are in the Local Group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D0F38-38D8-909C-0564-3E462A65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Importance of Dwarf Galaxies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A08F18-9DEA-858C-AE5E-3D80D219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6C22E-B12F-C635-32B4-6EFAEA8A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8674" y="6391204"/>
            <a:ext cx="27432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891FF8F0-D554-C14A-A48E-2CDACB84C2BE}" type="slidenum">
              <a:rPr lang="en-US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7144-5184-5496-BCE0-89D7F91CAEC8}"/>
              </a:ext>
            </a:extLst>
          </p:cNvPr>
          <p:cNvSpPr txBox="1"/>
          <p:nvPr/>
        </p:nvSpPr>
        <p:spPr>
          <a:xfrm>
            <a:off x="2829954" y="6455325"/>
            <a:ext cx="2787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strike="noStrike" dirty="0"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Denija Crnojević</a:t>
            </a:r>
            <a:r>
              <a:rPr lang="en-US" sz="1600" b="0" i="0" strike="noStrike" dirty="0">
                <a:effectLst/>
                <a:latin typeface="Arial" panose="020B0604020202020204" pitchFamily="34" charset="0"/>
              </a:rPr>
              <a:t> et. al. 2021</a:t>
            </a:r>
            <a:endParaRPr lang="en-US" sz="1600" b="0" i="0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638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51548-F543-2556-82EE-E8EB5493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45DF6-607E-535B-1B19-6167E326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5" y="-1"/>
            <a:ext cx="9970039" cy="66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2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E19A5-5B61-A1BA-34FF-5563FC02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B9EEE-C3D7-DF1D-0323-D0FEC740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" y="-1"/>
            <a:ext cx="10176435" cy="67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AE354-6531-900E-E736-B48AB24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27537-0BB3-B4ED-7DD4-36D945A9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78" y="0"/>
            <a:ext cx="7498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3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C6BCA-E2C6-5F07-7876-F13444FF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A graph of stars and lines&#10;&#10;Description automatically generated">
            <a:extLst>
              <a:ext uri="{FF2B5EF4-FFF2-40B4-BE49-F238E27FC236}">
                <a16:creationId xmlns:a16="http://schemas.microsoft.com/office/drawing/2014/main" id="{F918B9DB-66B6-B13A-C13F-C11074B4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06" y="847912"/>
            <a:ext cx="5156506" cy="5122582"/>
          </a:xfrm>
          <a:prstGeom prst="rect">
            <a:avLst/>
          </a:prstGeom>
        </p:spPr>
      </p:pic>
      <p:pic>
        <p:nvPicPr>
          <p:cNvPr id="6" name="Picture 5" descr="A graph of stars and lines&#10;&#10;Description automatically generated">
            <a:extLst>
              <a:ext uri="{FF2B5EF4-FFF2-40B4-BE49-F238E27FC236}">
                <a16:creationId xmlns:a16="http://schemas.microsoft.com/office/drawing/2014/main" id="{420920D1-BB52-B35D-A3F5-FC4B7BF0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9"/>
          <a:stretch/>
        </p:blipFill>
        <p:spPr>
          <a:xfrm>
            <a:off x="5790011" y="964840"/>
            <a:ext cx="5286457" cy="51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5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650D5-02AE-6CB3-CF9A-682B8B63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67E2039-D985-F137-48D4-451AE3C1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85" y="1183342"/>
            <a:ext cx="11355097" cy="44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7B546-879F-0E26-69AB-F7A80062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F7A0DB81-FC7D-BE85-DF50-EE559369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18" y="482697"/>
            <a:ext cx="6795247" cy="62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5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25EE4-6793-9609-852A-BD8DB68E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A group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FE952257-5257-F642-5932-FF855252B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5" y="986118"/>
            <a:ext cx="10746852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03A67-68EA-93B7-718A-160FB578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875D9-CB22-C7A6-4BC1-677EE97AC636}"/>
              </a:ext>
            </a:extLst>
          </p:cNvPr>
          <p:cNvSpPr txBox="1"/>
          <p:nvPr/>
        </p:nvSpPr>
        <p:spPr>
          <a:xfrm>
            <a:off x="9350675" y="3036360"/>
            <a:ext cx="2763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though most of the start in ICL are ex-situ we detect a significant fraction born from cooling of the CGM gas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Ahvazi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in prep).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5B4609-850C-B854-6207-F960D543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252" cy="694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EC360-A5D7-7A53-18C8-D77C565B8A17}"/>
              </a:ext>
            </a:extLst>
          </p:cNvPr>
          <p:cNvSpPr txBox="1"/>
          <p:nvPr/>
        </p:nvSpPr>
        <p:spPr>
          <a:xfrm>
            <a:off x="8565160" y="369116"/>
            <a:ext cx="36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In-situ ICL component</a:t>
            </a:r>
          </a:p>
        </p:txBody>
      </p:sp>
    </p:spTree>
    <p:extLst>
      <p:ext uri="{BB962C8B-B14F-4D97-AF65-F5344CB8AC3E}">
        <p14:creationId xmlns:p14="http://schemas.microsoft.com/office/powerpoint/2010/main" val="397633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4000">
              <a:schemeClr val="bg1">
                <a:lumMod val="95000"/>
              </a:schemeClr>
            </a:gs>
            <a:gs pos="56000">
              <a:schemeClr val="bg1">
                <a:lumMod val="50000"/>
              </a:schemeClr>
            </a:gs>
            <a:gs pos="30000">
              <a:schemeClr val="bg1"/>
            </a:gs>
            <a:gs pos="88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F33C3-92A1-555F-04DA-6383F31E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CD45A75-2F61-D5BD-98CC-306E3749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635"/>
            <a:ext cx="8130651" cy="2379455"/>
          </a:xfrm>
          <a:prstGeom prst="rect">
            <a:avLst/>
          </a:prstGeom>
        </p:spPr>
      </p:pic>
      <p:pic>
        <p:nvPicPr>
          <p:cNvPr id="4" name="Picture 3" descr="A close-up of a galaxy&#10;&#10;Description automatically generated">
            <a:extLst>
              <a:ext uri="{FF2B5EF4-FFF2-40B4-BE49-F238E27FC236}">
                <a16:creationId xmlns:a16="http://schemas.microsoft.com/office/drawing/2014/main" id="{64233EE9-545E-BB98-F1F8-5F0E9796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21" y="1164092"/>
            <a:ext cx="4458557" cy="5174654"/>
          </a:xfrm>
          <a:prstGeom prst="rect">
            <a:avLst/>
          </a:prstGeom>
        </p:spPr>
      </p:pic>
      <p:pic>
        <p:nvPicPr>
          <p:cNvPr id="6" name="Picture 5" descr="A blue circle with a blue line pointing to a black background&#10;&#10;Description automatically generated">
            <a:extLst>
              <a:ext uri="{FF2B5EF4-FFF2-40B4-BE49-F238E27FC236}">
                <a16:creationId xmlns:a16="http://schemas.microsoft.com/office/drawing/2014/main" id="{88E38633-6600-2C1C-5D76-4BC203EA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96" y="3429000"/>
            <a:ext cx="5813455" cy="3429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83263-8414-D21E-3653-5DEF807364B1}"/>
              </a:ext>
            </a:extLst>
          </p:cNvPr>
          <p:cNvSpPr txBox="1"/>
          <p:nvPr/>
        </p:nvSpPr>
        <p:spPr>
          <a:xfrm>
            <a:off x="9431058" y="136525"/>
            <a:ext cx="2123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arXiv:2305.03073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" name="Picture 8" descr="A qr code with dots&#10;&#10;Description automatically generated">
            <a:extLst>
              <a:ext uri="{FF2B5EF4-FFF2-40B4-BE49-F238E27FC236}">
                <a16:creationId xmlns:a16="http://schemas.microsoft.com/office/drawing/2014/main" id="{3CBB0541-3BD6-6FCA-B9D7-793F77647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0651" y="-20947"/>
            <a:ext cx="1185039" cy="1185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FAE521-CBFB-7F0B-8356-FFA595563523}"/>
              </a:ext>
            </a:extLst>
          </p:cNvPr>
          <p:cNvSpPr txBox="1"/>
          <p:nvPr/>
        </p:nvSpPr>
        <p:spPr>
          <a:xfrm>
            <a:off x="0" y="3751419"/>
            <a:ext cx="23510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Constraining mass of the progenitor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imbusSanL"/>
                <a:ea typeface="+mn-ea"/>
                <a:cs typeface="+mn-cs"/>
              </a:rPr>
              <a:t>a giant thin stellar stream in the Coma Galaxy Cluster.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30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>
                <a:lumMod val="85000"/>
                <a:lumOff val="15000"/>
              </a:schemeClr>
            </a:gs>
            <a:gs pos="81000">
              <a:schemeClr val="bg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23EC3D-E7B1-162C-814B-4DAA4BA83FA9}"/>
              </a:ext>
            </a:extLst>
          </p:cNvPr>
          <p:cNvSpPr txBox="1"/>
          <p:nvPr/>
        </p:nvSpPr>
        <p:spPr>
          <a:xfrm>
            <a:off x="714756" y="321211"/>
            <a:ext cx="10762488" cy="902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Environmental Effects</a:t>
            </a:r>
          </a:p>
        </p:txBody>
      </p:sp>
      <p:pic>
        <p:nvPicPr>
          <p:cNvPr id="3074" name="Picture 2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0746CD45-AA86-565E-AA4B-3453337C8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 r="-2" b="8910"/>
          <a:stretch/>
        </p:blipFill>
        <p:spPr bwMode="auto">
          <a:xfrm>
            <a:off x="609600" y="2423680"/>
            <a:ext cx="5212080" cy="3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2D2CD-F9BC-DBC1-376D-4367F5A7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694" y="641049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59907-D09C-E3AE-D077-F1CA756382FA}"/>
              </a:ext>
            </a:extLst>
          </p:cNvPr>
          <p:cNvSpPr txBox="1"/>
          <p:nvPr/>
        </p:nvSpPr>
        <p:spPr>
          <a:xfrm>
            <a:off x="609601" y="1425834"/>
            <a:ext cx="521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Ram-pressure stripping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result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7B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quenching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galaxies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8553B-DEEE-7E3D-97B8-A2269B0FC756}"/>
              </a:ext>
            </a:extLst>
          </p:cNvPr>
          <p:cNvSpPr txBox="1"/>
          <p:nvPr/>
        </p:nvSpPr>
        <p:spPr>
          <a:xfrm>
            <a:off x="609600" y="6337393"/>
            <a:ext cx="534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HST image of ram pressure stripping of gas from a galaxy in ESO 137-001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Image of the stellar tidal stream surrounding the spiral galaxy NGC 5907 obtained with an amateur robotic telescope in the mountains of New Mexico.Credit: R. Jay Gabany">
            <a:extLst>
              <a:ext uri="{FF2B5EF4-FFF2-40B4-BE49-F238E27FC236}">
                <a16:creationId xmlns:a16="http://schemas.microsoft.com/office/drawing/2014/main" id="{E422A637-8767-FA5D-C063-B7AF7084C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1" t="2299" r="-68" b="12243"/>
          <a:stretch/>
        </p:blipFill>
        <p:spPr bwMode="auto">
          <a:xfrm>
            <a:off x="6095999" y="2409534"/>
            <a:ext cx="5486397" cy="387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766F4-EBCC-CA9C-42AA-3430D14A1E10}"/>
              </a:ext>
            </a:extLst>
          </p:cNvPr>
          <p:cNvSpPr txBox="1"/>
          <p:nvPr/>
        </p:nvSpPr>
        <p:spPr>
          <a:xfrm>
            <a:off x="6435738" y="6337393"/>
            <a:ext cx="4760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Tidal stream surrounding the spiral galaxy NGC 5907.Credit: R. Jay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Gabany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953C2-CEAD-DA47-4E26-5271AF81CEFC}"/>
              </a:ext>
            </a:extLst>
          </p:cNvPr>
          <p:cNvSpPr txBox="1"/>
          <p:nvPr/>
        </p:nvSpPr>
        <p:spPr>
          <a:xfrm>
            <a:off x="6370316" y="1308880"/>
            <a:ext cx="521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Tidal Stripping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production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7B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tidal streams</a:t>
            </a:r>
          </a:p>
        </p:txBody>
      </p:sp>
    </p:spTree>
    <p:extLst>
      <p:ext uri="{BB962C8B-B14F-4D97-AF65-F5344CB8AC3E}">
        <p14:creationId xmlns:p14="http://schemas.microsoft.com/office/powerpoint/2010/main" val="825142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dk1">
                <a:lumMod val="67000"/>
              </a:schemeClr>
            </a:gs>
            <a:gs pos="0">
              <a:schemeClr val="bg1"/>
            </a:gs>
            <a:gs pos="38000">
              <a:schemeClr val="tx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E8A25-746E-F6DA-F280-A701D13B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F8F0-D554-C14A-A48E-2CDACB84C2BE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 descr="A group of planets in space&#10;&#10;Description automatically generated with low confidence">
            <a:extLst>
              <a:ext uri="{FF2B5EF4-FFF2-40B4-BE49-F238E27FC236}">
                <a16:creationId xmlns:a16="http://schemas.microsoft.com/office/drawing/2014/main" id="{39409144-F1E4-5546-03C9-8E17007B8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 bwMode="auto">
          <a:xfrm>
            <a:off x="3712094" y="1483568"/>
            <a:ext cx="8601055" cy="48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E9D086A-18CD-857B-9A96-0CFDCBB864E2}"/>
              </a:ext>
            </a:extLst>
          </p:cNvPr>
          <p:cNvSpPr/>
          <p:nvPr/>
        </p:nvSpPr>
        <p:spPr>
          <a:xfrm>
            <a:off x="162982" y="162792"/>
            <a:ext cx="7098223" cy="1751309"/>
          </a:xfrm>
          <a:prstGeom prst="round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91799"/>
                </a:schemeClr>
              </a:gs>
              <a:gs pos="64000">
                <a:schemeClr val="bg1"/>
              </a:gs>
              <a:gs pos="29000">
                <a:schemeClr val="bg1">
                  <a:alpha val="75047"/>
                  <a:lumMod val="0"/>
                  <a:lumOff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  <a:alpha val="33733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7A10E-C776-C1B6-7766-F872D79C0169}"/>
              </a:ext>
            </a:extLst>
          </p:cNvPr>
          <p:cNvSpPr txBox="1"/>
          <p:nvPr/>
        </p:nvSpPr>
        <p:spPr>
          <a:xfrm>
            <a:off x="612432" y="423338"/>
            <a:ext cx="61993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ea typeface="+mj-ea"/>
                <a:cs typeface="+mj-cs"/>
              </a:rPr>
              <a:t>Low surface brightness universe: </a:t>
            </a:r>
          </a:p>
          <a:p>
            <a:r>
              <a:rPr lang="en-US" sz="3600" dirty="0">
                <a:latin typeface="+mj-lt"/>
                <a:ea typeface="+mj-ea"/>
                <a:cs typeface="+mj-cs"/>
              </a:rPr>
              <a:t>Intra-cluster light in simulations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8CEB8-C076-8743-AC32-71FD65BDF087}"/>
              </a:ext>
            </a:extLst>
          </p:cNvPr>
          <p:cNvSpPr txBox="1"/>
          <p:nvPr/>
        </p:nvSpPr>
        <p:spPr>
          <a:xfrm>
            <a:off x="8612686" y="946559"/>
            <a:ext cx="370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 sample of elliptical galaxies from the Atlas3D survey. image by P.-A. Duc 2011 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outdoor, light, outdoor object, close&#10;&#10;Description automatically generated">
            <a:extLst>
              <a:ext uri="{FF2B5EF4-FFF2-40B4-BE49-F238E27FC236}">
                <a16:creationId xmlns:a16="http://schemas.microsoft.com/office/drawing/2014/main" id="{13D1205E-D396-9F34-9F32-D0F805648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4877"/>
            <a:ext cx="4094023" cy="36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D9163-72C9-7E62-0F24-651A8232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Questions we are aiming to answer: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8FEF9-302F-5BAC-4FC7-AC818F86F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809" y="3271423"/>
            <a:ext cx="6048893" cy="241181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do ICL tell us about formation history of groups and clusters?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What is the role of dwarf galaxies in building the ICL?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25907-0E7F-597A-8EAE-D47DF55D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95B32BC-B83F-1CDD-9DEF-564D3CCB5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9"/>
          <a:stretch/>
        </p:blipFill>
        <p:spPr>
          <a:xfrm>
            <a:off x="4173286" y="11970"/>
            <a:ext cx="8018714" cy="241181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qr code on a white square&#10;&#10;Description automatically generated">
            <a:extLst>
              <a:ext uri="{FF2B5EF4-FFF2-40B4-BE49-F238E27FC236}">
                <a16:creationId xmlns:a16="http://schemas.microsoft.com/office/drawing/2014/main" id="{37FEF437-2FBB-71F1-8D98-D37AF77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73" y="28285"/>
            <a:ext cx="1725727" cy="2473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2C00E9-BBC1-C8E8-FB46-7CD6FCDA4F79}"/>
              </a:ext>
            </a:extLst>
          </p:cNvPr>
          <p:cNvSpPr txBox="1"/>
          <p:nvPr/>
        </p:nvSpPr>
        <p:spPr>
          <a:xfrm>
            <a:off x="10002134" y="2445555"/>
            <a:ext cx="218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strike="noStrike" dirty="0">
                <a:solidFill>
                  <a:schemeClr val="bg1"/>
                </a:solidFill>
                <a:effectLst/>
                <a:latin typeface="Lucida Grande" panose="020B06000405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arXiv:2308.12340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23813-EA2B-9417-D262-117F3CB0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FF8F0-D554-C14A-A48E-2CDACB84C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2A10FA2-CE09-57C4-68B1-9ED53FBF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57" y="87478"/>
            <a:ext cx="7133044" cy="41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F31C5E-7F54-EEA3-1C00-3E1834D94FF2}"/>
              </a:ext>
            </a:extLst>
          </p:cNvPr>
          <p:cNvSpPr/>
          <p:nvPr/>
        </p:nvSpPr>
        <p:spPr>
          <a:xfrm>
            <a:off x="264941" y="221121"/>
            <a:ext cx="5758375" cy="2300706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841A14-C473-07B6-58B1-DFBF13005E49}"/>
              </a:ext>
            </a:extLst>
          </p:cNvPr>
          <p:cNvSpPr/>
          <p:nvPr/>
        </p:nvSpPr>
        <p:spPr>
          <a:xfrm>
            <a:off x="6664777" y="4250338"/>
            <a:ext cx="5495924" cy="21060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DC1BC-AEA4-B676-E239-3D0E8D40CF58}"/>
              </a:ext>
            </a:extLst>
          </p:cNvPr>
          <p:cNvSpPr txBox="1"/>
          <p:nvPr/>
        </p:nvSpPr>
        <p:spPr>
          <a:xfrm>
            <a:off x="492369" y="337625"/>
            <a:ext cx="5064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IllustrisTNG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E90B5-1797-6335-BDBE-751A6A95529E}"/>
              </a:ext>
            </a:extLst>
          </p:cNvPr>
          <p:cNvSpPr txBox="1"/>
          <p:nvPr/>
        </p:nvSpPr>
        <p:spPr>
          <a:xfrm>
            <a:off x="492369" y="1437757"/>
            <a:ext cx="530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IllustrisTNG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/Big volume simulations have become available in the past couple of years.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FF97B-5A71-E4F5-B92F-DBCDC443E329}"/>
              </a:ext>
            </a:extLst>
          </p:cNvPr>
          <p:cNvSpPr txBox="1"/>
          <p:nvPr/>
        </p:nvSpPr>
        <p:spPr>
          <a:xfrm>
            <a:off x="6798359" y="4383473"/>
            <a:ext cx="5495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Producing realistic population of galaxies in a variety of environments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    Morphology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Luminosity function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Color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lack, posing&#10;&#10;Description automatically generated">
            <a:extLst>
              <a:ext uri="{FF2B5EF4-FFF2-40B4-BE49-F238E27FC236}">
                <a16:creationId xmlns:a16="http://schemas.microsoft.com/office/drawing/2014/main" id="{579D4898-1AE6-1F7B-D7F6-FB464DA8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" y="3904581"/>
            <a:ext cx="6283776" cy="2732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DC3F95-8FBC-2DCA-7F17-B559D8B4CE43}"/>
              </a:ext>
            </a:extLst>
          </p:cNvPr>
          <p:cNvSpPr txBox="1"/>
          <p:nvPr/>
        </p:nvSpPr>
        <p:spPr>
          <a:xfrm>
            <a:off x="0" y="6594509"/>
            <a:ext cx="232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www.tng-project.org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2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2000">
              <a:schemeClr val="bg1">
                <a:lumMod val="85000"/>
                <a:lumOff val="15000"/>
              </a:schemeClr>
            </a:gs>
            <a:gs pos="52000">
              <a:schemeClr val="bg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6B834B9-3AA5-35E0-C5BB-9BB16C286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r="-1" b="-1"/>
          <a:stretch/>
        </p:blipFill>
        <p:spPr bwMode="auto">
          <a:xfrm>
            <a:off x="6557478" y="1381473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D48AC-5A9E-E1E7-A692-592BDE5A7CAE}"/>
              </a:ext>
            </a:extLst>
          </p:cNvPr>
          <p:cNvSpPr txBox="1"/>
          <p:nvPr/>
        </p:nvSpPr>
        <p:spPr>
          <a:xfrm>
            <a:off x="1532259" y="147668"/>
            <a:ext cx="9169675" cy="159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TNG 50 - The highest resolution run of </a:t>
            </a:r>
            <a:r>
              <a:rPr lang="en-US" sz="4800" b="0" i="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IllustrisTNG</a:t>
            </a:r>
            <a:r>
              <a:rPr lang="en-US" sz="4800" b="0" i="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suite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8EFFAC-333E-729B-EF67-092DB319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91FF8F0-D554-C14A-A48E-2CDACB84C2B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5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1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5E409DD-55C6-1D9D-8168-AE844D08D9EF}"/>
              </a:ext>
            </a:extLst>
          </p:cNvPr>
          <p:cNvSpPr/>
          <p:nvPr/>
        </p:nvSpPr>
        <p:spPr>
          <a:xfrm>
            <a:off x="6150489" y="910883"/>
            <a:ext cx="7124014" cy="6858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392AA5-F90A-C4E0-9235-8388E3FAC28B}"/>
                  </a:ext>
                </a:extLst>
              </p:cNvPr>
              <p:cNvSpPr txBox="1"/>
              <p:nvPr/>
            </p:nvSpPr>
            <p:spPr>
              <a:xfrm>
                <a:off x="1623443" y="2743199"/>
                <a:ext cx="4150377" cy="2873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Resolution: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baryon</a:t>
                </a:r>
                <a:r>
                  <a:rPr lang="en-US" baseline="-25000" dirty="0"/>
                  <a:t> </a:t>
                </a:r>
                <a:r>
                  <a:rPr lang="en-US" dirty="0"/>
                  <a:t>= 8.5 ⨉ 10</a:t>
                </a:r>
                <a:r>
                  <a:rPr lang="en-US" baseline="30000" dirty="0"/>
                  <a:t>4</a:t>
                </a:r>
                <a:r>
                  <a:rPr lang="en-US" dirty="0"/>
                  <a:t>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sun</a:t>
                </a:r>
                <a:r>
                  <a:rPr lang="en-US" dirty="0"/>
                  <a:t> ,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DM</a:t>
                </a:r>
                <a:r>
                  <a:rPr lang="en-US" dirty="0"/>
                  <a:t> = 4.5 ⨉ 10</a:t>
                </a:r>
                <a:r>
                  <a:rPr lang="en-US" baseline="30000" dirty="0"/>
                  <a:t>5</a:t>
                </a:r>
                <a:r>
                  <a:rPr lang="en-US" dirty="0"/>
                  <a:t>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sun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Box of TNG50 was chosen to include 1 "massive" Virgo-like object, M</a:t>
                </a:r>
                <a:r>
                  <a:rPr lang="en-US" baseline="-25000" dirty="0"/>
                  <a:t>200</a:t>
                </a:r>
                <a:r>
                  <a:rPr lang="en-US" dirty="0"/>
                  <a:t> ~2⨉10</a:t>
                </a:r>
                <a:r>
                  <a:rPr lang="en-US" baseline="30000" dirty="0"/>
                  <a:t>14</a:t>
                </a:r>
                <a:r>
                  <a:rPr lang="en-US" dirty="0"/>
                  <a:t>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sun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Our sample: virial mass of groups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392AA5-F90A-C4E0-9235-8388E3FAC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443" y="2743199"/>
                <a:ext cx="4150377" cy="2873672"/>
              </a:xfrm>
              <a:prstGeom prst="rect">
                <a:avLst/>
              </a:prstGeom>
              <a:blipFill>
                <a:blip r:embed="rId3"/>
                <a:stretch>
                  <a:fillRect l="-915" t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EE783E5-3B09-7EAB-BF0B-F92060B11B41}"/>
              </a:ext>
            </a:extLst>
          </p:cNvPr>
          <p:cNvSpPr txBox="1"/>
          <p:nvPr/>
        </p:nvSpPr>
        <p:spPr>
          <a:xfrm>
            <a:off x="10429119" y="1606411"/>
            <a:ext cx="1359607" cy="28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Doppel et. al. 2022</a:t>
            </a:r>
            <a:endParaRPr lang="en-US" dirty="0"/>
          </a:p>
        </p:txBody>
      </p:sp>
      <p:pic>
        <p:nvPicPr>
          <p:cNvPr id="8" name="Picture 7" descr="A graph with numbers and dots&#10;&#10;Description automatically generated">
            <a:extLst>
              <a:ext uri="{FF2B5EF4-FFF2-40B4-BE49-F238E27FC236}">
                <a16:creationId xmlns:a16="http://schemas.microsoft.com/office/drawing/2014/main" id="{DEE1BB16-A002-116C-8061-8B97F4EF7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8" t="3664" r="2574" b="5304"/>
          <a:stretch/>
        </p:blipFill>
        <p:spPr>
          <a:xfrm>
            <a:off x="7288188" y="1868668"/>
            <a:ext cx="4806931" cy="450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264FF-D031-B69D-23C7-36720348255B}"/>
              </a:ext>
            </a:extLst>
          </p:cNvPr>
          <p:cNvSpPr txBox="1"/>
          <p:nvPr/>
        </p:nvSpPr>
        <p:spPr>
          <a:xfrm rot="16200000">
            <a:off x="6298399" y="3905222"/>
            <a:ext cx="1121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Number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31C2D-6D9C-B80F-3FD1-8697BEA03DE6}"/>
              </a:ext>
            </a:extLst>
          </p:cNvPr>
          <p:cNvSpPr txBox="1"/>
          <p:nvPr/>
        </p:nvSpPr>
        <p:spPr>
          <a:xfrm>
            <a:off x="8713971" y="6332375"/>
            <a:ext cx="1997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log (M</a:t>
            </a:r>
            <a:r>
              <a:rPr lang="en-US" sz="2200" baseline="-25000" dirty="0"/>
              <a:t>200</a:t>
            </a:r>
            <a:r>
              <a:rPr lang="en-US" sz="2200" dirty="0"/>
              <a:t> [M</a:t>
            </a:r>
            <a:r>
              <a:rPr lang="en-US" sz="2200" baseline="-25000" dirty="0">
                <a:effectLst/>
                <a:latin typeface="CMSY10"/>
              </a:rPr>
              <a:t>⊙</a:t>
            </a:r>
            <a:r>
              <a:rPr lang="en-US" sz="2200" dirty="0"/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98942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F33CA-ABBE-6D01-6653-F78E6EDD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1" y="489507"/>
            <a:ext cx="3779520" cy="6263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/>
              <a:t>Fraction of ICL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CE1FF-AB3F-1647-7399-228838541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7511" y="1716258"/>
            <a:ext cx="4008119" cy="34293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TNG50 predictions for ICL fractions are broadly consistent with previous observations and theoretical predictions</a:t>
            </a:r>
            <a:endParaRPr lang="en-US" sz="2800" dirty="0"/>
          </a:p>
          <a:p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900BFE-88E2-486F-EA84-46D7ADF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6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91FF8F0-D554-C14A-A48E-2CDACB84C2BE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5" name="Picture 4" descr="A graph of a graph with numbers and points&#10;&#10;Description automatically generated with medium confidence">
            <a:extLst>
              <a:ext uri="{FF2B5EF4-FFF2-40B4-BE49-F238E27FC236}">
                <a16:creationId xmlns:a16="http://schemas.microsoft.com/office/drawing/2014/main" id="{20339852-CF20-9822-26DB-85AE6630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1" y="-7943"/>
            <a:ext cx="6934650" cy="6365545"/>
          </a:xfrm>
          <a:prstGeom prst="rect">
            <a:avLst/>
          </a:prstGeom>
        </p:spPr>
      </p:pic>
      <p:pic>
        <p:nvPicPr>
          <p:cNvPr id="6" name="Picture 5" descr="A graph of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716677FE-A508-664C-E291-7DB0F8BE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" y="0"/>
            <a:ext cx="6996607" cy="63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8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F33CA-ABBE-6D01-6653-F78E6EDD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1" y="489507"/>
            <a:ext cx="3779520" cy="6263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/>
              <a:t>Fraction of ICL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900BFE-88E2-486F-EA84-46D7ADF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6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91FF8F0-D554-C14A-A48E-2CDACB84C2BE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5" name="Picture 4" descr="A graph of a graph with numbers and points&#10;&#10;Description automatically generated with medium confidence">
            <a:extLst>
              <a:ext uri="{FF2B5EF4-FFF2-40B4-BE49-F238E27FC236}">
                <a16:creationId xmlns:a16="http://schemas.microsoft.com/office/drawing/2014/main" id="{20339852-CF20-9822-26DB-85AE6630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1" y="-7943"/>
            <a:ext cx="6934650" cy="636554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A943347-7D0E-7CD4-2286-A95A3297FEE5}"/>
              </a:ext>
            </a:extLst>
          </p:cNvPr>
          <p:cNvSpPr txBox="1">
            <a:spLocks/>
          </p:cNvSpPr>
          <p:nvPr/>
        </p:nvSpPr>
        <p:spPr>
          <a:xfrm>
            <a:off x="7907511" y="1716258"/>
            <a:ext cx="4008119" cy="3429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dispersion in the ICL fraction-M</a:t>
            </a:r>
            <a:r>
              <a:rPr lang="en-US" sz="2000" baseline="-25000" dirty="0"/>
              <a:t>200</a:t>
            </a:r>
            <a:r>
              <a:rPr lang="en-US" sz="2000" dirty="0"/>
              <a:t> relation corelates with the time of the last major merger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8FD5B-C458-CC1E-12E9-EC1D455B0D8F}"/>
              </a:ext>
            </a:extLst>
          </p:cNvPr>
          <p:cNvSpPr txBox="1"/>
          <p:nvPr/>
        </p:nvSpPr>
        <p:spPr>
          <a:xfrm rot="16200000">
            <a:off x="6406935" y="609731"/>
            <a:ext cx="775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[Gyr]</a:t>
            </a:r>
          </a:p>
        </p:txBody>
      </p:sp>
    </p:spTree>
    <p:extLst>
      <p:ext uri="{BB962C8B-B14F-4D97-AF65-F5344CB8AC3E}">
        <p14:creationId xmlns:p14="http://schemas.microsoft.com/office/powerpoint/2010/main" val="2125382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32379</TotalTime>
  <Words>1032</Words>
  <Application>Microsoft Macintosh PowerPoint</Application>
  <PresentationFormat>Widescreen</PresentationFormat>
  <Paragraphs>134</Paragraphs>
  <Slides>28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CMSY10</vt:lpstr>
      <vt:lpstr>Lucida Grande</vt:lpstr>
      <vt:lpstr>NimbusSanL</vt:lpstr>
      <vt:lpstr>quatro</vt:lpstr>
      <vt:lpstr>Roboto</vt:lpstr>
      <vt:lpstr>txsys</vt:lpstr>
      <vt:lpstr>Wingdings</vt:lpstr>
      <vt:lpstr>Office Theme</vt:lpstr>
      <vt:lpstr>2_Office Theme</vt:lpstr>
      <vt:lpstr>The role of dwarf galaxies as progenitors of the intra-cluster light in galaxy groups and clusters</vt:lpstr>
      <vt:lpstr>Importance of Dwarf Galaxies</vt:lpstr>
      <vt:lpstr>PowerPoint Presentation</vt:lpstr>
      <vt:lpstr>PowerPoint Presentation</vt:lpstr>
      <vt:lpstr>Questions we are aiming to answer:</vt:lpstr>
      <vt:lpstr>PowerPoint Presentation</vt:lpstr>
      <vt:lpstr>PowerPoint Presentation</vt:lpstr>
      <vt:lpstr>Fraction of ICL</vt:lpstr>
      <vt:lpstr>Fraction of ICL</vt:lpstr>
      <vt:lpstr>Role of dwarf galaxies in building the ICL</vt:lpstr>
      <vt:lpstr>Role of dwarf galaxies in building the ICL</vt:lpstr>
      <vt:lpstr>Main contributors to ICL:</vt:lpstr>
      <vt:lpstr>PowerPoint Presentation</vt:lpstr>
      <vt:lpstr>PowerPoint Presentation</vt:lpstr>
      <vt:lpstr>Stellar vs. GC component:</vt:lpstr>
      <vt:lpstr>Quick Recap:</vt:lpstr>
      <vt:lpstr>PowerPoint Presentation</vt:lpstr>
      <vt:lpstr>Extras: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Dwarf Galaxies in Group and Cluster Environments</dc:title>
  <dc:creator>Niusha A</dc:creator>
  <cp:lastModifiedBy>Niusha A</cp:lastModifiedBy>
  <cp:revision>34</cp:revision>
  <dcterms:created xsi:type="dcterms:W3CDTF">2022-05-10T19:09:55Z</dcterms:created>
  <dcterms:modified xsi:type="dcterms:W3CDTF">2023-12-12T17:22:44Z</dcterms:modified>
</cp:coreProperties>
</file>