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9" r:id="rId2"/>
    <p:sldId id="328" r:id="rId3"/>
    <p:sldId id="269" r:id="rId4"/>
    <p:sldId id="317" r:id="rId5"/>
    <p:sldId id="422" r:id="rId6"/>
    <p:sldId id="517" r:id="rId7"/>
    <p:sldId id="509" r:id="rId8"/>
    <p:sldId id="518" r:id="rId9"/>
    <p:sldId id="342" r:id="rId10"/>
    <p:sldId id="477" r:id="rId11"/>
    <p:sldId id="291" r:id="rId12"/>
    <p:sldId id="294" r:id="rId13"/>
    <p:sldId id="437" r:id="rId14"/>
    <p:sldId id="262" r:id="rId15"/>
    <p:sldId id="297" r:id="rId16"/>
    <p:sldId id="292" r:id="rId17"/>
    <p:sldId id="511" r:id="rId18"/>
    <p:sldId id="510" r:id="rId19"/>
    <p:sldId id="512" r:id="rId20"/>
    <p:sldId id="514" r:id="rId21"/>
    <p:sldId id="484" r:id="rId22"/>
    <p:sldId id="300" r:id="rId23"/>
    <p:sldId id="397" r:id="rId24"/>
    <p:sldId id="529" r:id="rId25"/>
    <p:sldId id="497" r:id="rId26"/>
    <p:sldId id="452" r:id="rId27"/>
    <p:sldId id="495" r:id="rId28"/>
    <p:sldId id="501" r:id="rId29"/>
    <p:sldId id="524" r:id="rId30"/>
    <p:sldId id="505" r:id="rId31"/>
    <p:sldId id="503" r:id="rId32"/>
    <p:sldId id="530" r:id="rId33"/>
    <p:sldId id="531" r:id="rId34"/>
    <p:sldId id="430" r:id="rId35"/>
    <p:sldId id="527" r:id="rId36"/>
    <p:sldId id="528" r:id="rId37"/>
    <p:sldId id="533" r:id="rId38"/>
    <p:sldId id="286" r:id="rId39"/>
    <p:sldId id="520" r:id="rId40"/>
    <p:sldId id="41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/>
    <p:restoredTop sz="87836"/>
  </p:normalViewPr>
  <p:slideViewPr>
    <p:cSldViewPr snapToGrid="0" snapToObjects="1">
      <p:cViewPr varScale="1">
        <p:scale>
          <a:sx n="89" d="100"/>
          <a:sy n="89" d="100"/>
        </p:scale>
        <p:origin x="176" y="168"/>
      </p:cViewPr>
      <p:guideLst/>
    </p:cSldViewPr>
  </p:slideViewPr>
  <p:outlineViewPr>
    <p:cViewPr>
      <p:scale>
        <a:sx n="33" d="100"/>
        <a:sy n="33" d="100"/>
      </p:scale>
      <p:origin x="0" y="-16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39-6648-8BF0-E1A69AFC8A8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39-6648-8BF0-E1A69AFC8A8B}"/>
              </c:ext>
            </c:extLst>
          </c:dPt>
          <c:cat>
            <c:strRef>
              <c:f>Sheet1!$A$2:$A$3</c:f>
              <c:strCache>
                <c:ptCount val="2"/>
                <c:pt idx="0">
                  <c:v>Dark Matter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84.5</c:v>
                </c:pt>
                <c:pt idx="1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F-6C49-A7FB-BDE9BE1E14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CF565-BE9E-2B40-91AF-EFE505ACBC7A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75BB5-BDEC-C147-A016-B7E5A1179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75BB5-BDEC-C147-A016-B7E5A11793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Brighter = denser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75BB5-BDEC-C147-A016-B7E5A11793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7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cold torus is a compact region emits in the rest-frame mid-IR (requires JWST)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Benefits relative to NL- very bright, and can be measured with just a few broad bands of JWST imaging (no spectroscopy required) – fewer systematics with deblending spectral features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Intrinsically smaller than NL, so sensitive to lower mass halos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75BB5-BDEC-C147-A016-B7E5A11793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0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75BB5-BDEC-C147-A016-B7E5A11793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6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75BB5-BDEC-C147-A016-B7E5A11793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2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C1E0-BB4B-5242-A386-1C3643055F71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86ED-5CD1-8145-A02B-5FEA5CF5C684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F90A-7CDE-2348-993A-C9EEF4562B09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869D-F751-7A46-9C6D-0429237FE787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77CE4-0D6C-A345-9682-19383DD0E534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7FDCA-4D96-614B-9605-9B8AE841351B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DD20-4F35-8541-84E3-0868269A9710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0EE3-83F8-4545-A47D-C140FC5D0DB7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DC08-AAE6-5F45-B809-A12A6347A346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2718"/>
            <a:ext cx="12192000" cy="14005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662" y="2033055"/>
            <a:ext cx="8946541" cy="4195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C7F3F-EE8F-9347-A24E-0564F9309EE0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i="0" cap="none">
                <a:latin typeface="Avenir Book" panose="02000503020000020003" pitchFamily="2" charset="0"/>
                <a:ea typeface="Tsukushi A Round Gothic Regular" panose="02020400000000000000" pitchFamily="18" charset="-128"/>
                <a:cs typeface="Beirut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b="0" i="0" cap="all">
                <a:solidFill>
                  <a:schemeClr val="bg2">
                    <a:lumMod val="40000"/>
                    <a:lumOff val="60000"/>
                  </a:schemeClr>
                </a:solidFill>
                <a:latin typeface="Avenir Book" panose="02000503020000020003" pitchFamily="2" charset="0"/>
                <a:ea typeface="Baskerville" panose="02020502070401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FDFDC-3A93-AE4B-B061-1676210A1DE1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 b="0" i="0">
                <a:latin typeface="Avenir Book" panose="02000503020000020003" pitchFamily="2" charset="0"/>
              </a:defRPr>
            </a:lvl1pPr>
            <a:lvl2pPr>
              <a:defRPr sz="1600" b="0" i="0">
                <a:latin typeface="Avenir Book" panose="02000503020000020003" pitchFamily="2" charset="0"/>
              </a:defRPr>
            </a:lvl2pPr>
            <a:lvl3pPr>
              <a:defRPr sz="1400" b="0" i="0">
                <a:latin typeface="Avenir Book" panose="02000503020000020003" pitchFamily="2" charset="0"/>
              </a:defRPr>
            </a:lvl3pPr>
            <a:lvl4pPr>
              <a:defRPr sz="1200" b="0" i="0">
                <a:latin typeface="Avenir Book" panose="02000503020000020003" pitchFamily="2" charset="0"/>
              </a:defRPr>
            </a:lvl4pPr>
            <a:lvl5pPr>
              <a:defRPr sz="1200" b="0" i="0">
                <a:latin typeface="Avenir Book" panose="02000503020000020003" pitchFamily="2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FE18-3E5B-954D-8589-FB7ED1D0FAB0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E9A1B-1302-EF44-A8A7-8EFA2867CB82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2E81-6A35-9F4D-A985-B491D85665D3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A57B-B36D-A045-99C3-A2861452EE35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18A1-7B90-5B48-AF14-998840C6E926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A1F-88BB-2347-898E-02843950D28C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4CAF7EB2-E6B7-204C-B42D-6787A0084B1B}" type="datetime1">
              <a:rPr lang="en-US" smtClean="0"/>
              <a:pPr/>
              <a:t>12/11/23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428412" y="606694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400" b="0" i="0" baseline="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Avenir Book" panose="02000503020000020003" pitchFamily="2" charset="0"/>
          <a:ea typeface="Baskerville" panose="02020502070401020303" pitchFamily="18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F6D-4701-F141-BF77-F578C04F2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8" t="11874" r="22078"/>
          <a:stretch/>
        </p:blipFill>
        <p:spPr>
          <a:xfrm rot="16200000">
            <a:off x="2306647" y="-2538629"/>
            <a:ext cx="7676755" cy="12290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E6CD1-CC7F-A342-9930-0C6735707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-249196"/>
            <a:ext cx="12290052" cy="1476306"/>
          </a:xfrm>
          <a:solidFill>
            <a:schemeClr val="bg2">
              <a:alpha val="77000"/>
            </a:schemeClr>
          </a:solidFill>
        </p:spPr>
        <p:txBody>
          <a:bodyPr/>
          <a:lstStyle/>
          <a:p>
            <a:r>
              <a:rPr lang="en-US" sz="3600" dirty="0"/>
              <a:t>ELT-JWST synergy for dark matter measurements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B7F02-BA94-0044-985D-D3BB0CC0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168" y="1493114"/>
            <a:ext cx="5362832" cy="86142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/>
              <a:t>Anna Nierenberg </a:t>
            </a:r>
          </a:p>
          <a:p>
            <a:r>
              <a:rPr lang="en-US" dirty="0"/>
              <a:t>University of California, Merced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7D4487-9673-A141-8D1F-A7BB48AD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9" y="1528739"/>
            <a:ext cx="2634641" cy="25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versity of California Merced · GitHub">
            <a:extLst>
              <a:ext uri="{FF2B5EF4-FFF2-40B4-BE49-F238E27FC236}">
                <a16:creationId xmlns:a16="http://schemas.microsoft.com/office/drawing/2014/main" id="{EB8EFC99-DDB4-2D4E-95D0-4F848486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9" y="4292715"/>
            <a:ext cx="2634640" cy="26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98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FA51-7B44-C2F3-49FE-EDC4C9AD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78" y="395867"/>
            <a:ext cx="5698052" cy="1400530"/>
          </a:xfrm>
        </p:spPr>
        <p:txBody>
          <a:bodyPr/>
          <a:lstStyle/>
          <a:p>
            <a:r>
              <a:rPr lang="en-US" dirty="0"/>
              <a:t>Goal: Detecting halos in the dark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322D-47CA-7F9A-5475-1DC5D49B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09CF63F-CCBF-6A0F-668A-55CFF7D17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6558612" y="348325"/>
            <a:ext cx="4710759" cy="58741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5CE84-C2D0-0FA0-6B11-E5E7B2BC57DD}"/>
              </a:ext>
            </a:extLst>
          </p:cNvPr>
          <p:cNvSpPr txBox="1"/>
          <p:nvPr/>
        </p:nvSpPr>
        <p:spPr>
          <a:xfrm>
            <a:off x="6558612" y="6209863"/>
            <a:ext cx="47107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Credit: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Strigari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2008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02681-9B88-A225-AAF7-CA7AAEB5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0" y="1670123"/>
            <a:ext cx="5255697" cy="40669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BB0F-ACB7-1C5A-8A14-16AB2A9D3811}"/>
              </a:ext>
            </a:extLst>
          </p:cNvPr>
          <p:cNvSpPr txBox="1"/>
          <p:nvPr/>
        </p:nvSpPr>
        <p:spPr>
          <a:xfrm>
            <a:off x="647291" y="6000468"/>
            <a:ext cx="52556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</a:rPr>
              <a:t>Nadler et al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E6C6-2FE3-FDEA-11DB-1025FAA1ABAA}"/>
              </a:ext>
            </a:extLst>
          </p:cNvPr>
          <p:cNvSpPr txBox="1"/>
          <p:nvPr/>
        </p:nvSpPr>
        <p:spPr>
          <a:xfrm rot="16200000">
            <a:off x="-1671250" y="3841982"/>
            <a:ext cx="478066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Fraction of satellites hosting a galaxy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785A2-C190-B7C0-B96D-67539CDDD944}"/>
              </a:ext>
            </a:extLst>
          </p:cNvPr>
          <p:cNvSpPr txBox="1"/>
          <p:nvPr/>
        </p:nvSpPr>
        <p:spPr>
          <a:xfrm>
            <a:off x="852312" y="5417100"/>
            <a:ext cx="5050675" cy="6400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Log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10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(Peak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subhalo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mass)</a:t>
            </a:r>
          </a:p>
        </p:txBody>
      </p:sp>
    </p:spTree>
    <p:extLst>
      <p:ext uri="{BB962C8B-B14F-4D97-AF65-F5344CB8AC3E}">
        <p14:creationId xmlns:p14="http://schemas.microsoft.com/office/powerpoint/2010/main" val="341103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13CF-7A07-D947-2264-A161468F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1" y="239005"/>
            <a:ext cx="12192000" cy="1400530"/>
          </a:xfrm>
        </p:spPr>
        <p:txBody>
          <a:bodyPr/>
          <a:lstStyle/>
          <a:p>
            <a:r>
              <a:rPr lang="en-US" dirty="0"/>
              <a:t>Dark matter measurements with strong gravitational lensing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F162F-2339-D5BF-A3F9-CB090EAC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04BA7-ECA9-99B2-86AF-D9D83C208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06" y="1677692"/>
            <a:ext cx="7735286" cy="4351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8353B-267A-E5F5-45E3-B07692E0A58B}"/>
              </a:ext>
            </a:extLst>
          </p:cNvPr>
          <p:cNvSpPr txBox="1"/>
          <p:nvPr/>
        </p:nvSpPr>
        <p:spPr>
          <a:xfrm>
            <a:off x="2030506" y="6173630"/>
            <a:ext cx="77352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STSCI, GO-15177, 13732 PI Nierenberg</a:t>
            </a:r>
          </a:p>
        </p:txBody>
      </p:sp>
    </p:spTree>
    <p:extLst>
      <p:ext uri="{BB962C8B-B14F-4D97-AF65-F5344CB8AC3E}">
        <p14:creationId xmlns:p14="http://schemas.microsoft.com/office/powerpoint/2010/main" val="338737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216" y="-41342"/>
            <a:ext cx="12397595" cy="1400530"/>
          </a:xfrm>
        </p:spPr>
        <p:txBody>
          <a:bodyPr/>
          <a:lstStyle/>
          <a:p>
            <a:r>
              <a:rPr lang="en-US" dirty="0"/>
              <a:t>Signal of a perturbation in an unresolved 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5" y="1359188"/>
            <a:ext cx="4049929" cy="404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04" y="1173510"/>
            <a:ext cx="3201619" cy="4421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54287" y="912216"/>
            <a:ext cx="32016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Best 1 halo model fit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28356" y="2526964"/>
            <a:ext cx="974198" cy="495665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7542823" y="1926132"/>
            <a:ext cx="1104520" cy="71016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5DA06A-32BD-8346-B854-AAB3F86FDA53}"/>
              </a:ext>
            </a:extLst>
          </p:cNvPr>
          <p:cNvSpPr txBox="1"/>
          <p:nvPr/>
        </p:nvSpPr>
        <p:spPr>
          <a:xfrm>
            <a:off x="576890" y="955511"/>
            <a:ext cx="40308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Observed lens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45DD7-4952-4540-8C16-BC7B9652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00880A-67B8-0437-357D-BDF1AA6DCED4}"/>
              </a:ext>
            </a:extLst>
          </p:cNvPr>
          <p:cNvGrpSpPr/>
          <p:nvPr/>
        </p:nvGrpSpPr>
        <p:grpSpPr>
          <a:xfrm>
            <a:off x="10271975" y="3968857"/>
            <a:ext cx="1843877" cy="2457385"/>
            <a:chOff x="615606" y="2344998"/>
            <a:chExt cx="1598601" cy="22414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1BC0E8-FDB9-525D-7E11-02C744F50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86" b="10762"/>
            <a:stretch/>
          </p:blipFill>
          <p:spPr>
            <a:xfrm>
              <a:off x="615606" y="3440971"/>
              <a:ext cx="1598600" cy="11455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8D554C-36CF-AECC-C720-EE3ADF9EC90C}"/>
                </a:ext>
              </a:extLst>
            </p:cNvPr>
            <p:cNvSpPr txBox="1"/>
            <p:nvPr/>
          </p:nvSpPr>
          <p:spPr>
            <a:xfrm>
              <a:off x="615606" y="2344998"/>
              <a:ext cx="1598601" cy="14317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Deflection (positions)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∝ </a:t>
              </a:r>
            </a:p>
            <a:p>
              <a:pPr algn="l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first derivative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A2BDA3-198F-6B5C-0525-1E3BBAB08404}"/>
              </a:ext>
            </a:extLst>
          </p:cNvPr>
          <p:cNvGrpSpPr/>
          <p:nvPr/>
        </p:nvGrpSpPr>
        <p:grpSpPr>
          <a:xfrm>
            <a:off x="4284353" y="2237798"/>
            <a:ext cx="3623293" cy="2382404"/>
            <a:chOff x="6597744" y="3050352"/>
            <a:chExt cx="3298457" cy="19814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287B14-8E3C-8712-BEBA-B0DC454AA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22" t="-1258" r="-254" b="1258"/>
            <a:stretch/>
          </p:blipFill>
          <p:spPr>
            <a:xfrm>
              <a:off x="6597744" y="3736616"/>
              <a:ext cx="3296652" cy="129513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C85F8A-945F-C879-70EA-027461756A0C}"/>
                </a:ext>
              </a:extLst>
            </p:cNvPr>
            <p:cNvSpPr txBox="1"/>
            <p:nvPr/>
          </p:nvSpPr>
          <p:spPr>
            <a:xfrm>
              <a:off x="6599549" y="3050352"/>
              <a:ext cx="3296652" cy="69112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Magnification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∝ second derivative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B452B-59DF-47E3-6B48-B041615DF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0" y="5664420"/>
            <a:ext cx="4943560" cy="11245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33C7FD-34C1-3841-8887-EE9FA619DE54}"/>
              </a:ext>
            </a:extLst>
          </p:cNvPr>
          <p:cNvSpPr txBox="1"/>
          <p:nvPr/>
        </p:nvSpPr>
        <p:spPr>
          <a:xfrm>
            <a:off x="302920" y="5202755"/>
            <a:ext cx="4953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Gravitational Potential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8FA77E-83BF-1EE8-B3B4-6B968F7141DC}"/>
              </a:ext>
            </a:extLst>
          </p:cNvPr>
          <p:cNvSpPr txBox="1"/>
          <p:nvPr/>
        </p:nvSpPr>
        <p:spPr>
          <a:xfrm>
            <a:off x="13965382" y="1676400"/>
            <a:ext cx="18473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34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216" y="-41342"/>
            <a:ext cx="12397595" cy="1400530"/>
          </a:xfrm>
        </p:spPr>
        <p:txBody>
          <a:bodyPr/>
          <a:lstStyle/>
          <a:p>
            <a:r>
              <a:rPr lang="en-US" dirty="0"/>
              <a:t>Signal of a perturbation in an unresolved 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5" y="1359188"/>
            <a:ext cx="4049929" cy="404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87" y="1108647"/>
            <a:ext cx="3201619" cy="4421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54287" y="912216"/>
            <a:ext cx="32016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Best 1 halo model fit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28356" y="2526964"/>
            <a:ext cx="974198" cy="495665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7542823" y="1926132"/>
            <a:ext cx="1104520" cy="71016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5DA06A-32BD-8346-B854-AAB3F86FDA53}"/>
              </a:ext>
            </a:extLst>
          </p:cNvPr>
          <p:cNvSpPr txBox="1"/>
          <p:nvPr/>
        </p:nvSpPr>
        <p:spPr>
          <a:xfrm>
            <a:off x="576890" y="955511"/>
            <a:ext cx="40308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Observed lens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45DD7-4952-4540-8C16-BC7B9652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7ACEF-9469-0F49-A9E7-F32A1D29D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86" y="4137426"/>
            <a:ext cx="6343626" cy="2785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FB0C1-4D9A-EEC7-0296-3BD8372AA27C}"/>
              </a:ext>
            </a:extLst>
          </p:cNvPr>
          <p:cNvSpPr txBox="1"/>
          <p:nvPr/>
        </p:nvSpPr>
        <p:spPr>
          <a:xfrm>
            <a:off x="5695270" y="1009184"/>
            <a:ext cx="1888958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Perturbation needs to be localized and small scale –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positions unperturbed</a:t>
            </a:r>
          </a:p>
        </p:txBody>
      </p:sp>
    </p:spTree>
    <p:extLst>
      <p:ext uri="{BB962C8B-B14F-4D97-AF65-F5344CB8AC3E}">
        <p14:creationId xmlns:p14="http://schemas.microsoft.com/office/powerpoint/2010/main" val="225403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ECF4-CD6A-A9A1-0FF1-F05B6F5A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45"/>
            <a:ext cx="12192000" cy="1400530"/>
          </a:xfrm>
        </p:spPr>
        <p:txBody>
          <a:bodyPr/>
          <a:lstStyle/>
          <a:p>
            <a:pPr algn="ctr"/>
            <a:r>
              <a:rPr lang="en-US" sz="3200" dirty="0"/>
              <a:t>With enough lenses we can statistically distinguish these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7E660-1DD2-CCF1-16AF-BC78DDDD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3DB04-DDD7-B1DD-91DF-B923FEC32EB5}"/>
              </a:ext>
            </a:extLst>
          </p:cNvPr>
          <p:cNvGrpSpPr/>
          <p:nvPr/>
        </p:nvGrpSpPr>
        <p:grpSpPr>
          <a:xfrm>
            <a:off x="-183860" y="982953"/>
            <a:ext cx="11785268" cy="5355845"/>
            <a:chOff x="-455709" y="1233654"/>
            <a:chExt cx="11785268" cy="5355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8F782A-B147-C124-8273-BC61CD459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5709" y="1233654"/>
              <a:ext cx="5891345" cy="5174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FC7F08-39C5-FE69-DD39-2708362A5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3003" r="2021"/>
            <a:stretch/>
          </p:blipFill>
          <p:spPr>
            <a:xfrm>
              <a:off x="6273836" y="1440575"/>
              <a:ext cx="5055722" cy="51489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8658A0-28AB-B080-9B57-C7BB968A1378}"/>
                </a:ext>
              </a:extLst>
            </p:cNvPr>
            <p:cNvSpPr txBox="1"/>
            <p:nvPr/>
          </p:nvSpPr>
          <p:spPr>
            <a:xfrm>
              <a:off x="358346" y="1441941"/>
              <a:ext cx="591549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Cold Dark Matter e.g. WIMP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B6C69-BE43-5054-0BFD-08F9D4CB59CF}"/>
                </a:ext>
              </a:extLst>
            </p:cNvPr>
            <p:cNvSpPr txBox="1"/>
            <p:nvPr/>
          </p:nvSpPr>
          <p:spPr>
            <a:xfrm>
              <a:off x="6138529" y="1440575"/>
              <a:ext cx="519103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Warm Dark Matter – e.g. Sterile Neutrino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14F00B-E9C8-4A0A-9008-A69B109BC46B}"/>
              </a:ext>
            </a:extLst>
          </p:cNvPr>
          <p:cNvSpPr txBox="1"/>
          <p:nvPr/>
        </p:nvSpPr>
        <p:spPr>
          <a:xfrm>
            <a:off x="630195" y="5787761"/>
            <a:ext cx="109712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Lovell et al. 2014</a:t>
            </a:r>
          </a:p>
        </p:txBody>
      </p:sp>
    </p:spTree>
    <p:extLst>
      <p:ext uri="{BB962C8B-B14F-4D97-AF65-F5344CB8AC3E}">
        <p14:creationId xmlns:p14="http://schemas.microsoft.com/office/powerpoint/2010/main" val="298190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304888-E1DA-EC88-8B3A-D06498DBE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/>
          <a:stretch/>
        </p:blipFill>
        <p:spPr>
          <a:xfrm>
            <a:off x="4967842" y="599479"/>
            <a:ext cx="4287126" cy="2527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9B6FD-63C0-6DE2-4E91-E0FD5415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5955"/>
            <a:ext cx="12192000" cy="1400530"/>
          </a:xfrm>
        </p:spPr>
        <p:txBody>
          <a:bodyPr/>
          <a:lstStyle/>
          <a:p>
            <a:r>
              <a:rPr lang="en-US" dirty="0"/>
              <a:t>Need to use care: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600B6-43DD-8617-6760-163E5882D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61" y="1665280"/>
            <a:ext cx="4752473" cy="419548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Choose only lenses with elliptical deflectors to avoid impact from baryons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Source must be large enough to be </a:t>
            </a:r>
            <a:r>
              <a:rPr lang="en-US" b="1" dirty="0" err="1"/>
              <a:t>unmicrolensed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D3CB4-F4DA-78AA-C7A9-7A9E1AF7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B7F24D-573A-E94D-9B2E-8D28508B3130}"/>
              </a:ext>
            </a:extLst>
          </p:cNvPr>
          <p:cNvCxnSpPr>
            <a:cxnSpLocks/>
          </p:cNvCxnSpPr>
          <p:nvPr/>
        </p:nvCxnSpPr>
        <p:spPr>
          <a:xfrm flipH="1">
            <a:off x="5756708" y="128080"/>
            <a:ext cx="2999387" cy="2989381"/>
          </a:xfrm>
          <a:prstGeom prst="line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437AD8-42E9-5C38-C740-CFB16854E454}"/>
              </a:ext>
            </a:extLst>
          </p:cNvPr>
          <p:cNvCxnSpPr>
            <a:cxnSpLocks/>
          </p:cNvCxnSpPr>
          <p:nvPr/>
        </p:nvCxnSpPr>
        <p:spPr>
          <a:xfrm>
            <a:off x="5659037" y="128080"/>
            <a:ext cx="2967790" cy="3088866"/>
          </a:xfrm>
          <a:prstGeom prst="line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137C50-3908-EB04-68B2-F48595AECF3A}"/>
              </a:ext>
            </a:extLst>
          </p:cNvPr>
          <p:cNvSpPr txBox="1"/>
          <p:nvPr/>
        </p:nvSpPr>
        <p:spPr>
          <a:xfrm>
            <a:off x="4999369" y="2909778"/>
            <a:ext cx="428712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Hsueh et al. 2017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0D639C-B898-48B5-99FB-B096C6B88F43}"/>
              </a:ext>
            </a:extLst>
          </p:cNvPr>
          <p:cNvGrpSpPr/>
          <p:nvPr/>
        </p:nvGrpSpPr>
        <p:grpSpPr>
          <a:xfrm>
            <a:off x="4418855" y="3757697"/>
            <a:ext cx="5054785" cy="2941532"/>
            <a:chOff x="1612316" y="3311110"/>
            <a:chExt cx="5999517" cy="32560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19AF3B-BF53-BDE8-0239-F256033D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435" y="3311110"/>
              <a:ext cx="2946922" cy="3256039"/>
            </a:xfrm>
            <a:prstGeom prst="rect">
              <a:avLst/>
            </a:prstGeom>
          </p:spPr>
        </p:pic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A3C56B14-1DC5-75F2-B686-F126155CBFC9}"/>
                </a:ext>
              </a:extLst>
            </p:cNvPr>
            <p:cNvSpPr/>
            <p:nvPr/>
          </p:nvSpPr>
          <p:spPr>
            <a:xfrm>
              <a:off x="4758165" y="4642614"/>
              <a:ext cx="140791" cy="296516"/>
            </a:xfrm>
            <a:prstGeom prst="rightBracke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ket 11">
              <a:extLst>
                <a:ext uri="{FF2B5EF4-FFF2-40B4-BE49-F238E27FC236}">
                  <a16:creationId xmlns:a16="http://schemas.microsoft.com/office/drawing/2014/main" id="{C863412E-B435-E891-DEFC-C07972ACD934}"/>
                </a:ext>
              </a:extLst>
            </p:cNvPr>
            <p:cNvSpPr/>
            <p:nvPr/>
          </p:nvSpPr>
          <p:spPr>
            <a:xfrm flipH="1">
              <a:off x="3022050" y="3635579"/>
              <a:ext cx="233640" cy="2675074"/>
            </a:xfrm>
            <a:prstGeom prst="rightBracke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0AF266-ED22-0E4E-6BA8-B57A969576C7}"/>
                </a:ext>
              </a:extLst>
            </p:cNvPr>
            <p:cNvSpPr txBox="1"/>
            <p:nvPr/>
          </p:nvSpPr>
          <p:spPr>
            <a:xfrm>
              <a:off x="1612316" y="4615963"/>
              <a:ext cx="1269267" cy="646331"/>
            </a:xfrm>
            <a:prstGeom prst="rect">
              <a:avLst/>
            </a:prstGeom>
            <a:solidFill>
              <a:srgbClr val="FFFFFF"/>
            </a:solidFill>
            <a:ln w="444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Subhalo</a:t>
              </a:r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lensing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646CE-40FC-241F-8D33-C965868B7945}"/>
                </a:ext>
              </a:extLst>
            </p:cNvPr>
            <p:cNvSpPr txBox="1"/>
            <p:nvPr/>
          </p:nvSpPr>
          <p:spPr>
            <a:xfrm>
              <a:off x="4975793" y="4642613"/>
              <a:ext cx="2636040" cy="71543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Stellar micro-lensing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1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FFD4-C9F6-F944-60C6-527714CE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87" y="253593"/>
            <a:ext cx="12192000" cy="1400530"/>
          </a:xfrm>
        </p:spPr>
        <p:txBody>
          <a:bodyPr/>
          <a:lstStyle/>
          <a:p>
            <a:r>
              <a:rPr lang="en-US" dirty="0"/>
              <a:t>Un-</a:t>
            </a:r>
            <a:r>
              <a:rPr lang="en-US" dirty="0" err="1"/>
              <a:t>microlensed</a:t>
            </a:r>
            <a:r>
              <a:rPr lang="en-US" dirty="0"/>
              <a:t>, Unresolved source types were rare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8C7BF-B79E-895E-89F2-4AAF090A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69" y="2548682"/>
            <a:ext cx="6465115" cy="176063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Radio jets  - </a:t>
            </a:r>
            <a:r>
              <a:rPr lang="en-US" sz="2400" dirty="0"/>
              <a:t>traditional, e.g. Mao and Schneider 1998, </a:t>
            </a:r>
            <a:r>
              <a:rPr lang="en-US" sz="2400" dirty="0" err="1"/>
              <a:t>Dalal</a:t>
            </a:r>
            <a:r>
              <a:rPr lang="en-US" sz="2400" dirty="0"/>
              <a:t> and </a:t>
            </a:r>
            <a:r>
              <a:rPr lang="en-US" sz="2400" dirty="0" err="1"/>
              <a:t>Kochanek</a:t>
            </a:r>
            <a:r>
              <a:rPr lang="en-US" sz="2400" dirty="0"/>
              <a:t> 2002 </a:t>
            </a:r>
          </a:p>
          <a:p>
            <a:pPr marL="0" indent="0">
              <a:buNone/>
            </a:pPr>
            <a:r>
              <a:rPr lang="en-US" sz="2400" dirty="0"/>
              <a:t>-Very rare, only 7 known, 2 contain disks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349CC-DC4A-A01B-DBEC-D709BCD1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C08ED-3694-4D02-E852-A749F49A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20" y="1566259"/>
            <a:ext cx="3700710" cy="42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09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F2548-8CB6-8C16-6B56-77D821B5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possible thanks 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93532-970A-EC23-DC7A-35EA87D7B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21" y="1152983"/>
            <a:ext cx="4554938" cy="4195481"/>
          </a:xfrm>
        </p:spPr>
        <p:txBody>
          <a:bodyPr/>
          <a:lstStyle/>
          <a:p>
            <a:r>
              <a:rPr lang="en-US" dirty="0"/>
              <a:t>New source type – quasar narrow-line emission (Moustakas and Metcalf 2003)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B62F-5647-9583-E464-69443455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EA7C4-CFF9-9724-41FA-B68B8E21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42" y="758634"/>
            <a:ext cx="4554937" cy="5254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057B9-E2E5-A0DE-835A-044F9078C0FC}"/>
              </a:ext>
            </a:extLst>
          </p:cNvPr>
          <p:cNvSpPr txBox="1"/>
          <p:nvPr/>
        </p:nvSpPr>
        <p:spPr>
          <a:xfrm>
            <a:off x="206827" y="2553513"/>
            <a:ext cx="5034946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+ Extended (10s to 100s of pc) (Mueller Sanchez et al 2011)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+ Detectable in virtually all quasars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 Requires spatially resolved spectroscopy of quasar images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54112-5D98-D91B-12CA-28F744C55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59" y="3184075"/>
            <a:ext cx="4362894" cy="3529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307F8-ADEA-6D45-D63A-78254C9D2A09}"/>
              </a:ext>
            </a:extLst>
          </p:cNvPr>
          <p:cNvSpPr txBox="1"/>
          <p:nvPr/>
        </p:nvSpPr>
        <p:spPr>
          <a:xfrm>
            <a:off x="4761765" y="2730843"/>
            <a:ext cx="418452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Typical QSO spectrum</a:t>
            </a:r>
          </a:p>
        </p:txBody>
      </p:sp>
    </p:spTree>
    <p:extLst>
      <p:ext uri="{BB962C8B-B14F-4D97-AF65-F5344CB8AC3E}">
        <p14:creationId xmlns:p14="http://schemas.microsoft.com/office/powerpoint/2010/main" val="4321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C6D82CD-ACEE-1456-8DC6-286F4D76CB07}"/>
              </a:ext>
            </a:extLst>
          </p:cNvPr>
          <p:cNvSpPr/>
          <p:nvPr/>
        </p:nvSpPr>
        <p:spPr>
          <a:xfrm>
            <a:off x="0" y="5934482"/>
            <a:ext cx="12117862" cy="4476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37418-DCDA-6E56-091E-CA978243106E}"/>
              </a:ext>
            </a:extLst>
          </p:cNvPr>
          <p:cNvSpPr txBox="1"/>
          <p:nvPr/>
        </p:nvSpPr>
        <p:spPr>
          <a:xfrm>
            <a:off x="-74138" y="2043809"/>
            <a:ext cx="12191999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Keck OSIRIS-IFU with Adaptive Optics			 Extracted Spectra		Perturbation detected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527C5-CE02-9FF9-A1C5-83351416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676" y="73042"/>
            <a:ext cx="12192000" cy="1400530"/>
          </a:xfrm>
        </p:spPr>
        <p:txBody>
          <a:bodyPr/>
          <a:lstStyle/>
          <a:p>
            <a:r>
              <a:rPr lang="en-US" dirty="0"/>
              <a:t>Measurement with integral field spectroscopy  and adaptive optics at Keck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6E99E-CE57-C296-FA87-A80793FB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365D2-E6B0-825F-146F-648791944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2" y="2120268"/>
            <a:ext cx="5894171" cy="4097168"/>
          </a:xfrm>
          <a:prstGeom prst="rect">
            <a:avLst/>
          </a:prstGeom>
        </p:spPr>
      </p:pic>
      <p:pic>
        <p:nvPicPr>
          <p:cNvPr id="6" name="Picture 5" descr="Screen Shot 2017-06-26 at 10.46.16 AM.png">
            <a:extLst>
              <a:ext uri="{FF2B5EF4-FFF2-40B4-BE49-F238E27FC236}">
                <a16:creationId xmlns:a16="http://schemas.microsoft.com/office/drawing/2014/main" id="{CB8EF9DC-E491-8C4B-29CC-0A9F8E97D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930" y="2462904"/>
            <a:ext cx="3130946" cy="36578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9BE6929-D0EC-8CC6-75DA-ED316ABEFEC9}"/>
              </a:ext>
            </a:extLst>
          </p:cNvPr>
          <p:cNvGrpSpPr/>
          <p:nvPr/>
        </p:nvGrpSpPr>
        <p:grpSpPr>
          <a:xfrm>
            <a:off x="74139" y="2409569"/>
            <a:ext cx="1853514" cy="1739628"/>
            <a:chOff x="2348392" y="4872015"/>
            <a:chExt cx="2022329" cy="20253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B01309-33F4-2200-24D7-1E2094027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8392" y="4872015"/>
              <a:ext cx="2022329" cy="20223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79C440-BC41-048C-C588-B80B8A64B38D}"/>
                </a:ext>
              </a:extLst>
            </p:cNvPr>
            <p:cNvSpPr txBox="1"/>
            <p:nvPr/>
          </p:nvSpPr>
          <p:spPr>
            <a:xfrm>
              <a:off x="2348392" y="6528049"/>
              <a:ext cx="20223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Uncorrected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3819E-2B6B-BEF2-A440-3483ACC5E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859" y="2462904"/>
            <a:ext cx="4021037" cy="35856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FFB44D-EC21-54D3-1FD0-33B98B04C2A8}"/>
              </a:ext>
            </a:extLst>
          </p:cNvPr>
          <p:cNvSpPr txBox="1"/>
          <p:nvPr/>
        </p:nvSpPr>
        <p:spPr>
          <a:xfrm>
            <a:off x="8640200" y="5920424"/>
            <a:ext cx="363288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al. 2014</a:t>
            </a:r>
          </a:p>
        </p:txBody>
      </p:sp>
    </p:spTree>
    <p:extLst>
      <p:ext uri="{BB962C8B-B14F-4D97-AF65-F5344CB8AC3E}">
        <p14:creationId xmlns:p14="http://schemas.microsoft.com/office/powerpoint/2010/main" val="29564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9CA0-EFFB-5BD6-3E6C-2B53FD7A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123"/>
            <a:ext cx="12192000" cy="1400530"/>
          </a:xfrm>
        </p:spPr>
        <p:txBody>
          <a:bodyPr/>
          <a:lstStyle/>
          <a:p>
            <a:r>
              <a:rPr lang="en-US" dirty="0"/>
              <a:t>Measurement with HST-</a:t>
            </a:r>
            <a:r>
              <a:rPr lang="en-US" dirty="0" err="1"/>
              <a:t>grism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2D4C-BBD3-783A-EAF7-61843AC67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73" y="862546"/>
            <a:ext cx="8946541" cy="608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GO-13732, 15177 (PI Nierenberg)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FDD19-9E1A-F0BF-7D82-7BCB5318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 descr="Screen Shot 2015-04-22 at 2.23.58 PM.png">
            <a:extLst>
              <a:ext uri="{FF2B5EF4-FFF2-40B4-BE49-F238E27FC236}">
                <a16:creationId xmlns:a16="http://schemas.microsoft.com/office/drawing/2014/main" id="{3390C4F3-8634-D1A1-3B14-3FFE9093E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471298"/>
            <a:ext cx="8625923" cy="1362539"/>
          </a:xfrm>
          <a:prstGeom prst="rect">
            <a:avLst/>
          </a:prstGeom>
        </p:spPr>
      </p:pic>
      <p:pic>
        <p:nvPicPr>
          <p:cNvPr id="6" name="Picture 5" descr="Screen Shot 2019-02-07 at 10.11.56 AM.png">
            <a:extLst>
              <a:ext uri="{FF2B5EF4-FFF2-40B4-BE49-F238E27FC236}">
                <a16:creationId xmlns:a16="http://schemas.microsoft.com/office/drawing/2014/main" id="{A7437EFE-811E-880B-BB10-8D5C132FF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626" y="2730584"/>
            <a:ext cx="8625922" cy="3336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BADEA-0983-FA0F-7902-4874E197C31B}"/>
              </a:ext>
            </a:extLst>
          </p:cNvPr>
          <p:cNvSpPr txBox="1"/>
          <p:nvPr/>
        </p:nvSpPr>
        <p:spPr>
          <a:xfrm>
            <a:off x="1190625" y="6066949"/>
            <a:ext cx="862592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al.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79936-A1C9-938B-55F7-3246C9E7D199}"/>
              </a:ext>
            </a:extLst>
          </p:cNvPr>
          <p:cNvSpPr txBox="1"/>
          <p:nvPr/>
        </p:nvSpPr>
        <p:spPr>
          <a:xfrm>
            <a:off x="9956836" y="3810513"/>
            <a:ext cx="208907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NL sample of 8 new lenses </a:t>
            </a:r>
          </a:p>
        </p:txBody>
      </p:sp>
    </p:spTree>
    <p:extLst>
      <p:ext uri="{BB962C8B-B14F-4D97-AF65-F5344CB8AC3E}">
        <p14:creationId xmlns:p14="http://schemas.microsoft.com/office/powerpoint/2010/main" val="97508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609B-D560-8549-9C8A-6542A51B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452718"/>
            <a:ext cx="11455400" cy="1400530"/>
          </a:xfrm>
        </p:spPr>
        <p:txBody>
          <a:bodyPr/>
          <a:lstStyle/>
          <a:p>
            <a:r>
              <a:rPr lang="en-US" dirty="0"/>
              <a:t>Dark matter is one of the biggest mysteries of modern physics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83FF88C-BDB2-0D4A-88EE-31B8F4E3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C51E6-2B79-1C48-8676-AF07233AA6E1}"/>
              </a:ext>
            </a:extLst>
          </p:cNvPr>
          <p:cNvSpPr txBox="1"/>
          <p:nvPr/>
        </p:nvSpPr>
        <p:spPr>
          <a:xfrm>
            <a:off x="988619" y="6081460"/>
            <a:ext cx="44949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ESA/Planck Collaboration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BA17B-DBFF-7B46-A05D-077800DF71C1}"/>
              </a:ext>
            </a:extLst>
          </p:cNvPr>
          <p:cNvSpPr txBox="1"/>
          <p:nvPr/>
        </p:nvSpPr>
        <p:spPr>
          <a:xfrm>
            <a:off x="988619" y="2126630"/>
            <a:ext cx="44949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Universe matter ingredients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4F02553-C839-144F-A14A-D18B22B27795}"/>
              </a:ext>
            </a:extLst>
          </p:cNvPr>
          <p:cNvGraphicFramePr/>
          <p:nvPr/>
        </p:nvGraphicFramePr>
        <p:xfrm>
          <a:off x="991479" y="2495962"/>
          <a:ext cx="4494924" cy="354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4E8025-ADC7-9C45-9EAD-21BBFA0FE759}"/>
              </a:ext>
            </a:extLst>
          </p:cNvPr>
          <p:cNvSpPr txBox="1"/>
          <p:nvPr/>
        </p:nvSpPr>
        <p:spPr>
          <a:xfrm>
            <a:off x="2701160" y="5023945"/>
            <a:ext cx="131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Dark Matter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7FE943-9B69-C74A-BA0B-A8522AC8BCA5}"/>
              </a:ext>
            </a:extLst>
          </p:cNvPr>
          <p:cNvCxnSpPr>
            <a:cxnSpLocks/>
          </p:cNvCxnSpPr>
          <p:nvPr/>
        </p:nvCxnSpPr>
        <p:spPr>
          <a:xfrm flipH="1">
            <a:off x="3100553" y="2495962"/>
            <a:ext cx="3605046" cy="793776"/>
          </a:xfrm>
          <a:prstGeom prst="straightConnector1">
            <a:avLst/>
          </a:prstGeom>
          <a:ln w="73025">
            <a:solidFill>
              <a:schemeClr val="accent5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3A93CEC-F6B2-4246-9C2F-BBC80B533ACE}"/>
              </a:ext>
            </a:extLst>
          </p:cNvPr>
          <p:cNvSpPr txBox="1">
            <a:spLocks/>
          </p:cNvSpPr>
          <p:nvPr/>
        </p:nvSpPr>
        <p:spPr>
          <a:xfrm>
            <a:off x="6708458" y="2311296"/>
            <a:ext cx="5269726" cy="32698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latin typeface="Avenir Book" panose="02000503020000020003" pitchFamily="2" charset="0"/>
              </a:rPr>
              <a:t>Electrons, protons, neutrinos → stars, gas, planets…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??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F5C71-3139-8044-B7C2-1CFD6601088C}"/>
              </a:ext>
            </a:extLst>
          </p:cNvPr>
          <p:cNvSpPr txBox="1"/>
          <p:nvPr/>
        </p:nvSpPr>
        <p:spPr>
          <a:xfrm>
            <a:off x="1529728" y="291332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Ordinary Matter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9D31B5-37B9-7E49-B589-AFAB3E681F8D}"/>
              </a:ext>
            </a:extLst>
          </p:cNvPr>
          <p:cNvCxnSpPr>
            <a:cxnSpLocks/>
          </p:cNvCxnSpPr>
          <p:nvPr/>
        </p:nvCxnSpPr>
        <p:spPr>
          <a:xfrm flipH="1">
            <a:off x="4171178" y="4538131"/>
            <a:ext cx="2439832" cy="349179"/>
          </a:xfrm>
          <a:prstGeom prst="straightConnector1">
            <a:avLst/>
          </a:prstGeom>
          <a:ln w="7302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38C9-67E1-8534-BFE2-0519F318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4"/>
            <a:ext cx="12192000" cy="1400530"/>
          </a:xfrm>
        </p:spPr>
        <p:txBody>
          <a:bodyPr/>
          <a:lstStyle/>
          <a:p>
            <a:r>
              <a:rPr lang="en-US" dirty="0"/>
              <a:t>Comparison of flux ratios with predictions from full cosmological dark matter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39D1-BA93-EBED-EBC7-4E112C77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0483D8C-C5A4-F78F-F6C1-F530E4D24B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0410" y="1775686"/>
            <a:ext cx="6460996" cy="46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BBB979-74A0-F633-A8E0-5B08BAE59A66}"/>
              </a:ext>
            </a:extLst>
          </p:cNvPr>
          <p:cNvSpPr txBox="1">
            <a:spLocks/>
          </p:cNvSpPr>
          <p:nvPr/>
        </p:nvSpPr>
        <p:spPr>
          <a:xfrm>
            <a:off x="134009" y="1871468"/>
            <a:ext cx="4487418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The mass function of halos bound to the main lens</a:t>
            </a:r>
          </a:p>
          <a:p>
            <a:r>
              <a:rPr lang="en-US" dirty="0"/>
              <a:t>Effects of tidal stripping and disruption</a:t>
            </a:r>
          </a:p>
          <a:p>
            <a:r>
              <a:rPr lang="en-US" dirty="0"/>
              <a:t>The spatial distribution of halos bound to the main lens</a:t>
            </a:r>
          </a:p>
          <a:p>
            <a:r>
              <a:rPr lang="en-US" dirty="0"/>
              <a:t>The mass function of halos outside of the main lens</a:t>
            </a:r>
          </a:p>
          <a:p>
            <a:r>
              <a:rPr lang="en-US" dirty="0"/>
              <a:t>The mass-concentration relation </a:t>
            </a:r>
          </a:p>
          <a:p>
            <a:r>
              <a:rPr lang="en-US" dirty="0"/>
              <a:t>Unknown finite source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11A55-5783-EAAA-0CBC-24FEBBEFDEC8}"/>
              </a:ext>
            </a:extLst>
          </p:cNvPr>
          <p:cNvSpPr txBox="1"/>
          <p:nvPr/>
        </p:nvSpPr>
        <p:spPr>
          <a:xfrm>
            <a:off x="5269716" y="1775686"/>
            <a:ext cx="23659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Line of sight halos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F918F-EE6B-6532-F65F-170580E71EDB}"/>
              </a:ext>
            </a:extLst>
          </p:cNvPr>
          <p:cNvSpPr txBox="1"/>
          <p:nvPr/>
        </p:nvSpPr>
        <p:spPr>
          <a:xfrm>
            <a:off x="7918181" y="1598470"/>
            <a:ext cx="127150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bg1"/>
                </a:solidFill>
                <a:latin typeface="+mj-lt"/>
              </a:rPr>
              <a:t>Subhalos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D097C-046D-C66A-56DC-EFF237B19C74}"/>
              </a:ext>
            </a:extLst>
          </p:cNvPr>
          <p:cNvSpPr txBox="1"/>
          <p:nvPr/>
        </p:nvSpPr>
        <p:spPr>
          <a:xfrm>
            <a:off x="5140410" y="6433252"/>
            <a:ext cx="64609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Gilman et al 2019,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BE54D9-9BA9-78FE-62A9-83A818474B7C}"/>
              </a:ext>
            </a:extLst>
          </p:cNvPr>
          <p:cNvSpPr txBox="1"/>
          <p:nvPr/>
        </p:nvSpPr>
        <p:spPr>
          <a:xfrm>
            <a:off x="-3485322" y="6665843"/>
            <a:ext cx="18473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29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9783-F504-60AC-5F47-B5BBF76D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4"/>
            <a:ext cx="12192000" cy="1400530"/>
          </a:xfrm>
        </p:spPr>
        <p:txBody>
          <a:bodyPr/>
          <a:lstStyle/>
          <a:p>
            <a:r>
              <a:rPr lang="en-US" dirty="0"/>
              <a:t>All software is open source and publicly available on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217B-6224-14A4-9C2B-0AA605E1D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1132"/>
            <a:ext cx="6096000" cy="4195481"/>
          </a:xfrm>
        </p:spPr>
        <p:txBody>
          <a:bodyPr/>
          <a:lstStyle/>
          <a:p>
            <a:r>
              <a:rPr lang="en-US" sz="2400" b="1" dirty="0" err="1"/>
              <a:t>Lenstronomy</a:t>
            </a:r>
            <a:r>
              <a:rPr lang="en-US" sz="2400" dirty="0"/>
              <a:t>: All data analysis and gravitational lensing calculations. (</a:t>
            </a:r>
            <a:r>
              <a:rPr lang="en-US" sz="2400" dirty="0" err="1"/>
              <a:t>Birrer</a:t>
            </a:r>
            <a:r>
              <a:rPr lang="en-US" sz="2400" dirty="0"/>
              <a:t> and Amara 2018, </a:t>
            </a:r>
            <a:r>
              <a:rPr lang="en-US" sz="2400" dirty="0" err="1"/>
              <a:t>Birrer</a:t>
            </a:r>
            <a:r>
              <a:rPr lang="en-US" sz="2400" dirty="0"/>
              <a:t> et al. 2021)</a:t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 err="1"/>
              <a:t>PyHalo</a:t>
            </a:r>
            <a:r>
              <a:rPr lang="en-US" sz="2400" dirty="0"/>
              <a:t>: Generates populations of dark matter halos and profiles along the line of sight and in the main lens. (Gilman et al. 2022)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564C-E189-6F8C-50C4-2E4A6469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E93B07E-F6FD-BD90-D208-0D5B9011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96" y="4100072"/>
            <a:ext cx="1909348" cy="184654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85D41B-31BB-7C09-CB00-EE38CEB30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3012" y="3947464"/>
            <a:ext cx="3492825" cy="25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@lenstronomy">
            <a:extLst>
              <a:ext uri="{FF2B5EF4-FFF2-40B4-BE49-F238E27FC236}">
                <a16:creationId xmlns:a16="http://schemas.microsoft.com/office/drawing/2014/main" id="{3FDA435A-A5ED-EEBD-BE80-D2E6A498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2461"/>
            <a:ext cx="1713425" cy="1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8D15A35-5B08-80F2-6D6E-501F2B9B7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906" y="1234073"/>
            <a:ext cx="1911139" cy="20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9AF1-3B01-9D93-ACE6-7053099E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74" y="190416"/>
            <a:ext cx="12192000" cy="1400530"/>
          </a:xfrm>
        </p:spPr>
        <p:txBody>
          <a:bodyPr/>
          <a:lstStyle/>
          <a:p>
            <a:r>
              <a:rPr lang="en-US" dirty="0"/>
              <a:t>NL Flux Ratios Results from 8 lenses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ABB35-322F-C7E9-0E2B-9F14B34F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09219-0E59-607A-08B7-5E3FAED7903F}"/>
              </a:ext>
            </a:extLst>
          </p:cNvPr>
          <p:cNvSpPr txBox="1"/>
          <p:nvPr/>
        </p:nvSpPr>
        <p:spPr>
          <a:xfrm>
            <a:off x="888751" y="6063250"/>
            <a:ext cx="105396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Gilman, et al. 2020a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10C7E-65A4-3E60-9A3E-5C8C8236625F}"/>
              </a:ext>
            </a:extLst>
          </p:cNvPr>
          <p:cNvSpPr txBox="1"/>
          <p:nvPr/>
        </p:nvSpPr>
        <p:spPr>
          <a:xfrm>
            <a:off x="888751" y="5689374"/>
            <a:ext cx="1053966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lt"/>
              </a:rPr>
              <a:t>C.f. consistent results also from Hsueh et al. 2020 with radio loud quads</a:t>
            </a:r>
          </a:p>
        </p:txBody>
      </p:sp>
      <p:pic>
        <p:nvPicPr>
          <p:cNvPr id="14" name="Picture 13" descr="A picture containing plot, diagram, line, sketch&#10;&#10;Description automatically generated">
            <a:extLst>
              <a:ext uri="{FF2B5EF4-FFF2-40B4-BE49-F238E27FC236}">
                <a16:creationId xmlns:a16="http://schemas.microsoft.com/office/drawing/2014/main" id="{A47F10E6-8026-2297-51F9-93505C8A4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9"/>
          <a:stretch/>
        </p:blipFill>
        <p:spPr>
          <a:xfrm>
            <a:off x="888752" y="2407563"/>
            <a:ext cx="10539660" cy="3272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CFBFDF-FFFA-3571-1CDB-44CB307B5E65}"/>
                  </a:ext>
                </a:extLst>
              </p:cNvPr>
              <p:cNvSpPr txBox="1"/>
              <p:nvPr/>
            </p:nvSpPr>
            <p:spPr>
              <a:xfrm>
                <a:off x="2759560" y="1193817"/>
                <a:ext cx="5751511" cy="830997"/>
              </a:xfrm>
              <a:prstGeom prst="rect">
                <a:avLst/>
              </a:prstGeom>
              <a:solidFill>
                <a:srgbClr val="FFFFFF"/>
              </a:solidFill>
              <a:ln w="8572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m</a:t>
                </a:r>
                <a:r>
                  <a:rPr lang="en-US" sz="2400" baseline="-25000" dirty="0" err="1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half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mode</a:t>
                </a:r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&lt;10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7.8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M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⦿</a:t>
                </a:r>
                <a:endParaRPr lang="en-US" sz="24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M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DM</a:t>
                </a:r>
                <a:r>
                  <a:rPr lang="en-US" sz="24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&gt; 5.2 keV (thermal relic)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CFBFDF-FFFA-3571-1CDB-44CB307B5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560" y="1193817"/>
                <a:ext cx="5751511" cy="830997"/>
              </a:xfrm>
              <a:prstGeom prst="rect">
                <a:avLst/>
              </a:prstGeom>
              <a:blipFill>
                <a:blip r:embed="rId3"/>
                <a:stretch>
                  <a:fillRect l="-1087" b="-10959"/>
                </a:stretch>
              </a:blipFill>
              <a:ln w="8572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E56712-62E5-8602-3BC5-2D470230E24A}"/>
              </a:ext>
            </a:extLst>
          </p:cNvPr>
          <p:cNvCxnSpPr>
            <a:cxnSpLocks/>
          </p:cNvCxnSpPr>
          <p:nvPr/>
        </p:nvCxnSpPr>
        <p:spPr>
          <a:xfrm>
            <a:off x="7283624" y="1577390"/>
            <a:ext cx="2496480" cy="1213885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074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21" y="224733"/>
            <a:ext cx="11920358" cy="1400530"/>
          </a:xfrm>
        </p:spPr>
        <p:txBody>
          <a:bodyPr/>
          <a:lstStyle/>
          <a:p>
            <a:r>
              <a:rPr lang="en-US" sz="3600" dirty="0"/>
              <a:t>Measuring the halo mass function where majority of halos are dark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6333" y="4506447"/>
            <a:ext cx="22098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Avenir Book" panose="02000503020000020003" pitchFamily="2" charset="0"/>
              </a:rPr>
              <a:t>Est. transition to majority of halos dark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2E87C-48CA-684B-BEB7-B036FBF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 descr="wdmcdmconstra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65" y="948362"/>
            <a:ext cx="8574185" cy="5909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46D04-4F81-674F-A289-247D1724B8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11792" r="12709" b="13090"/>
          <a:stretch/>
        </p:blipFill>
        <p:spPr>
          <a:xfrm>
            <a:off x="5247523" y="4327802"/>
            <a:ext cx="1840555" cy="1739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3D422-5C4E-4A20-612E-FC40CEAB6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84" y="2630111"/>
            <a:ext cx="2348876" cy="23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6B34-3FBB-7660-812E-2A9E1F69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dark matter models tested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49972-846C-56FB-08BA-03CEA0F33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74466"/>
            <a:ext cx="5647204" cy="473081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SIDM with resonance (Gilman et al. 2022) </a:t>
            </a:r>
          </a:p>
          <a:p>
            <a:r>
              <a:rPr lang="en-US" sz="2800" dirty="0"/>
              <a:t>Fuzzy dark matter (Laroche et al. 2023)</a:t>
            </a:r>
          </a:p>
          <a:p>
            <a:r>
              <a:rPr lang="en-US" sz="2800" dirty="0"/>
              <a:t>Primordial power spectrum (Gilman et al. 2022)</a:t>
            </a:r>
          </a:p>
          <a:p>
            <a:r>
              <a:rPr lang="en-US" sz="2800" dirty="0"/>
              <a:t>Primordial black hole dark matter (Dike et al. 2022)</a:t>
            </a:r>
          </a:p>
          <a:p>
            <a:r>
              <a:rPr lang="en-US" sz="2800" dirty="0"/>
              <a:t>Four different sterile neutrino models (</a:t>
            </a:r>
            <a:r>
              <a:rPr lang="en-US" sz="2800" dirty="0" err="1"/>
              <a:t>Zelko</a:t>
            </a:r>
            <a:r>
              <a:rPr lang="en-US" sz="2800" dirty="0"/>
              <a:t> et al. 2022)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1C3F3-5ABB-4121-4EF2-05C738D2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 descr="A picture containing circle, diagram&#10;&#10;Description automatically generated">
            <a:extLst>
              <a:ext uri="{FF2B5EF4-FFF2-40B4-BE49-F238E27FC236}">
                <a16:creationId xmlns:a16="http://schemas.microsoft.com/office/drawing/2014/main" id="{104B0065-5DB0-ACBE-3595-9BA7006D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60" t="10174" r="835"/>
          <a:stretch/>
        </p:blipFill>
        <p:spPr>
          <a:xfrm>
            <a:off x="7346586" y="1152983"/>
            <a:ext cx="3023839" cy="2277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08308-E0FB-EB57-18A0-B69F8A562F54}"/>
              </a:ext>
            </a:extLst>
          </p:cNvPr>
          <p:cNvSpPr txBox="1"/>
          <p:nvPr/>
        </p:nvSpPr>
        <p:spPr>
          <a:xfrm>
            <a:off x="7346586" y="3455801"/>
            <a:ext cx="302383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Dike et al.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E413D-88B4-D7A2-FCEF-0CC11AB6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7" y="3942738"/>
            <a:ext cx="4627419" cy="2462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25F77-F011-5C72-6F2A-60B77BD3BD21}"/>
              </a:ext>
            </a:extLst>
          </p:cNvPr>
          <p:cNvSpPr txBox="1"/>
          <p:nvPr/>
        </p:nvSpPr>
        <p:spPr>
          <a:xfrm>
            <a:off x="6672895" y="6405282"/>
            <a:ext cx="462741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Gilman et al. 2022</a:t>
            </a:r>
          </a:p>
        </p:txBody>
      </p:sp>
    </p:spTree>
    <p:extLst>
      <p:ext uri="{BB962C8B-B14F-4D97-AF65-F5344CB8AC3E}">
        <p14:creationId xmlns:p14="http://schemas.microsoft.com/office/powerpoint/2010/main" val="17183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4014-802A-897C-B3E6-4EE8EBE7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052"/>
            <a:ext cx="12192000" cy="1400530"/>
          </a:xfrm>
        </p:spPr>
        <p:txBody>
          <a:bodyPr/>
          <a:lstStyle/>
          <a:p>
            <a:r>
              <a:rPr lang="en-US" dirty="0"/>
              <a:t>Another source for detecting dark matter: Quasar ‘warm’ dust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CD8E6-5977-7937-27CF-1DBC750C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2" descr="Echo Mapping in a Black Hole Accretion Disk and Torus">
            <a:extLst>
              <a:ext uri="{FF2B5EF4-FFF2-40B4-BE49-F238E27FC236}">
                <a16:creationId xmlns:a16="http://schemas.microsoft.com/office/drawing/2014/main" id="{4D023A56-9542-5121-5E8A-2043E4515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53" y="1707590"/>
            <a:ext cx="6656316" cy="450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DE521-BF74-1C05-5040-7250D3F1E866}"/>
              </a:ext>
            </a:extLst>
          </p:cNvPr>
          <p:cNvSpPr txBox="1"/>
          <p:nvPr/>
        </p:nvSpPr>
        <p:spPr>
          <a:xfrm>
            <a:off x="2267793" y="6220616"/>
            <a:ext cx="537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Simulation from Caltech/JPL, based on Yang et al 2020 </a:t>
            </a:r>
          </a:p>
        </p:txBody>
      </p:sp>
    </p:spTree>
    <p:extLst>
      <p:ext uri="{BB962C8B-B14F-4D97-AF65-F5344CB8AC3E}">
        <p14:creationId xmlns:p14="http://schemas.microsoft.com/office/powerpoint/2010/main" val="923431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B4B0C7D-5E34-F0CE-41A3-2FD89ABDDCD5}"/>
              </a:ext>
            </a:extLst>
          </p:cNvPr>
          <p:cNvSpPr/>
          <p:nvPr/>
        </p:nvSpPr>
        <p:spPr>
          <a:xfrm>
            <a:off x="9549711" y="2902159"/>
            <a:ext cx="745013" cy="70645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BC047-7E65-704E-BB2B-0E25E6B7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88368" cy="1400530"/>
          </a:xfrm>
        </p:spPr>
        <p:txBody>
          <a:bodyPr/>
          <a:lstStyle/>
          <a:p>
            <a:r>
              <a:rPr lang="en-US" dirty="0"/>
              <a:t>Why the warm torus?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9CE6D-8E11-5E4A-9594-081534D5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5AA78-DD42-0524-0606-1D22BF2A4CA0}"/>
              </a:ext>
            </a:extLst>
          </p:cNvPr>
          <p:cNvSpPr txBox="1"/>
          <p:nvPr/>
        </p:nvSpPr>
        <p:spPr>
          <a:xfrm>
            <a:off x="7924017" y="1828179"/>
            <a:ext cx="3996402" cy="646331"/>
          </a:xfrm>
          <a:prstGeom prst="rect">
            <a:avLst/>
          </a:prstGeom>
          <a:solidFill>
            <a:srgbClr val="FFFFFF"/>
          </a:solidFill>
          <a:ln w="857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Smaller source sensitive to individual 10</a:t>
            </a:r>
            <a:r>
              <a:rPr lang="en-US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6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M</a:t>
            </a:r>
            <a:r>
              <a:rPr lang="en-US" baseline="-25000" dirty="0">
                <a:solidFill>
                  <a:schemeClr val="bg1"/>
                </a:solidFill>
                <a:latin typeface="Avenir Book" panose="02000503020000020003" pitchFamily="2" charset="0"/>
              </a:rPr>
              <a:t>⦿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perturbers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id="{4DBFD27E-A43B-A335-3144-9E8BE418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5018" y="2797371"/>
            <a:ext cx="914400" cy="914400"/>
          </a:xfrm>
          <a:prstGeom prst="rect">
            <a:avLst/>
          </a:prstGeom>
        </p:spPr>
      </p:pic>
      <p:pic>
        <p:nvPicPr>
          <p:cNvPr id="11" name="Picture 1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4B0F47D-4348-F92B-B8F8-AD75C767C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6" r="4961"/>
          <a:stretch/>
        </p:blipFill>
        <p:spPr>
          <a:xfrm>
            <a:off x="3181269" y="827008"/>
            <a:ext cx="4699897" cy="5037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0BA99D-C5F0-534E-ABFD-7B2DC7E4325F}"/>
              </a:ext>
            </a:extLst>
          </p:cNvPr>
          <p:cNvSpPr txBox="1"/>
          <p:nvPr/>
        </p:nvSpPr>
        <p:spPr>
          <a:xfrm>
            <a:off x="3694235" y="2391681"/>
            <a:ext cx="15566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Narrow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BDC77-3205-F04B-A0BE-175DB2839F35}"/>
              </a:ext>
            </a:extLst>
          </p:cNvPr>
          <p:cNvSpPr txBox="1"/>
          <p:nvPr/>
        </p:nvSpPr>
        <p:spPr>
          <a:xfrm>
            <a:off x="5928292" y="4433739"/>
            <a:ext cx="13171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+mj-lt"/>
              </a:rPr>
              <a:t>Warm Dust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5D437-AD01-7CB7-1546-70BDF05EE931}"/>
              </a:ext>
            </a:extLst>
          </p:cNvPr>
          <p:cNvSpPr txBox="1"/>
          <p:nvPr/>
        </p:nvSpPr>
        <p:spPr>
          <a:xfrm>
            <a:off x="3181269" y="5711007"/>
            <a:ext cx="46998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Nierenberg et al. 2023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E4FAA3-69C8-749D-12FB-456C2718D883}"/>
              </a:ext>
            </a:extLst>
          </p:cNvPr>
          <p:cNvGrpSpPr/>
          <p:nvPr/>
        </p:nvGrpSpPr>
        <p:grpSpPr>
          <a:xfrm>
            <a:off x="9166320" y="4034632"/>
            <a:ext cx="1461869" cy="1400529"/>
            <a:chOff x="5260768" y="2712955"/>
            <a:chExt cx="1461869" cy="14005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6C840A-D801-595E-1CB2-A03D0DA1114A}"/>
                </a:ext>
              </a:extLst>
            </p:cNvPr>
            <p:cNvSpPr/>
            <p:nvPr/>
          </p:nvSpPr>
          <p:spPr>
            <a:xfrm>
              <a:off x="5260768" y="2712955"/>
              <a:ext cx="1461869" cy="140052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Cat with solid fill">
              <a:extLst>
                <a:ext uri="{FF2B5EF4-FFF2-40B4-BE49-F238E27FC236}">
                  <a16:creationId xmlns:a16="http://schemas.microsoft.com/office/drawing/2014/main" id="{C4D15C95-1099-2D16-40C9-0E3D13A1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503" y="292487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4D79-ABC6-E246-0C79-FE1C3360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31 Mid-IR flux ratios with JWST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9A7D2-5EE1-42E4-7693-DB60DEF8D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01" y="2067748"/>
            <a:ext cx="6639460" cy="4195481"/>
          </a:xfrm>
        </p:spPr>
        <p:txBody>
          <a:bodyPr/>
          <a:lstStyle/>
          <a:p>
            <a:r>
              <a:rPr lang="en-US" dirty="0"/>
              <a:t>All known </a:t>
            </a:r>
            <a:r>
              <a:rPr lang="en-US" dirty="0" err="1"/>
              <a:t>quadruply</a:t>
            </a:r>
            <a:r>
              <a:rPr lang="en-US" dirty="0"/>
              <a:t> imaged quasars detected in WISE W4, with image separation greater than 0.1 arcsecond, and no disk in the deflector</a:t>
            </a:r>
          </a:p>
          <a:p>
            <a:r>
              <a:rPr lang="en-US" dirty="0"/>
              <a:t> 43 hours, medium program</a:t>
            </a:r>
          </a:p>
          <a:p>
            <a:r>
              <a:rPr lang="en-US" dirty="0"/>
              <a:t>Mid-Infrared Instrument (MIRI) broad band imaging at 5.6, 12.8, 18 and 25.5 microns</a:t>
            </a:r>
          </a:p>
          <a:p>
            <a:r>
              <a:rPr lang="en-US" dirty="0"/>
              <a:t>Short exposures 55s for F560, F1280 and F1800W, 570s for F2550W.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9CE20-5BAE-9C7A-48E3-AB42600A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2050" name="Picture 2" descr="In Depth | James Webb Space Telescope – NASA Solar System Exploration">
            <a:extLst>
              <a:ext uri="{FF2B5EF4-FFF2-40B4-BE49-F238E27FC236}">
                <a16:creationId xmlns:a16="http://schemas.microsoft.com/office/drawing/2014/main" id="{FBB8FF7D-9285-CFDF-217A-FA83FF47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78" y="1871468"/>
            <a:ext cx="4043978" cy="41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803BB-512A-38E5-7E61-818DF5A15818}"/>
              </a:ext>
            </a:extLst>
          </p:cNvPr>
          <p:cNvSpPr txBox="1"/>
          <p:nvPr/>
        </p:nvSpPr>
        <p:spPr>
          <a:xfrm>
            <a:off x="436001" y="1268001"/>
            <a:ext cx="34163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GO-02046 PI Nierenberg</a:t>
            </a:r>
          </a:p>
        </p:txBody>
      </p:sp>
    </p:spTree>
    <p:extLst>
      <p:ext uri="{BB962C8B-B14F-4D97-AF65-F5344CB8AC3E}">
        <p14:creationId xmlns:p14="http://schemas.microsoft.com/office/powerpoint/2010/main" val="39926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5B25-1003-2BDC-EAAA-52B3C51E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6" y="1887771"/>
            <a:ext cx="2804202" cy="3082458"/>
          </a:xfrm>
        </p:spPr>
        <p:txBody>
          <a:bodyPr/>
          <a:lstStyle/>
          <a:p>
            <a:r>
              <a:rPr lang="en-US" dirty="0"/>
              <a:t>First data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DES J0405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FDEAC-77A2-9132-6DE7-D07D4B3F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201DE-1654-201A-3913-1AFA59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7" r="64709" b="3261"/>
          <a:stretch/>
        </p:blipFill>
        <p:spPr>
          <a:xfrm>
            <a:off x="6984430" y="452414"/>
            <a:ext cx="3778592" cy="319883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FC81A-74F4-F465-5898-A00142285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9" t="9759"/>
          <a:stretch/>
        </p:blipFill>
        <p:spPr>
          <a:xfrm>
            <a:off x="2804203" y="452414"/>
            <a:ext cx="4180227" cy="30827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8A09D-286A-C372-56D7-8B0DCF1B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308" r="3115" b="647"/>
          <a:stretch/>
        </p:blipFill>
        <p:spPr>
          <a:xfrm>
            <a:off x="2804203" y="3741548"/>
            <a:ext cx="4180226" cy="294079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33895-EFF3-27AD-BB89-7F181EAE8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950" y="3704106"/>
            <a:ext cx="3802073" cy="3082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75295-0DE7-74FE-278F-E380C4135D30}"/>
              </a:ext>
            </a:extLst>
          </p:cNvPr>
          <p:cNvSpPr txBox="1"/>
          <p:nvPr/>
        </p:nvSpPr>
        <p:spPr>
          <a:xfrm>
            <a:off x="2804203" y="3388809"/>
            <a:ext cx="795881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 2023.</a:t>
            </a:r>
          </a:p>
        </p:txBody>
      </p:sp>
    </p:spTree>
    <p:extLst>
      <p:ext uri="{BB962C8B-B14F-4D97-AF65-F5344CB8AC3E}">
        <p14:creationId xmlns:p14="http://schemas.microsoft.com/office/powerpoint/2010/main" val="3645882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8E9C-3D7F-1C4F-5C04-AFA4473C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JWST Measurement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B15A6-5522-F1B0-3308-6DD7B0FA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848" y="1647220"/>
            <a:ext cx="4164645" cy="41954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We achieve about 2% measurement uncertainties on the </a:t>
            </a:r>
            <a:r>
              <a:rPr lang="en-US" sz="3200" b="1" dirty="0"/>
              <a:t>warm dust </a:t>
            </a:r>
            <a:r>
              <a:rPr lang="en-US" sz="2800" dirty="0"/>
              <a:t>flux ratios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b="1" dirty="0"/>
              <a:t>Sensitive to completely dark, dark matter halos if they exist.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5217-9ED0-36D3-83D7-DF940417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F963229-84EB-475D-9B0D-8B552A91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6" r="4961"/>
          <a:stretch/>
        </p:blipFill>
        <p:spPr>
          <a:xfrm>
            <a:off x="6096000" y="1226053"/>
            <a:ext cx="4699897" cy="5037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21D84-FC7E-4CB4-5677-426DB2071431}"/>
              </a:ext>
            </a:extLst>
          </p:cNvPr>
          <p:cNvSpPr txBox="1"/>
          <p:nvPr/>
        </p:nvSpPr>
        <p:spPr>
          <a:xfrm>
            <a:off x="6096000" y="6234816"/>
            <a:ext cx="46998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Nierenberg et al. 2023</a:t>
            </a:r>
          </a:p>
        </p:txBody>
      </p:sp>
    </p:spTree>
    <p:extLst>
      <p:ext uri="{BB962C8B-B14F-4D97-AF65-F5344CB8AC3E}">
        <p14:creationId xmlns:p14="http://schemas.microsoft.com/office/powerpoint/2010/main" val="229157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82551-8C80-3449-8203-087A251E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6" b="89936" l="429" r="96429">
                        <a14:foregroundMark x1="10143" y1="29979" x2="4000" y2="37687"/>
                        <a14:foregroundMark x1="4000" y1="37687" x2="2906" y2="45202"/>
                        <a14:foregroundMark x1="3052" y1="51341" x2="10857" y2="70450"/>
                        <a14:foregroundMark x1="10857" y1="70450" x2="5296" y2="65686"/>
                        <a14:foregroundMark x1="89000" y1="31906" x2="89286" y2="62955"/>
                        <a14:foregroundMark x1="89286" y1="62955" x2="95571" y2="54604"/>
                        <a14:foregroundMark x1="95571" y1="54604" x2="95429" y2="42398"/>
                        <a14:foregroundMark x1="95429" y1="42398" x2="90143" y2="32976"/>
                        <a14:foregroundMark x1="90143" y1="32976" x2="89286" y2="30407"/>
                        <a14:foregroundMark x1="92714" y1="37259" x2="96429" y2="50964"/>
                        <a14:foregroundMark x1="96429" y1="50964" x2="92857" y2="65739"/>
                        <a14:backgroundMark x1="429" y1="43255" x2="714" y2="55246"/>
                        <a14:backgroundMark x1="714" y1="55246" x2="5143" y2="65096"/>
                        <a14:backgroundMark x1="5143" y1="65096" x2="714" y2="54818"/>
                        <a14:backgroundMark x1="714" y1="54818" x2="857" y2="44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" y="2667607"/>
            <a:ext cx="6024725" cy="401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2E648-0374-5E48-8235-25AE2893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03" y="148170"/>
            <a:ext cx="11529298" cy="1400530"/>
          </a:xfrm>
        </p:spPr>
        <p:txBody>
          <a:bodyPr/>
          <a:lstStyle/>
          <a:p>
            <a:r>
              <a:rPr lang="en-US" sz="3600" dirty="0"/>
              <a:t>Dark matter explains many phenomena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E484F-2F10-E946-AC9C-3D8392666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03" y="1057972"/>
            <a:ext cx="5304075" cy="3269839"/>
          </a:xfrm>
        </p:spPr>
        <p:txBody>
          <a:bodyPr>
            <a:normAutofit/>
          </a:bodyPr>
          <a:lstStyle/>
          <a:p>
            <a:r>
              <a:rPr lang="en-US" dirty="0"/>
              <a:t>The motion of gas and stars in galaxies</a:t>
            </a:r>
          </a:p>
          <a:p>
            <a:r>
              <a:rPr lang="en-US" dirty="0"/>
              <a:t>The motion of galaxies in groups and clusters</a:t>
            </a:r>
          </a:p>
          <a:p>
            <a:r>
              <a:rPr lang="en-US" b="1" dirty="0"/>
              <a:t>The present day distribution of structure as well as its evolution throughout the history of the Universe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DD8A1-7A3C-EB4B-AA87-C5DE6DA3D303}"/>
              </a:ext>
            </a:extLst>
          </p:cNvPr>
          <p:cNvSpPr txBox="1"/>
          <p:nvPr/>
        </p:nvSpPr>
        <p:spPr>
          <a:xfrm>
            <a:off x="322045" y="6066949"/>
            <a:ext cx="450174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Cosmic Microwave Background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C93737-C124-9B44-BEB0-0CFA9FE03261}"/>
              </a:ext>
            </a:extLst>
          </p:cNvPr>
          <p:cNvSpPr txBox="1"/>
          <p:nvPr/>
        </p:nvSpPr>
        <p:spPr>
          <a:xfrm>
            <a:off x="322045" y="6493687"/>
            <a:ext cx="34164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Planck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964D1-44C2-B142-B9CD-5D1AF1EE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8E2CC-8D3A-E847-B5EB-D6E843080AA2}"/>
              </a:ext>
            </a:extLst>
          </p:cNvPr>
          <p:cNvSpPr txBox="1"/>
          <p:nvPr/>
        </p:nvSpPr>
        <p:spPr>
          <a:xfrm>
            <a:off x="2480553" y="2101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1386D-36BA-B4C2-8891-0EBB7262308D}"/>
              </a:ext>
            </a:extLst>
          </p:cNvPr>
          <p:cNvSpPr txBox="1"/>
          <p:nvPr/>
        </p:nvSpPr>
        <p:spPr>
          <a:xfrm>
            <a:off x="10587318" y="5316071"/>
            <a:ext cx="18473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7E9E8-272A-2724-87E5-FEECADE2B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653" y="825073"/>
            <a:ext cx="5346022" cy="592277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FA2B94-7469-33A7-BBE8-2A12DBA792DB}"/>
              </a:ext>
            </a:extLst>
          </p:cNvPr>
          <p:cNvSpPr txBox="1"/>
          <p:nvPr/>
        </p:nvSpPr>
        <p:spPr>
          <a:xfrm flipH="1">
            <a:off x="7639751" y="1038098"/>
            <a:ext cx="20556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Garrett et al. 2010</a:t>
            </a:r>
          </a:p>
        </p:txBody>
      </p:sp>
    </p:spTree>
    <p:extLst>
      <p:ext uri="{BB962C8B-B14F-4D97-AF65-F5344CB8AC3E}">
        <p14:creationId xmlns:p14="http://schemas.microsoft.com/office/powerpoint/2010/main" val="2987653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6E3B-5101-CC4D-09C2-9EE7D2D9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tuned for dark matter measurement from first 10 systems mid December.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E365-4ECB-FCAE-5E04-38FB46C65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37" y="5728279"/>
            <a:ext cx="8946541" cy="3386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Look for Keeley et al.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30E51-E3A8-50E9-3B39-176A30D0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27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9C48-BDCA-254F-A1BB-DD4BAE86A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7" y="160618"/>
            <a:ext cx="11406189" cy="1400530"/>
          </a:xfrm>
        </p:spPr>
        <p:txBody>
          <a:bodyPr/>
          <a:lstStyle/>
          <a:p>
            <a:r>
              <a:rPr lang="en-US" dirty="0"/>
              <a:t>Forecast constraint based on flux ratio precision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197C2-A84B-334B-9103-1AD5847A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EC4E9-F933-1C4B-A39C-B359058A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16" y="790414"/>
            <a:ext cx="8946887" cy="5836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F10FB-1AB7-FC90-920A-3E0F90D0C1A5}"/>
              </a:ext>
            </a:extLst>
          </p:cNvPr>
          <p:cNvSpPr txBox="1"/>
          <p:nvPr/>
        </p:nvSpPr>
        <p:spPr>
          <a:xfrm>
            <a:off x="3933578" y="5063147"/>
            <a:ext cx="4741363" cy="369332"/>
          </a:xfrm>
          <a:prstGeom prst="rect">
            <a:avLst/>
          </a:prstGeom>
          <a:solidFill>
            <a:schemeClr val="tx1"/>
          </a:solidFill>
          <a:ln w="635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We will detect completely dark halos if they exist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01A3B-B879-94C7-6143-C0A069678A38}"/>
              </a:ext>
            </a:extLst>
          </p:cNvPr>
          <p:cNvSpPr txBox="1"/>
          <p:nvPr/>
        </p:nvSpPr>
        <p:spPr>
          <a:xfrm>
            <a:off x="2851688" y="6396335"/>
            <a:ext cx="747502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Forecast based on Gilman et al. 2019</a:t>
            </a:r>
          </a:p>
        </p:txBody>
      </p:sp>
    </p:spTree>
    <p:extLst>
      <p:ext uri="{BB962C8B-B14F-4D97-AF65-F5344CB8AC3E}">
        <p14:creationId xmlns:p14="http://schemas.microsoft.com/office/powerpoint/2010/main" val="20195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3ACF-3261-00FB-0834-985F8ED7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future- JWST-ELT synergy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6738-08F2-6553-5029-87329795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11081-DC53-220C-9588-F7EF3935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86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EE0B-287C-1842-A8EA-2ECD2354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1" y="31255"/>
            <a:ext cx="11848819" cy="1400530"/>
          </a:xfrm>
        </p:spPr>
        <p:txBody>
          <a:bodyPr/>
          <a:lstStyle/>
          <a:p>
            <a:r>
              <a:rPr lang="en-US" dirty="0"/>
              <a:t>Thousands of </a:t>
            </a:r>
            <a:r>
              <a:rPr lang="en-US" dirty="0" err="1"/>
              <a:t>quadruply</a:t>
            </a:r>
            <a:r>
              <a:rPr lang="en-US" dirty="0"/>
              <a:t> imaged quasars will be detectable in LSST Euclid and Roman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ED10-02C7-2844-9E6B-0C9EFD92C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69" y="2159833"/>
            <a:ext cx="5752011" cy="3804732"/>
          </a:xfrm>
        </p:spPr>
        <p:txBody>
          <a:bodyPr>
            <a:normAutofit/>
          </a:bodyPr>
          <a:lstStyle/>
          <a:p>
            <a:r>
              <a:rPr lang="en-US" sz="2800" dirty="0"/>
              <a:t>What are the best ways we can take combine the advantages of JWST and ELTs?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06586-908C-BE4A-8A67-CC75F459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/>
          <a:stretch/>
        </p:blipFill>
        <p:spPr>
          <a:xfrm>
            <a:off x="6245054" y="1403970"/>
            <a:ext cx="4930852" cy="504682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D46F6-F67C-4C42-A739-3414CD04BC77}"/>
              </a:ext>
            </a:extLst>
          </p:cNvPr>
          <p:cNvSpPr txBox="1"/>
          <p:nvPr/>
        </p:nvSpPr>
        <p:spPr>
          <a:xfrm>
            <a:off x="6245054" y="6309121"/>
            <a:ext cx="522514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Oguri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and Marshall 2010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8554F-2F93-EB40-86E9-E4E173DB0030}"/>
              </a:ext>
            </a:extLst>
          </p:cNvPr>
          <p:cNvSpPr/>
          <p:nvPr/>
        </p:nvSpPr>
        <p:spPr>
          <a:xfrm>
            <a:off x="10143466" y="1403970"/>
            <a:ext cx="234560" cy="446911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ABA88-4348-3642-8D44-533782061958}"/>
              </a:ext>
            </a:extLst>
          </p:cNvPr>
          <p:cNvSpPr txBox="1"/>
          <p:nvPr/>
        </p:nvSpPr>
        <p:spPr>
          <a:xfrm>
            <a:off x="9798660" y="1975167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A00"/>
                </a:solidFill>
                <a:latin typeface="Avenir Book" panose="02000503020000020003" pitchFamily="2" charset="0"/>
              </a:rPr>
              <a:t>LSST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35AC1C-EA09-F84D-A498-A7AB5463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82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10-11 at 3.18.08 PM.png">
            <a:extLst>
              <a:ext uri="{FF2B5EF4-FFF2-40B4-BE49-F238E27FC236}">
                <a16:creationId xmlns:a16="http://schemas.microsoft.com/office/drawing/2014/main" id="{C12ED659-B77B-AB48-A93D-61ADA95D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22002" r="21224"/>
          <a:stretch/>
        </p:blipFill>
        <p:spPr>
          <a:xfrm rot="1865133" flipH="1">
            <a:off x="8040084" y="3296451"/>
            <a:ext cx="3727488" cy="2522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06133-B0F6-7DF4-C974-43091B76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53" y="1548646"/>
            <a:ext cx="6805197" cy="4308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052D4-A9AE-ED4F-AB24-1B0163A6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87971" cy="1400530"/>
          </a:xfrm>
        </p:spPr>
        <p:txBody>
          <a:bodyPr/>
          <a:lstStyle/>
          <a:p>
            <a:r>
              <a:rPr lang="en-US" dirty="0"/>
              <a:t>Measuring narrow-line flux ratios with IRIS</a:t>
            </a:r>
          </a:p>
        </p:txBody>
      </p:sp>
      <p:pic>
        <p:nvPicPr>
          <p:cNvPr id="6" name="Picture 5" descr="Screen Shot 2012-09-19 at 10.21.54 PM.png">
            <a:extLst>
              <a:ext uri="{FF2B5EF4-FFF2-40B4-BE49-F238E27FC236}">
                <a16:creationId xmlns:a16="http://schemas.microsoft.com/office/drawing/2014/main" id="{D5585EA9-72C9-D048-89D1-6F85868FE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34970">
            <a:off x="9048066" y="-110554"/>
            <a:ext cx="2570769" cy="3464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58C4D7-6AA2-1E4A-94D2-CBEE2761D90E}"/>
              </a:ext>
            </a:extLst>
          </p:cNvPr>
          <p:cNvSpPr txBox="1"/>
          <p:nvPr/>
        </p:nvSpPr>
        <p:spPr>
          <a:xfrm>
            <a:off x="8187971" y="6170976"/>
            <a:ext cx="382176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IRIS Simulation by Nils-Erik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Rundquist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(UCSD)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600C2-6764-4B45-9257-38EFD8F78A7C}"/>
              </a:ext>
            </a:extLst>
          </p:cNvPr>
          <p:cNvSpPr txBox="1"/>
          <p:nvPr/>
        </p:nvSpPr>
        <p:spPr>
          <a:xfrm>
            <a:off x="8036374" y="2027264"/>
            <a:ext cx="29225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OSIRIS </a:t>
            </a:r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Kbb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100 mas, 900s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39434-0AA5-9A49-AF40-7E09AAEE2734}"/>
              </a:ext>
            </a:extLst>
          </p:cNvPr>
          <p:cNvSpPr txBox="1"/>
          <p:nvPr/>
        </p:nvSpPr>
        <p:spPr>
          <a:xfrm>
            <a:off x="8829675" y="4704719"/>
            <a:ext cx="209967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IRIS K 50 mas, 10s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EE86F-0D9D-9F44-94A0-0127AECB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8F455-E195-4EA9-AF2A-751DECEBB630}"/>
              </a:ext>
            </a:extLst>
          </p:cNvPr>
          <p:cNvSpPr txBox="1"/>
          <p:nvPr/>
        </p:nvSpPr>
        <p:spPr>
          <a:xfrm>
            <a:off x="356534" y="5801644"/>
            <a:ext cx="68051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Zelko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et al. 2023 (600s exposures)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6D48A-11C0-BA3B-0209-CAEDED10FDC3}"/>
              </a:ext>
            </a:extLst>
          </p:cNvPr>
          <p:cNvSpPr txBox="1"/>
          <p:nvPr/>
        </p:nvSpPr>
        <p:spPr>
          <a:xfrm>
            <a:off x="6321251" y="2835898"/>
            <a:ext cx="1860288" cy="1477328"/>
          </a:xfrm>
          <a:prstGeom prst="rect">
            <a:avLst/>
          </a:prstGeom>
          <a:solidFill>
            <a:srgbClr val="FFFFFF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With just a few minutes on TMT we reach our target flux ratio goal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8F4C9-C858-4FD4-B65A-E5457BF8D5C8}"/>
              </a:ext>
            </a:extLst>
          </p:cNvPr>
          <p:cNvSpPr txBox="1"/>
          <p:nvPr/>
        </p:nvSpPr>
        <p:spPr>
          <a:xfrm rot="16200000">
            <a:off x="-1369134" y="3389071"/>
            <a:ext cx="3523696" cy="3709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Flux Ratio Precision ( 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4FFF2-79D2-2091-CD9B-26E8583CB87C}"/>
              </a:ext>
            </a:extLst>
          </p:cNvPr>
          <p:cNvSpPr txBox="1"/>
          <p:nvPr/>
        </p:nvSpPr>
        <p:spPr>
          <a:xfrm rot="16200000">
            <a:off x="-973727" y="3333921"/>
            <a:ext cx="3505559" cy="370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          1           2            3         </a:t>
            </a:r>
          </a:p>
        </p:txBody>
      </p:sp>
    </p:spTree>
    <p:extLst>
      <p:ext uri="{BB962C8B-B14F-4D97-AF65-F5344CB8AC3E}">
        <p14:creationId xmlns:p14="http://schemas.microsoft.com/office/powerpoint/2010/main" val="2559430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6477-DADB-1756-EFC4-1D2242DA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synergy I Multiple Source Sizes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327D-EACF-DA8E-7FC0-F40059C2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A755C5-0EA3-A1D2-9764-9C63D724FB87}"/>
              </a:ext>
            </a:extLst>
          </p:cNvPr>
          <p:cNvGrpSpPr/>
          <p:nvPr/>
        </p:nvGrpSpPr>
        <p:grpSpPr>
          <a:xfrm>
            <a:off x="9988433" y="46219"/>
            <a:ext cx="1461869" cy="1400529"/>
            <a:chOff x="5260768" y="2712955"/>
            <a:chExt cx="1461869" cy="14005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1B0C91-35F9-D5EE-FEFC-27FBE3730CC1}"/>
                </a:ext>
              </a:extLst>
            </p:cNvPr>
            <p:cNvSpPr/>
            <p:nvPr/>
          </p:nvSpPr>
          <p:spPr>
            <a:xfrm>
              <a:off x="5260768" y="2712955"/>
              <a:ext cx="1461869" cy="140052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Cat with solid fill">
              <a:extLst>
                <a:ext uri="{FF2B5EF4-FFF2-40B4-BE49-F238E27FC236}">
                  <a16:creationId xmlns:a16="http://schemas.microsoft.com/office/drawing/2014/main" id="{C92196B1-3190-F624-2D3D-355A77E11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4503" y="2924877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8881F2-D7CA-FFFB-4346-1716C0FF15D3}"/>
              </a:ext>
            </a:extLst>
          </p:cNvPr>
          <p:cNvGrpSpPr/>
          <p:nvPr/>
        </p:nvGrpSpPr>
        <p:grpSpPr>
          <a:xfrm>
            <a:off x="8477013" y="128462"/>
            <a:ext cx="914400" cy="914400"/>
            <a:chOff x="5534502" y="1563965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2CF930-0D33-2F02-2EE9-9BCC164B2323}"/>
                </a:ext>
              </a:extLst>
            </p:cNvPr>
            <p:cNvSpPr/>
            <p:nvPr/>
          </p:nvSpPr>
          <p:spPr>
            <a:xfrm>
              <a:off x="5770991" y="1884611"/>
              <a:ext cx="441424" cy="43144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Cat with solid fill">
              <a:extLst>
                <a:ext uri="{FF2B5EF4-FFF2-40B4-BE49-F238E27FC236}">
                  <a16:creationId xmlns:a16="http://schemas.microsoft.com/office/drawing/2014/main" id="{C5DFF74E-EA24-2ED4-59E7-C3E77A42D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4502" y="1563965"/>
              <a:ext cx="914400" cy="914400"/>
            </a:xfrm>
            <a:prstGeom prst="rect">
              <a:avLst/>
            </a:prstGeom>
          </p:spPr>
        </p:pic>
      </p:grpSp>
      <p:pic>
        <p:nvPicPr>
          <p:cNvPr id="9" name="Picture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2586C58-37E1-12F9-8F94-B4805A91D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6" r="4961"/>
          <a:stretch/>
        </p:blipFill>
        <p:spPr>
          <a:xfrm>
            <a:off x="8166960" y="2114125"/>
            <a:ext cx="3996579" cy="4283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84747-6336-8661-5242-422C3702A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4" y="2232264"/>
            <a:ext cx="4468055" cy="3984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E50CCE-D65C-D189-4989-1071556DC30F}"/>
              </a:ext>
            </a:extLst>
          </p:cNvPr>
          <p:cNvSpPr txBox="1"/>
          <p:nvPr/>
        </p:nvSpPr>
        <p:spPr>
          <a:xfrm>
            <a:off x="81618" y="6066949"/>
            <a:ext cx="4126822" cy="4684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al.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FB135-8171-4FCA-786A-67BC1DEF8CC3}"/>
              </a:ext>
            </a:extLst>
          </p:cNvPr>
          <p:cNvSpPr txBox="1"/>
          <p:nvPr/>
        </p:nvSpPr>
        <p:spPr>
          <a:xfrm>
            <a:off x="81618" y="1358085"/>
            <a:ext cx="423784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Our signal is degenerate in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perturber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position/mass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07BF3-66AA-999A-1F7D-24405D27F967}"/>
              </a:ext>
            </a:extLst>
          </p:cNvPr>
          <p:cNvSpPr txBox="1"/>
          <p:nvPr/>
        </p:nvSpPr>
        <p:spPr>
          <a:xfrm>
            <a:off x="9747738" y="1586160"/>
            <a:ext cx="226813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With two source sizes we gain information about the mass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B3907-C83B-1AF7-288B-185928755096}"/>
              </a:ext>
            </a:extLst>
          </p:cNvPr>
          <p:cNvSpPr txBox="1"/>
          <p:nvPr/>
        </p:nvSpPr>
        <p:spPr>
          <a:xfrm>
            <a:off x="4401313" y="2234916"/>
            <a:ext cx="3557016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Strategy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: Measure narrow-line and mid-IR flux ratios for as many lenses as possible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B48BFA-F840-5F52-F085-9E6A64DF3907}"/>
              </a:ext>
            </a:extLst>
          </p:cNvPr>
          <p:cNvSpPr txBox="1"/>
          <p:nvPr/>
        </p:nvSpPr>
        <p:spPr>
          <a:xfrm>
            <a:off x="8164507" y="6362939"/>
            <a:ext cx="399657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al.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5B080-76F6-9FF7-78F9-BC52DAFBEE62}"/>
              </a:ext>
            </a:extLst>
          </p:cNvPr>
          <p:cNvSpPr txBox="1"/>
          <p:nvPr/>
        </p:nvSpPr>
        <p:spPr>
          <a:xfrm>
            <a:off x="4460877" y="4939167"/>
            <a:ext cx="355701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JWST NIRSPEC takes ~4000s vs ~100s for ELT for NL flux ratios</a:t>
            </a:r>
          </a:p>
        </p:txBody>
      </p:sp>
    </p:spTree>
    <p:extLst>
      <p:ext uri="{BB962C8B-B14F-4D97-AF65-F5344CB8AC3E}">
        <p14:creationId xmlns:p14="http://schemas.microsoft.com/office/powerpoint/2010/main" val="29401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E6D4-EDF6-B34C-3D3E-C85475A0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Synergy II – numbers vs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08A30-9BAD-F879-EF9F-E6B796DE2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1459982"/>
            <a:ext cx="515068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TMT slew and acquisition time 3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555F0-A3FE-BFC1-29F4-EC6FE204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D07F7B-C749-A5C4-A5E4-3D0BDB0F43BA}"/>
              </a:ext>
            </a:extLst>
          </p:cNvPr>
          <p:cNvSpPr txBox="1">
            <a:spLocks/>
          </p:cNvSpPr>
          <p:nvPr/>
        </p:nvSpPr>
        <p:spPr>
          <a:xfrm>
            <a:off x="5970650" y="1459981"/>
            <a:ext cx="5150683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800" dirty="0"/>
              <a:t>JWST slew and acquisition time 30 minutes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97B14-B6EC-1B7A-9FA4-473CBFD2305A}"/>
              </a:ext>
            </a:extLst>
          </p:cNvPr>
          <p:cNvSpPr txBox="1"/>
          <p:nvPr/>
        </p:nvSpPr>
        <p:spPr>
          <a:xfrm>
            <a:off x="79213" y="2406143"/>
            <a:ext cx="5588002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ELT Strategy: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Hundreds of lenses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Trends with redshift and host properties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Detection of rare events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42B3A-CB87-C08C-EBD1-5F0574FEEB79}"/>
              </a:ext>
            </a:extLst>
          </p:cNvPr>
          <p:cNvSpPr txBox="1"/>
          <p:nvPr/>
        </p:nvSpPr>
        <p:spPr>
          <a:xfrm>
            <a:off x="6154716" y="2340720"/>
            <a:ext cx="5588002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JWST Strategy (fantasy)*: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One hundred lenses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 Detect the lowest mass halos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1824D-4032-C465-7468-215FD43EE82E}"/>
              </a:ext>
            </a:extLst>
          </p:cNvPr>
          <p:cNvSpPr txBox="1"/>
          <p:nvPr/>
        </p:nvSpPr>
        <p:spPr>
          <a:xfrm>
            <a:off x="79213" y="4354403"/>
            <a:ext cx="5588002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Example Dark Matter science cases: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Subhalo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properties as a function of host properties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-Field halo evolution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-Mass-concentration relations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FD76F-F4CC-B12A-7F2E-55B0A1A77706}"/>
              </a:ext>
            </a:extLst>
          </p:cNvPr>
          <p:cNvSpPr txBox="1"/>
          <p:nvPr/>
        </p:nvSpPr>
        <p:spPr>
          <a:xfrm>
            <a:off x="6154716" y="4240757"/>
            <a:ext cx="558800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Example Dark Matter science cases: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-Improving low-mass limits on dark matter models such as WDM, SIDM, primordial black hole dark matter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ect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003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E82F-F790-9EB0-B843-2FAAE985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38"/>
            <a:ext cx="12192000" cy="1400530"/>
          </a:xfrm>
        </p:spPr>
        <p:txBody>
          <a:bodyPr/>
          <a:lstStyle/>
          <a:p>
            <a:r>
              <a:rPr lang="en-US" dirty="0"/>
              <a:t>Synergy III – Lensed quasar host galaxy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D9AED-71EC-4DB6-B79F-CB586555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E45BF-632C-C4A3-65FC-6DAFEA607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8" t="34818" r="11291" b="24339"/>
          <a:stretch/>
        </p:blipFill>
        <p:spPr>
          <a:xfrm>
            <a:off x="6586143" y="3492965"/>
            <a:ext cx="5847885" cy="2499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CDB68B-F088-2256-E2F5-892193F79395}"/>
              </a:ext>
            </a:extLst>
          </p:cNvPr>
          <p:cNvSpPr txBox="1"/>
          <p:nvPr/>
        </p:nvSpPr>
        <p:spPr>
          <a:xfrm>
            <a:off x="6586143" y="5961152"/>
            <a:ext cx="584925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Simulation by Simona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Vegetti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Content Placeholder 5" descr="A red and black image of a galaxy&#10;&#10;Description automatically generated with medium confidence">
            <a:extLst>
              <a:ext uri="{FF2B5EF4-FFF2-40B4-BE49-F238E27FC236}">
                <a16:creationId xmlns:a16="http://schemas.microsoft.com/office/drawing/2014/main" id="{02207461-6E65-9186-444C-54FB952C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32" y="618300"/>
            <a:ext cx="4064823" cy="18424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2E64C-DBD0-763B-76C4-E37A02760DF7}"/>
              </a:ext>
            </a:extLst>
          </p:cNvPr>
          <p:cNvSpPr txBox="1"/>
          <p:nvPr/>
        </p:nvSpPr>
        <p:spPr>
          <a:xfrm>
            <a:off x="1" y="712182"/>
            <a:ext cx="6995886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</a:rPr>
              <a:t>Strategy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: High resolution imaging from ELT gives extremely precise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macromodel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constraints, and enables detection of massive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subhalos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near lensed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arc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as well as the point sources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3EF8AF-ED47-5A59-238C-3CA504023E44}"/>
              </a:ext>
            </a:extLst>
          </p:cNvPr>
          <p:cNvGrpSpPr/>
          <p:nvPr/>
        </p:nvGrpSpPr>
        <p:grpSpPr>
          <a:xfrm>
            <a:off x="-202736" y="2547247"/>
            <a:ext cx="6254727" cy="4049925"/>
            <a:chOff x="4546910" y="2561662"/>
            <a:chExt cx="6254727" cy="404992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EA362B5-C8C2-6F07-B03F-15ED34424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1" t="4123" r="-291" b="-4123"/>
            <a:stretch/>
          </p:blipFill>
          <p:spPr>
            <a:xfrm>
              <a:off x="5323955" y="5804175"/>
              <a:ext cx="2624088" cy="80741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31662A-95DB-101E-69BB-7096CD3101E6}"/>
                </a:ext>
              </a:extLst>
            </p:cNvPr>
            <p:cNvSpPr/>
            <p:nvPr/>
          </p:nvSpPr>
          <p:spPr>
            <a:xfrm>
              <a:off x="4834590" y="5789490"/>
              <a:ext cx="5967047" cy="8220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74B7A1-5943-003A-46CC-C60F87382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910" y="2561662"/>
              <a:ext cx="6254727" cy="33304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6E713C-E560-6920-6E88-C38500FF0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1490" y="5844699"/>
              <a:ext cx="2740310" cy="7377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E7205C-C438-5B13-254B-DF77B219C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2368" y="3545357"/>
              <a:ext cx="1583098" cy="135476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857F97-116C-DC64-5ADE-13F58FB59944}"/>
                </a:ext>
              </a:extLst>
            </p:cNvPr>
            <p:cNvSpPr txBox="1"/>
            <p:nvPr/>
          </p:nvSpPr>
          <p:spPr>
            <a:xfrm>
              <a:off x="8300226" y="4900124"/>
              <a:ext cx="2152286" cy="160043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HST quality image </a:t>
              </a:r>
            </a:p>
            <a:p>
              <a:pPr algn="l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Quasar host galaxy gives factor of ~2-5 improvement in model precision  -&gt; ~0.5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dex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improvement in half mode mass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A9E08F9-FADE-BDF5-94CB-56FF6CA0BE0F}"/>
              </a:ext>
            </a:extLst>
          </p:cNvPr>
          <p:cNvSpPr txBox="1"/>
          <p:nvPr/>
        </p:nvSpPr>
        <p:spPr>
          <a:xfrm>
            <a:off x="84944" y="6441755"/>
            <a:ext cx="59670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Oh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274177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0166" y="1829595"/>
            <a:ext cx="9224553" cy="43470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sz="2800" b="1" dirty="0"/>
          </a:p>
          <a:p>
            <a:r>
              <a:rPr lang="en-US" sz="2800" dirty="0"/>
              <a:t>JWST and Keck can provide some of the best constraints on a broad variety of dark matter models</a:t>
            </a:r>
          </a:p>
          <a:p>
            <a:r>
              <a:rPr lang="en-US" sz="2800" dirty="0"/>
              <a:t>ELT with JWST  will enable a significant improvement on the sample size, and sensitivity, enabling us to extend our measurement to hundreds of lenses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501" y="681318"/>
            <a:ext cx="12192000" cy="1400530"/>
          </a:xfrm>
        </p:spPr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CABC-6B5A-CF45-BF1D-15BEA08F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68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591D-C805-9D1D-15BC-068F0D4C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ratios vs. wavelength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D8DEB4F-0A56-FED2-2CFE-F43FD78CE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7455" y="1412096"/>
            <a:ext cx="5448796" cy="38810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19932-C545-9DC5-D163-32B6EC94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28C13-3BF5-9DF1-E976-412C9E7D6EBC}"/>
              </a:ext>
            </a:extLst>
          </p:cNvPr>
          <p:cNvSpPr txBox="1"/>
          <p:nvPr/>
        </p:nvSpPr>
        <p:spPr>
          <a:xfrm>
            <a:off x="3747455" y="5293168"/>
            <a:ext cx="54487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Nierenberg et al. 2023</a:t>
            </a:r>
          </a:p>
        </p:txBody>
      </p:sp>
    </p:spTree>
    <p:extLst>
      <p:ext uri="{BB962C8B-B14F-4D97-AF65-F5344CB8AC3E}">
        <p14:creationId xmlns:p14="http://schemas.microsoft.com/office/powerpoint/2010/main" val="294888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" y="8466"/>
            <a:ext cx="5130800" cy="684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517638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If we could see dark matter…</a:t>
            </a:r>
          </a:p>
        </p:txBody>
      </p:sp>
      <p:sp>
        <p:nvSpPr>
          <p:cNvPr id="5" name="Oval 4"/>
          <p:cNvSpPr/>
          <p:nvPr/>
        </p:nvSpPr>
        <p:spPr>
          <a:xfrm rot="3841482">
            <a:off x="6628570" y="2136747"/>
            <a:ext cx="5126043" cy="279548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30135" y="686082"/>
            <a:ext cx="4140566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Dark matter ‘halo’ – self-gravitating dark matter structure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95140" y="2693523"/>
            <a:ext cx="22721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Galaxy -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gas+stars</a:t>
            </a:r>
            <a:endParaRPr lang="en-US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4025735" y="5944993"/>
            <a:ext cx="5766577" cy="204875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409511" y="1363820"/>
            <a:ext cx="4593681" cy="2968679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37" y="3243914"/>
            <a:ext cx="743131" cy="5811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20230" y="4970746"/>
            <a:ext cx="284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Dark matter ‘halo’ ~100x more extended than galaxy stars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581" y="6532324"/>
            <a:ext cx="5130799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Avenir Book" panose="02000503020000020003" pitchFamily="2" charset="0"/>
              </a:rPr>
              <a:t>Millenium</a:t>
            </a:r>
            <a:r>
              <a:rPr lang="en-US" sz="1400" dirty="0">
                <a:latin typeface="Avenir Book" panose="02000503020000020003" pitchFamily="2" charset="0"/>
              </a:rPr>
              <a:t> Simulation, </a:t>
            </a:r>
            <a:r>
              <a:rPr lang="en-US" sz="1400" dirty="0" err="1">
                <a:latin typeface="Avenir Book" panose="02000503020000020003" pitchFamily="2" charset="0"/>
              </a:rPr>
              <a:t>Springel</a:t>
            </a:r>
            <a:r>
              <a:rPr lang="en-US" sz="1400" dirty="0">
                <a:latin typeface="Avenir Book" panose="02000503020000020003" pitchFamily="2" charset="0"/>
              </a:rPr>
              <a:t> et al. 2005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1198" y="6229948"/>
            <a:ext cx="264150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venir Book" panose="02000503020000020003" pitchFamily="2" charset="0"/>
              </a:rPr>
              <a:t>Galaxy Image Credit; ESO/NASA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8B0CA-A221-0741-B39F-509E238F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25" grpId="0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96" y="2543939"/>
            <a:ext cx="3675397" cy="35685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7190" y="248019"/>
            <a:ext cx="12192000" cy="1185718"/>
          </a:xfrm>
        </p:spPr>
        <p:txBody>
          <a:bodyPr/>
          <a:lstStyle/>
          <a:p>
            <a:r>
              <a:rPr lang="en-US" dirty="0"/>
              <a:t>Microlensing – micro-arcsecond perturbations to a gravitational lens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24796" r="76408" b="25908"/>
          <a:stretch/>
        </p:blipFill>
        <p:spPr>
          <a:xfrm>
            <a:off x="8345938" y="1452752"/>
            <a:ext cx="3588681" cy="5143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6055" y="6226849"/>
            <a:ext cx="222048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Stalevski</a:t>
            </a:r>
            <a:r>
              <a:rPr lang="en-US" dirty="0">
                <a:latin typeface="Avenir Book" panose="02000503020000020003" pitchFamily="2" charset="0"/>
              </a:rPr>
              <a:t> et al. 2012</a:t>
            </a:r>
          </a:p>
        </p:txBody>
      </p:sp>
      <p:sp>
        <p:nvSpPr>
          <p:cNvPr id="10" name="Oval 9"/>
          <p:cNvSpPr/>
          <p:nvPr/>
        </p:nvSpPr>
        <p:spPr>
          <a:xfrm>
            <a:off x="8672872" y="1674902"/>
            <a:ext cx="3241101" cy="3256706"/>
          </a:xfrm>
          <a:prstGeom prst="ellipse">
            <a:avLst/>
          </a:prstGeom>
          <a:solidFill>
            <a:srgbClr val="FF6600">
              <a:alpha val="76000"/>
            </a:srgbClr>
          </a:solidFill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038365" y="4014811"/>
            <a:ext cx="259885" cy="232536"/>
          </a:xfrm>
          <a:prstGeom prst="ellipse">
            <a:avLst/>
          </a:prstGeom>
          <a:solidFill>
            <a:srgbClr val="3366FF">
              <a:alpha val="76000"/>
            </a:srgbClr>
          </a:solidFill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36283" y="3500765"/>
                <a:ext cx="2669770" cy="36933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3366FF"/>
                    </a:solidFill>
                    <a:latin typeface="Avenir Book" panose="02000503020000020003" pitchFamily="2" charset="0"/>
                  </a:rPr>
                  <a:t>Continuum source ~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3366FF"/>
                    </a:solidFill>
                    <a:latin typeface="Avenir Book" panose="02000503020000020003" pitchFamily="2" charset="0"/>
                  </a:rPr>
                  <a:t>as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283" y="3500765"/>
                <a:ext cx="2669770" cy="369332"/>
              </a:xfrm>
              <a:prstGeom prst="rect">
                <a:avLst/>
              </a:prstGeom>
              <a:blipFill>
                <a:blip r:embed="rId4"/>
                <a:stretch>
                  <a:fillRect l="-141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8" y="2740182"/>
            <a:ext cx="2613081" cy="3014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8420" y="2093077"/>
            <a:ext cx="470513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Magnification due to stars in the lens galaxy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91664" y="5738893"/>
            <a:ext cx="22804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Gardsten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et al. 2009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104748" y="3229785"/>
            <a:ext cx="185191" cy="14693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9197343" y="3784834"/>
            <a:ext cx="233461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A00"/>
                </a:solidFill>
                <a:latin typeface="Avenir Book" panose="02000503020000020003" pitchFamily="2" charset="0"/>
              </a:rPr>
              <a:t>Radio source ~mas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091708" y="2569095"/>
            <a:ext cx="1980533" cy="673690"/>
          </a:xfrm>
          <a:prstGeom prst="line">
            <a:avLst/>
          </a:prstGeom>
          <a:ln w="63500" cmpd="sng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6862729" y="3429000"/>
            <a:ext cx="2334614" cy="2642512"/>
          </a:xfrm>
          <a:prstGeom prst="line">
            <a:avLst/>
          </a:prstGeom>
          <a:ln w="6032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A1BF4-5443-7A40-802A-7EF4841F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A89CE-8825-D607-DCCC-95290D31454D}"/>
              </a:ext>
            </a:extLst>
          </p:cNvPr>
          <p:cNvSpPr txBox="1"/>
          <p:nvPr/>
        </p:nvSpPr>
        <p:spPr>
          <a:xfrm>
            <a:off x="0" y="6372971"/>
            <a:ext cx="937057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Some people study microlensing to learn about source/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microlens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properties</a:t>
            </a:r>
          </a:p>
        </p:txBody>
      </p:sp>
    </p:spTree>
    <p:extLst>
      <p:ext uri="{BB962C8B-B14F-4D97-AF65-F5344CB8AC3E}">
        <p14:creationId xmlns:p14="http://schemas.microsoft.com/office/powerpoint/2010/main" val="16513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C95D-D118-4040-BB2B-25DB7AEB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32" y="347615"/>
            <a:ext cx="9404723" cy="1400530"/>
          </a:xfrm>
        </p:spPr>
        <p:txBody>
          <a:bodyPr/>
          <a:lstStyle/>
          <a:p>
            <a:r>
              <a:rPr lang="en-US" dirty="0"/>
              <a:t>Many dark matter candidates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D4B50-1D95-624A-863F-E2AC564213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832" y="1630521"/>
                <a:ext cx="4283768" cy="40053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Bookman Old Style" panose="02050604050505020204" pitchFamily="18" charset="0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Bookman Old Style" panose="02050604050505020204" pitchFamily="18" charset="0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Bookman Old Style" panose="02050604050505020204" pitchFamily="18" charset="0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Bookman Old Style" panose="02050604050505020204" pitchFamily="18" charset="0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Bookman Old Style" panose="02050604050505020204" pitchFamily="18" charset="0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dirty="0">
                    <a:latin typeface="Avenir Book" panose="02000503020000020003" pitchFamily="2" charset="0"/>
                  </a:rPr>
                  <a:t>Weakly Interacting Massive Particles (WIMP miracle)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Sterile Neutrinos (neutrino masses)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Axions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eV scalar field, would explain strong CP violation problem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Primordial black holes (LIGO)</a:t>
                </a: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endParaRPr lang="en-US" dirty="0">
                  <a:latin typeface="Avenir Book" panose="02000503020000020003" pitchFamily="2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D4B50-1D95-624A-863F-E2AC56421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32" y="1630521"/>
                <a:ext cx="4283768" cy="4005347"/>
              </a:xfrm>
              <a:prstGeom prst="rect">
                <a:avLst/>
              </a:prstGeom>
              <a:blipFill>
                <a:blip r:embed="rId2"/>
                <a:stretch>
                  <a:fillRect l="-592" t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5262393-7D3B-CE46-AF83-74A11ECF76B2}"/>
              </a:ext>
            </a:extLst>
          </p:cNvPr>
          <p:cNvSpPr txBox="1"/>
          <p:nvPr/>
        </p:nvSpPr>
        <p:spPr>
          <a:xfrm>
            <a:off x="4208330" y="5420757"/>
            <a:ext cx="753137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venir Book" panose="02000503020000020003" pitchFamily="2" charset="0"/>
              </a:rPr>
              <a:t>Schive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 et al.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2D8E6-7316-6140-9E82-5CF40630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30" y="1222132"/>
            <a:ext cx="7531372" cy="42733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9C69D-6576-494F-A7A4-33144890474B}"/>
              </a:ext>
            </a:extLst>
          </p:cNvPr>
          <p:cNvSpPr txBox="1"/>
          <p:nvPr/>
        </p:nvSpPr>
        <p:spPr>
          <a:xfrm>
            <a:off x="9602555" y="3507340"/>
            <a:ext cx="13211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size of MW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1F93B-D5CE-4D41-96ED-83222F96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16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2E56-14B9-C518-AA94-5EAA0423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test these models?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BC8DC-B226-3120-A897-25D953F9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ECF4-CD6A-A9A1-0FF1-F05B6F5A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45"/>
            <a:ext cx="12192000" cy="1400530"/>
          </a:xfrm>
        </p:spPr>
        <p:txBody>
          <a:bodyPr/>
          <a:lstStyle/>
          <a:p>
            <a:pPr algn="ctr"/>
            <a:r>
              <a:rPr lang="en-US" sz="3200" dirty="0"/>
              <a:t>Different dark matter models produce different dark matter halos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7E660-1DD2-CCF1-16AF-BC78DDDD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3DB04-DDD7-B1DD-91DF-B923FEC32EB5}"/>
              </a:ext>
            </a:extLst>
          </p:cNvPr>
          <p:cNvGrpSpPr/>
          <p:nvPr/>
        </p:nvGrpSpPr>
        <p:grpSpPr>
          <a:xfrm>
            <a:off x="-183860" y="982953"/>
            <a:ext cx="11785268" cy="5355845"/>
            <a:chOff x="-455709" y="1233654"/>
            <a:chExt cx="11785268" cy="5355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8F782A-B147-C124-8273-BC61CD459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5709" y="1233654"/>
              <a:ext cx="5891345" cy="5174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FC7F08-39C5-FE69-DD39-2708362A5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3003" r="2021"/>
            <a:stretch/>
          </p:blipFill>
          <p:spPr>
            <a:xfrm>
              <a:off x="6273836" y="1440575"/>
              <a:ext cx="5055722" cy="51489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8658A0-28AB-B080-9B57-C7BB968A1378}"/>
                </a:ext>
              </a:extLst>
            </p:cNvPr>
            <p:cNvSpPr txBox="1"/>
            <p:nvPr/>
          </p:nvSpPr>
          <p:spPr>
            <a:xfrm>
              <a:off x="358346" y="1441941"/>
              <a:ext cx="591549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Cold Dark Matter e.g. WIMP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B6C69-BE43-5054-0BFD-08F9D4CB59CF}"/>
                </a:ext>
              </a:extLst>
            </p:cNvPr>
            <p:cNvSpPr txBox="1"/>
            <p:nvPr/>
          </p:nvSpPr>
          <p:spPr>
            <a:xfrm>
              <a:off x="6138529" y="1440575"/>
              <a:ext cx="519103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Warm Dark Matter – e.g. Sterile Neutrino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14F00B-E9C8-4A0A-9008-A69B109BC46B}"/>
              </a:ext>
            </a:extLst>
          </p:cNvPr>
          <p:cNvSpPr txBox="1"/>
          <p:nvPr/>
        </p:nvSpPr>
        <p:spPr>
          <a:xfrm>
            <a:off x="630195" y="5787761"/>
            <a:ext cx="109712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Lovell et al. 2014</a:t>
            </a:r>
          </a:p>
        </p:txBody>
      </p:sp>
    </p:spTree>
    <p:extLst>
      <p:ext uri="{BB962C8B-B14F-4D97-AF65-F5344CB8AC3E}">
        <p14:creationId xmlns:p14="http://schemas.microsoft.com/office/powerpoint/2010/main" val="218738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ECF4-CD6A-A9A1-0FF1-F05B6F5A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45"/>
            <a:ext cx="12192000" cy="1400530"/>
          </a:xfrm>
        </p:spPr>
        <p:txBody>
          <a:bodyPr/>
          <a:lstStyle/>
          <a:p>
            <a:pPr algn="ctr"/>
            <a:r>
              <a:rPr lang="en-US" sz="3200" dirty="0"/>
              <a:t>Different dark matter models produce different dark matter halos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7E660-1DD2-CCF1-16AF-BC78DDDD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3DB04-DDD7-B1DD-91DF-B923FEC32EB5}"/>
              </a:ext>
            </a:extLst>
          </p:cNvPr>
          <p:cNvGrpSpPr/>
          <p:nvPr/>
        </p:nvGrpSpPr>
        <p:grpSpPr>
          <a:xfrm>
            <a:off x="-183860" y="982953"/>
            <a:ext cx="11785268" cy="5355845"/>
            <a:chOff x="-455709" y="1233654"/>
            <a:chExt cx="11785268" cy="5355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8F782A-B147-C124-8273-BC61CD459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5709" y="1233654"/>
              <a:ext cx="5891345" cy="5174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FC7F08-39C5-FE69-DD39-2708362A5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3003" r="2021"/>
            <a:stretch/>
          </p:blipFill>
          <p:spPr>
            <a:xfrm>
              <a:off x="6273836" y="1440575"/>
              <a:ext cx="5055722" cy="51489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8658A0-28AB-B080-9B57-C7BB968A1378}"/>
                </a:ext>
              </a:extLst>
            </p:cNvPr>
            <p:cNvSpPr txBox="1"/>
            <p:nvPr/>
          </p:nvSpPr>
          <p:spPr>
            <a:xfrm>
              <a:off x="358346" y="1441941"/>
              <a:ext cx="591549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Cold Dark Matter e.g. WIMP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B6C69-BE43-5054-0BFD-08F9D4CB59CF}"/>
                </a:ext>
              </a:extLst>
            </p:cNvPr>
            <p:cNvSpPr txBox="1"/>
            <p:nvPr/>
          </p:nvSpPr>
          <p:spPr>
            <a:xfrm>
              <a:off x="6138529" y="1440575"/>
              <a:ext cx="519103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Warm Dark Matter – e.g. Sterile Neutrino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14F00B-E9C8-4A0A-9008-A69B109BC46B}"/>
              </a:ext>
            </a:extLst>
          </p:cNvPr>
          <p:cNvSpPr txBox="1"/>
          <p:nvPr/>
        </p:nvSpPr>
        <p:spPr>
          <a:xfrm>
            <a:off x="630195" y="820542"/>
            <a:ext cx="26927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Lovell et al. 2014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94E6AC-9187-8729-7D0A-90150217A050}"/>
              </a:ext>
            </a:extLst>
          </p:cNvPr>
          <p:cNvGrpSpPr/>
          <p:nvPr/>
        </p:nvGrpSpPr>
        <p:grpSpPr>
          <a:xfrm>
            <a:off x="3568138" y="1932383"/>
            <a:ext cx="5055723" cy="3624505"/>
            <a:chOff x="-1027033" y="560313"/>
            <a:chExt cx="5320312" cy="3711886"/>
          </a:xfrm>
        </p:grpSpPr>
        <p:pic>
          <p:nvPicPr>
            <p:cNvPr id="11" name="Picture 10" descr="Screen Shot 2019-02-07 at 9.35.20 AM.png">
              <a:extLst>
                <a:ext uri="{FF2B5EF4-FFF2-40B4-BE49-F238E27FC236}">
                  <a16:creationId xmlns:a16="http://schemas.microsoft.com/office/drawing/2014/main" id="{2B789B94-CC27-44A4-A3B6-45E075D80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31435" y="560313"/>
              <a:ext cx="5024714" cy="37118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99723-0FCF-37E5-F1D0-64A29221983D}"/>
                </a:ext>
              </a:extLst>
            </p:cNvPr>
            <p:cNvSpPr txBox="1"/>
            <p:nvPr/>
          </p:nvSpPr>
          <p:spPr>
            <a:xfrm rot="16200000">
              <a:off x="-2681921" y="2215202"/>
              <a:ext cx="3698438" cy="38866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Projected Number/kpc</a:t>
              </a:r>
              <a:r>
                <a:rPr lang="en-US" baseline="30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BE7A5E-49FE-9A71-0F6E-886EAC35849B}"/>
                </a:ext>
              </a:extLst>
            </p:cNvPr>
            <p:cNvSpPr txBox="1"/>
            <p:nvPr/>
          </p:nvSpPr>
          <p:spPr>
            <a:xfrm>
              <a:off x="806632" y="3867861"/>
              <a:ext cx="1859296" cy="37823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Halo Mass (M</a:t>
              </a:r>
              <a:r>
                <a:rPr lang="en-US" baseline="-25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☉</a:t>
              </a:r>
              <a:r>
                <a:rPr lang="en-US" dirty="0">
                  <a:solidFill>
                    <a:schemeClr val="bg1"/>
                  </a:solidFill>
                  <a:latin typeface="Avenir Book" panose="02000503020000020003" pitchFamily="2" charset="0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BA98BC-F1F0-CA98-E91E-9A513DEEAD49}"/>
                </a:ext>
              </a:extLst>
            </p:cNvPr>
            <p:cNvSpPr txBox="1"/>
            <p:nvPr/>
          </p:nvSpPr>
          <p:spPr>
            <a:xfrm>
              <a:off x="67712" y="2329592"/>
              <a:ext cx="2693270" cy="1229267"/>
            </a:xfrm>
            <a:prstGeom prst="rect">
              <a:avLst/>
            </a:prstGeom>
            <a:solidFill>
              <a:schemeClr val="tx1">
                <a:alpha val="72938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Half mode mass 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characteristic cutoff scale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393DE1-7B4A-7093-6FC5-4CDD982A5792}"/>
              </a:ext>
            </a:extLst>
          </p:cNvPr>
          <p:cNvCxnSpPr>
            <a:cxnSpLocks/>
          </p:cNvCxnSpPr>
          <p:nvPr/>
        </p:nvCxnSpPr>
        <p:spPr>
          <a:xfrm flipV="1">
            <a:off x="4773620" y="2452113"/>
            <a:ext cx="0" cy="580767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font, text, white, line&#10;&#10;Description automatically generated">
            <a:extLst>
              <a:ext uri="{FF2B5EF4-FFF2-40B4-BE49-F238E27FC236}">
                <a16:creationId xmlns:a16="http://schemas.microsoft.com/office/drawing/2014/main" id="{BA78845A-E39D-1304-833E-3EF58DB17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15" y="4987661"/>
            <a:ext cx="2552700" cy="800100"/>
          </a:xfrm>
          <a:prstGeom prst="rect">
            <a:avLst/>
          </a:prstGeom>
        </p:spPr>
      </p:pic>
      <p:pic>
        <p:nvPicPr>
          <p:cNvPr id="21" name="Picture 20" descr="A picture containing font, text, line, white&#10;&#10;Description automatically generated">
            <a:extLst>
              <a:ext uri="{FF2B5EF4-FFF2-40B4-BE49-F238E27FC236}">
                <a16:creationId xmlns:a16="http://schemas.microsoft.com/office/drawing/2014/main" id="{34AA0C87-2939-C37E-E2A2-EA831BFDE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775" y="5187476"/>
            <a:ext cx="3124200" cy="673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5C661D-C0FE-6018-E80B-9EBA7C964AED}"/>
              </a:ext>
            </a:extLst>
          </p:cNvPr>
          <p:cNvSpPr txBox="1"/>
          <p:nvPr/>
        </p:nvSpPr>
        <p:spPr>
          <a:xfrm>
            <a:off x="590593" y="6125517"/>
            <a:ext cx="1102159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CDM mass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fn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													     			WDM mass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fn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379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11A4E8-96C9-1642-BAF2-5528C7C41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11792" r="12709" b="13090"/>
          <a:stretch/>
        </p:blipFill>
        <p:spPr>
          <a:xfrm>
            <a:off x="552020" y="1282716"/>
            <a:ext cx="3879331" cy="366559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892" y="4995608"/>
            <a:ext cx="11293434" cy="226652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Galaxies are collections of stars, which we believe to be embedded in a dark matter halos, so there are two solutions:</a:t>
            </a:r>
          </a:p>
          <a:p>
            <a:pPr marL="502920" indent="-457200">
              <a:buAutoNum type="arabicParenR"/>
            </a:pPr>
            <a:r>
              <a:rPr lang="en-US" dirty="0"/>
              <a:t>There are a large number of halos below some mass scale which do not contain enough gas or stars for us to see (almost certainly true)</a:t>
            </a:r>
          </a:p>
          <a:p>
            <a:pPr marL="502920" indent="-457200">
              <a:buAutoNum type="arabicParenR"/>
            </a:pPr>
            <a:r>
              <a:rPr lang="en-US" dirty="0"/>
              <a:t>Dark matter doesn’t form structure on small scales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83" y="0"/>
            <a:ext cx="11408655" cy="1116280"/>
          </a:xfrm>
        </p:spPr>
        <p:txBody>
          <a:bodyPr/>
          <a:lstStyle/>
          <a:p>
            <a:r>
              <a:rPr lang="en-US" sz="2800" dirty="0"/>
              <a:t>Dark matter structure measurements traditionally rely on galaxies as tracers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854" y="931614"/>
            <a:ext cx="38793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Book" panose="02000503020000020003" pitchFamily="2" charset="0"/>
              </a:rPr>
              <a:t>Cold Dark Matter Prediction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56AC76-1DC6-E54A-8ED7-9669583A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46" y="1282716"/>
            <a:ext cx="3731123" cy="37311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C3F331-F7C2-7F4C-B6D8-0A6DE017DC9E}"/>
              </a:ext>
            </a:extLst>
          </p:cNvPr>
          <p:cNvSpPr txBox="1"/>
          <p:nvPr/>
        </p:nvSpPr>
        <p:spPr>
          <a:xfrm>
            <a:off x="7203746" y="931614"/>
            <a:ext cx="36859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Observed Milky Way 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593F1-19AD-A945-B45D-4615610EC967}"/>
              </a:ext>
            </a:extLst>
          </p:cNvPr>
          <p:cNvSpPr txBox="1"/>
          <p:nvPr/>
        </p:nvSpPr>
        <p:spPr>
          <a:xfrm rot="16200000">
            <a:off x="-1623637" y="2737938"/>
            <a:ext cx="3981981" cy="369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 Lovell et al. 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E8241-D55F-C14C-856B-EFC704C3426E}"/>
              </a:ext>
            </a:extLst>
          </p:cNvPr>
          <p:cNvSpPr txBox="1"/>
          <p:nvPr/>
        </p:nvSpPr>
        <p:spPr>
          <a:xfrm rot="16200000">
            <a:off x="4975637" y="2788059"/>
            <a:ext cx="4082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Credit:</a:t>
            </a:r>
            <a:r>
              <a:rPr lang="en-US" dirty="0">
                <a:solidFill>
                  <a:schemeClr val="tx2"/>
                </a:solidFill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J.T.A de Jong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528CD-53B3-AA4E-92BA-9ABE69B2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3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solidFill>
          <a:schemeClr val="tx1"/>
        </a:solidFill>
      </a:spPr>
      <a:bodyPr wrap="square" rtlCol="0">
        <a:spAutoFit/>
      </a:bodyPr>
      <a:lstStyle>
        <a:defPPr algn="l">
          <a:defRPr sz="2400"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EE5EAC3-947D-C444-9159-0063A23F5646}" vid="{F04491B9-84B1-FC43-A494-B182A29E9B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22639</TotalTime>
  <Words>1707</Words>
  <Application>Microsoft Macintosh PowerPoint</Application>
  <PresentationFormat>Widescreen</PresentationFormat>
  <Paragraphs>270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Avenir Book</vt:lpstr>
      <vt:lpstr>Calibri</vt:lpstr>
      <vt:lpstr>Cambria Math</vt:lpstr>
      <vt:lpstr>Rockwell</vt:lpstr>
      <vt:lpstr>Tw Cen MT</vt:lpstr>
      <vt:lpstr>Wingdings 3</vt:lpstr>
      <vt:lpstr>Ion</vt:lpstr>
      <vt:lpstr>ELT-JWST synergy for dark matter measurements</vt:lpstr>
      <vt:lpstr>Dark matter is one of the biggest mysteries of modern physics</vt:lpstr>
      <vt:lpstr>Dark matter explains many phenomena</vt:lpstr>
      <vt:lpstr>PowerPoint Presentation</vt:lpstr>
      <vt:lpstr>Many dark matter candidates</vt:lpstr>
      <vt:lpstr>Can we test these models?</vt:lpstr>
      <vt:lpstr>Different dark matter models produce different dark matter halos</vt:lpstr>
      <vt:lpstr>Different dark matter models produce different dark matter halos</vt:lpstr>
      <vt:lpstr>Dark matter structure measurements traditionally rely on galaxies as tracers</vt:lpstr>
      <vt:lpstr>Goal: Detecting halos in the dark regime</vt:lpstr>
      <vt:lpstr>Dark matter measurements with strong gravitational lensing</vt:lpstr>
      <vt:lpstr>Signal of a perturbation in an unresolved source</vt:lpstr>
      <vt:lpstr>Signal of a perturbation in an unresolved source</vt:lpstr>
      <vt:lpstr>With enough lenses we can statistically distinguish these scenarios</vt:lpstr>
      <vt:lpstr>Need to use care:</vt:lpstr>
      <vt:lpstr>Un-microlensed, Unresolved source types were rare</vt:lpstr>
      <vt:lpstr>Advances possible thanks to </vt:lpstr>
      <vt:lpstr>Measurement with integral field spectroscopy  and adaptive optics at Keck</vt:lpstr>
      <vt:lpstr>Measurement with HST-grism</vt:lpstr>
      <vt:lpstr>Comparison of flux ratios with predictions from full cosmological dark matter predictions</vt:lpstr>
      <vt:lpstr>All software is open source and publicly available on github</vt:lpstr>
      <vt:lpstr>NL Flux Ratios Results from 8 lenses</vt:lpstr>
      <vt:lpstr>Measuring the halo mass function where majority of halos are dark</vt:lpstr>
      <vt:lpstr>Many other dark matter models tested</vt:lpstr>
      <vt:lpstr>Another source for detecting dark matter: Quasar ‘warm’ dust</vt:lpstr>
      <vt:lpstr>Why the warm torus?</vt:lpstr>
      <vt:lpstr>31 Mid-IR flux ratios with JWST</vt:lpstr>
      <vt:lpstr>First data  DES J0405</vt:lpstr>
      <vt:lpstr>JWST Measurement Precision</vt:lpstr>
      <vt:lpstr>Stay tuned for dark matter measurement from first 10 systems mid December.</vt:lpstr>
      <vt:lpstr>Forecast constraint based on flux ratio precision</vt:lpstr>
      <vt:lpstr>The future- JWST-ELT synergy</vt:lpstr>
      <vt:lpstr>Thousands of quadruply imaged quasars will be detectable in LSST Euclid and Roman</vt:lpstr>
      <vt:lpstr>Measuring narrow-line flux ratios with IRIS</vt:lpstr>
      <vt:lpstr>The synergy I Multiple Source Sizes</vt:lpstr>
      <vt:lpstr>Synergy II – numbers vs sensitivity</vt:lpstr>
      <vt:lpstr>Synergy III – Lensed quasar host galaxy</vt:lpstr>
      <vt:lpstr>Conclusions </vt:lpstr>
      <vt:lpstr>Flux ratios vs. wavelength</vt:lpstr>
      <vt:lpstr>Microlensing – micro-arcsecond perturbations to a gravitational lens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Nierenberg</dc:creator>
  <cp:lastModifiedBy>Anna Nierenberg</cp:lastModifiedBy>
  <cp:revision>787</cp:revision>
  <dcterms:created xsi:type="dcterms:W3CDTF">2020-02-13T06:20:53Z</dcterms:created>
  <dcterms:modified xsi:type="dcterms:W3CDTF">2023-12-12T18:13:18Z</dcterms:modified>
</cp:coreProperties>
</file>