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0"/>
  </p:notesMasterIdLst>
  <p:sldIdLst>
    <p:sldId id="256" r:id="rId2"/>
    <p:sldId id="331" r:id="rId3"/>
    <p:sldId id="313" r:id="rId4"/>
    <p:sldId id="344" r:id="rId5"/>
    <p:sldId id="316" r:id="rId6"/>
    <p:sldId id="263" r:id="rId7"/>
    <p:sldId id="260" r:id="rId8"/>
    <p:sldId id="335" r:id="rId9"/>
    <p:sldId id="336" r:id="rId10"/>
    <p:sldId id="261" r:id="rId11"/>
    <p:sldId id="332" r:id="rId12"/>
    <p:sldId id="333" r:id="rId13"/>
    <p:sldId id="321" r:id="rId14"/>
    <p:sldId id="348" r:id="rId15"/>
    <p:sldId id="338" r:id="rId16"/>
    <p:sldId id="352" r:id="rId17"/>
    <p:sldId id="347" r:id="rId18"/>
    <p:sldId id="337" r:id="rId19"/>
    <p:sldId id="353" r:id="rId20"/>
    <p:sldId id="345" r:id="rId21"/>
    <p:sldId id="349" r:id="rId22"/>
    <p:sldId id="339" r:id="rId23"/>
    <p:sldId id="341" r:id="rId24"/>
    <p:sldId id="342" r:id="rId25"/>
    <p:sldId id="350" r:id="rId26"/>
    <p:sldId id="351" r:id="rId27"/>
    <p:sldId id="284" r:id="rId28"/>
    <p:sldId id="327" r:id="rId29"/>
  </p:sldIdLst>
  <p:sldSz cx="9144000" cy="5143500" type="screen16x9"/>
  <p:notesSz cx="6858000" cy="9144000"/>
  <p:embeddedFontLst>
    <p:embeddedFont>
      <p:font typeface="Bebas Neue" panose="020B0606020202050201" pitchFamily="34" charset="77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Inter Tight" pitchFamily="2" charset="0"/>
      <p:regular r:id="rId36"/>
      <p:bold r:id="rId37"/>
      <p:italic r:id="rId38"/>
      <p:boldItalic r:id="rId39"/>
    </p:embeddedFont>
    <p:embeddedFont>
      <p:font typeface="Manrope" pitchFamily="2" charset="0"/>
      <p:regular r:id="rId40"/>
      <p:bold r:id="rId41"/>
    </p:embeddedFont>
    <p:embeddedFont>
      <p:font typeface="Tahoma" panose="020B0604030504040204" pitchFamily="3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3FF"/>
    <a:srgbClr val="941100"/>
    <a:srgbClr val="00FA00"/>
    <a:srgbClr val="00FDFF"/>
    <a:srgbClr val="FF40FF"/>
    <a:srgbClr val="C64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A3B665-93AD-46AA-A1DA-5112C8608502}">
  <a:tblStyle styleId="{8BA3B665-93AD-46AA-A1DA-5112C86085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99B9137-CB8E-49DE-993E-137218EA0D7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>
      <p:cViewPr>
        <p:scale>
          <a:sx n="110" d="100"/>
          <a:sy n="110" d="100"/>
        </p:scale>
        <p:origin x="480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18c1b6e7d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18c1b6e7d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7620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Significant implications in the thermal infrared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8822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118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945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856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0775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428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Few e-6 at 4.6µm at 1 arcsec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2e-7 at &gt; 3 arcsec at 3 µm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1263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7-8e-7 contrast beyond 1” in best-case scenario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0240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4930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0011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1143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AF </a:t>
            </a:r>
            <a:r>
              <a:rPr lang="en-US" dirty="0" err="1"/>
              <a:t>Lep</a:t>
            </a:r>
            <a:r>
              <a:rPr lang="en-US" dirty="0"/>
              <a:t> lowest mass imaged planet with dynamical mass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1388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9393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Dimitri </a:t>
            </a:r>
            <a:r>
              <a:rPr lang="en-US" dirty="0" err="1"/>
              <a:t>Mawet’s</a:t>
            </a:r>
            <a:r>
              <a:rPr lang="en-US" dirty="0"/>
              <a:t> talk from Monday –(</a:t>
            </a:r>
            <a:r>
              <a:rPr lang="en-US" dirty="0" err="1"/>
              <a:t>Skemer</a:t>
            </a:r>
            <a:r>
              <a:rPr lang="en-US" dirty="0"/>
              <a:t> et al. 2022 for SCALES) – PSI coupling </a:t>
            </a:r>
            <a:r>
              <a:rPr lang="en-US" dirty="0" err="1"/>
              <a:t>coronagraphy</a:t>
            </a:r>
            <a:r>
              <a:rPr lang="en-US" dirty="0"/>
              <a:t> and IFU spectroscopy  (Fitzgerald et al. 2019)</a:t>
            </a:r>
          </a:p>
        </p:txBody>
      </p:sp>
    </p:spTree>
    <p:extLst>
      <p:ext uri="{BB962C8B-B14F-4D97-AF65-F5344CB8AC3E}">
        <p14:creationId xmlns:p14="http://schemas.microsoft.com/office/powerpoint/2010/main" val="2360959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Dimitri </a:t>
            </a:r>
            <a:r>
              <a:rPr lang="en-US" dirty="0" err="1"/>
              <a:t>Mawet’s</a:t>
            </a:r>
            <a:r>
              <a:rPr lang="en-US" dirty="0"/>
              <a:t> talk from Monday –(</a:t>
            </a:r>
            <a:r>
              <a:rPr lang="en-US" dirty="0" err="1"/>
              <a:t>Skemer</a:t>
            </a:r>
            <a:r>
              <a:rPr lang="en-US" dirty="0"/>
              <a:t> et al. 2022 for SCALES) – PSI coupling </a:t>
            </a:r>
            <a:r>
              <a:rPr lang="en-US" dirty="0" err="1"/>
              <a:t>coronagraphy</a:t>
            </a:r>
            <a:r>
              <a:rPr lang="en-US" dirty="0"/>
              <a:t> and IFU spectroscopy  (Fitzgerald et al. 2019)</a:t>
            </a:r>
          </a:p>
        </p:txBody>
      </p:sp>
    </p:spTree>
    <p:extLst>
      <p:ext uri="{BB962C8B-B14F-4D97-AF65-F5344CB8AC3E}">
        <p14:creationId xmlns:p14="http://schemas.microsoft.com/office/powerpoint/2010/main" val="28985699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Dimitri </a:t>
            </a:r>
            <a:r>
              <a:rPr lang="en-US" dirty="0" err="1"/>
              <a:t>Mawet’s</a:t>
            </a:r>
            <a:r>
              <a:rPr lang="en-US" dirty="0"/>
              <a:t> talk from Monday –(</a:t>
            </a:r>
            <a:r>
              <a:rPr lang="en-US" dirty="0" err="1"/>
              <a:t>Skemer</a:t>
            </a:r>
            <a:r>
              <a:rPr lang="en-US" dirty="0"/>
              <a:t> et al. 2022 for SCALES) – PSI coupling </a:t>
            </a:r>
            <a:r>
              <a:rPr lang="en-US" dirty="0" err="1"/>
              <a:t>coronagraphy</a:t>
            </a:r>
            <a:r>
              <a:rPr lang="en-US" dirty="0"/>
              <a:t> and IFU spectroscopy  (Fitzgerald et al. 2019)</a:t>
            </a:r>
          </a:p>
        </p:txBody>
      </p:sp>
    </p:spTree>
    <p:extLst>
      <p:ext uri="{BB962C8B-B14F-4D97-AF65-F5344CB8AC3E}">
        <p14:creationId xmlns:p14="http://schemas.microsoft.com/office/powerpoint/2010/main" val="1924380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7" name="Google Shape;1057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7261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5762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0268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JWST has most recently improved all of these things, and the ELTs will continue that growth – so where are we now?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Down to the 1 </a:t>
            </a:r>
            <a:r>
              <a:rPr lang="en-US" dirty="0" err="1"/>
              <a:t>mjup</a:t>
            </a:r>
            <a:r>
              <a:rPr lang="en-US" dirty="0"/>
              <a:t> limit; multiple planet systems, systems with interior planets detected by RV and astrometry, and ensemble of other systems including candidates and uncertain masses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See Camryn Mullin’s talk from Monday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480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0161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995300"/>
            <a:ext cx="6064200" cy="234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 b="1"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3465075"/>
            <a:ext cx="2319000" cy="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180300" y="2229700"/>
            <a:ext cx="53955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5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180300" y="3272069"/>
            <a:ext cx="2319000" cy="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1180300" y="1188331"/>
            <a:ext cx="1652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8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1"/>
          </p:nvPr>
        </p:nvSpPr>
        <p:spPr>
          <a:xfrm>
            <a:off x="720000" y="2775663"/>
            <a:ext cx="2811600" cy="11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>
            <a:spLocks noGrp="1"/>
          </p:cNvSpPr>
          <p:nvPr>
            <p:ph type="pic" idx="2"/>
          </p:nvPr>
        </p:nvSpPr>
        <p:spPr>
          <a:xfrm>
            <a:off x="5108450" y="275707"/>
            <a:ext cx="2536800" cy="45921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18"/>
          <p:cNvSpPr txBox="1">
            <a:spLocks noGrp="1"/>
          </p:cNvSpPr>
          <p:nvPr>
            <p:ph type="ctrTitle"/>
          </p:nvPr>
        </p:nvSpPr>
        <p:spPr>
          <a:xfrm>
            <a:off x="713225" y="1251538"/>
            <a:ext cx="3276600" cy="13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2071150" y="2042633"/>
            <a:ext cx="48609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2"/>
          </p:nvPr>
        </p:nvSpPr>
        <p:spPr>
          <a:xfrm>
            <a:off x="2071158" y="1681259"/>
            <a:ext cx="4860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2071150" y="3488809"/>
            <a:ext cx="48609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4"/>
          </p:nvPr>
        </p:nvSpPr>
        <p:spPr>
          <a:xfrm>
            <a:off x="2071152" y="3127421"/>
            <a:ext cx="4860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 b="1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/>
          <p:nvPr/>
        </p:nvSpPr>
        <p:spPr>
          <a:xfrm>
            <a:off x="275700" y="275700"/>
            <a:ext cx="8592600" cy="4592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000" b="1"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4724400" y="1876575"/>
            <a:ext cx="3512100" cy="1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2"/>
          </p:nvPr>
        </p:nvSpPr>
        <p:spPr>
          <a:xfrm>
            <a:off x="713225" y="1876575"/>
            <a:ext cx="3512100" cy="1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1"/>
          <p:cNvPicPr preferRelativeResize="0"/>
          <p:nvPr/>
        </p:nvPicPr>
        <p:blipFill rotWithShape="1">
          <a:blip r:embed="rId2">
            <a:alphaModFix amt="65000"/>
          </a:blip>
          <a:srcRect b="15626"/>
          <a:stretch/>
        </p:blipFill>
        <p:spPr>
          <a:xfrm rot="10800000" flipH="1"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Manrope"/>
              <a:buNone/>
              <a:defRPr sz="35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●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○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■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●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○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■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●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○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Char char="■"/>
              <a:defRPr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64" r:id="rId5"/>
    <p:sldLayoutId id="2147483667" r:id="rId6"/>
    <p:sldLayoutId id="2147483668" r:id="rId7"/>
    <p:sldLayoutId id="214748367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hyperlink" Target="https://www.nasa.gov/sites/default/files/thumbnails/image/1_36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upload.wikimedia.org/wikipedia/commons/9/9c/Transparent_Jupiter.png" TargetMode="Externa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sd.gsfc.nasa.gov/luvoir/resources/media/solar_system_w_LUVOIR.p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hyperlink" Target="https://www.techexplorist.com/wp-content/uploads/2020/06/dust-rings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5"/>
          <p:cNvSpPr txBox="1">
            <a:spLocks noGrp="1"/>
          </p:cNvSpPr>
          <p:nvPr>
            <p:ph type="ctrTitle"/>
          </p:nvPr>
        </p:nvSpPr>
        <p:spPr>
          <a:xfrm>
            <a:off x="713224" y="441430"/>
            <a:ext cx="6683609" cy="234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Exoplanetary System Imaging in the Combined Era of Ground and Space-based Vantage Points</a:t>
            </a:r>
            <a:endParaRPr sz="3600" dirty="0"/>
          </a:p>
        </p:txBody>
      </p:sp>
      <p:sp>
        <p:nvSpPr>
          <p:cNvPr id="218" name="Google Shape;218;p35"/>
          <p:cNvSpPr txBox="1">
            <a:spLocks noGrp="1"/>
          </p:cNvSpPr>
          <p:nvPr>
            <p:ph type="subTitle" idx="1"/>
          </p:nvPr>
        </p:nvSpPr>
        <p:spPr>
          <a:xfrm>
            <a:off x="713224" y="3086868"/>
            <a:ext cx="6945476" cy="6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Kimberly Ward-Duong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Assistant Professor, Smith College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Science Member, JWST Telescope Scientist GTO Team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000" dirty="0"/>
          </a:p>
          <a:p>
            <a:pPr marL="0" indent="0" algn="r"/>
            <a:r>
              <a:rPr lang="en" sz="1400" i="1" dirty="0"/>
              <a:t>E</a:t>
            </a:r>
            <a:r>
              <a:rPr lang="en-US" sz="1400" i="1" dirty="0"/>
              <a:t>LT Science in Light of JWST</a:t>
            </a:r>
            <a:r>
              <a:rPr lang="en" sz="1400" i="1" dirty="0"/>
              <a:t>– Dec. 12, 2023 – UCLA</a:t>
            </a:r>
            <a:endParaRPr sz="1400" i="1" dirty="0"/>
          </a:p>
        </p:txBody>
      </p:sp>
      <p:sp>
        <p:nvSpPr>
          <p:cNvPr id="219" name="Google Shape;219;p35"/>
          <p:cNvSpPr/>
          <p:nvPr/>
        </p:nvSpPr>
        <p:spPr>
          <a:xfrm>
            <a:off x="8086200" y="751050"/>
            <a:ext cx="340200" cy="340200"/>
          </a:xfrm>
          <a:prstGeom prst="star4">
            <a:avLst>
              <a:gd name="adj" fmla="val 1707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" name="Google Shape;253;p35"/>
          <p:cNvGrpSpPr/>
          <p:nvPr/>
        </p:nvGrpSpPr>
        <p:grpSpPr>
          <a:xfrm>
            <a:off x="7651500" y="275700"/>
            <a:ext cx="1216800" cy="4592100"/>
            <a:chOff x="7651500" y="275700"/>
            <a:chExt cx="1216800" cy="4592100"/>
          </a:xfrm>
        </p:grpSpPr>
        <p:cxnSp>
          <p:nvCxnSpPr>
            <p:cNvPr id="254" name="Google Shape;254;p35"/>
            <p:cNvCxnSpPr/>
            <p:nvPr/>
          </p:nvCxnSpPr>
          <p:spPr>
            <a:xfrm>
              <a:off x="7651500" y="275700"/>
              <a:ext cx="0" cy="4592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35"/>
            <p:cNvCxnSpPr/>
            <p:nvPr/>
          </p:nvCxnSpPr>
          <p:spPr>
            <a:xfrm rot="10800000">
              <a:off x="7658700" y="1566725"/>
              <a:ext cx="12096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" name="Picture 2" descr="A yellow hexagon shaped object&#10;&#10;Description automatically generated">
            <a:extLst>
              <a:ext uri="{FF2B5EF4-FFF2-40B4-BE49-F238E27FC236}">
                <a16:creationId xmlns:a16="http://schemas.microsoft.com/office/drawing/2014/main" id="{0616694C-9696-8602-F4E9-50A57CCBE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099" y="1702459"/>
            <a:ext cx="1076761" cy="1097526"/>
          </a:xfrm>
          <a:prstGeom prst="rect">
            <a:avLst/>
          </a:prstGeom>
        </p:spPr>
      </p:pic>
      <p:sp>
        <p:nvSpPr>
          <p:cNvPr id="4" name="Google Shape;812;p53">
            <a:extLst>
              <a:ext uri="{FF2B5EF4-FFF2-40B4-BE49-F238E27FC236}">
                <a16:creationId xmlns:a16="http://schemas.microsoft.com/office/drawing/2014/main" id="{4847914D-FCB0-5C4E-4B65-1D1ECEFC6CD4}"/>
              </a:ext>
            </a:extLst>
          </p:cNvPr>
          <p:cNvSpPr/>
          <p:nvPr/>
        </p:nvSpPr>
        <p:spPr>
          <a:xfrm>
            <a:off x="8107379" y="2998494"/>
            <a:ext cx="340200" cy="340200"/>
          </a:xfrm>
          <a:prstGeom prst="star4">
            <a:avLst>
              <a:gd name="adj" fmla="val 1707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Picture 6" descr="A planet and the sun&#10;&#10;Description automatically generated">
            <a:extLst>
              <a:ext uri="{FF2B5EF4-FFF2-40B4-BE49-F238E27FC236}">
                <a16:creationId xmlns:a16="http://schemas.microsoft.com/office/drawing/2014/main" id="{09D70E78-4AE0-E988-67EE-7B2F2941E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778" y="441430"/>
            <a:ext cx="1191438" cy="968700"/>
          </a:xfrm>
          <a:prstGeom prst="rect">
            <a:avLst/>
          </a:prstGeom>
        </p:spPr>
      </p:pic>
      <p:pic>
        <p:nvPicPr>
          <p:cNvPr id="8" name="Picture 7" descr="A large dome with a large antenna&#10;&#10;Description automatically generated with medium confidence">
            <a:extLst>
              <a:ext uri="{FF2B5EF4-FFF2-40B4-BE49-F238E27FC236}">
                <a16:creationId xmlns:a16="http://schemas.microsoft.com/office/drawing/2014/main" id="{91CF7014-26CF-DF72-866B-178E6C20F6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679330" y="3537203"/>
            <a:ext cx="1168334" cy="10462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8F77CDF1-94E1-0740-91F9-13A6DCF5E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7"/>
          <a:stretch/>
        </p:blipFill>
        <p:spPr bwMode="auto">
          <a:xfrm>
            <a:off x="276895" y="289348"/>
            <a:ext cx="7363332" cy="456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2" name="Google Shape;352;p40"/>
          <p:cNvSpPr txBox="1">
            <a:spLocks noGrp="1"/>
          </p:cNvSpPr>
          <p:nvPr>
            <p:ph type="ctrTitle"/>
          </p:nvPr>
        </p:nvSpPr>
        <p:spPr>
          <a:xfrm>
            <a:off x="275124" y="27883"/>
            <a:ext cx="7383559" cy="12653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How does this connect to what we can do with JWST?</a:t>
            </a:r>
            <a:endParaRPr sz="3200" dirty="0"/>
          </a:p>
        </p:txBody>
      </p:sp>
      <p:sp>
        <p:nvSpPr>
          <p:cNvPr id="355" name="Google Shape;355;p40"/>
          <p:cNvSpPr/>
          <p:nvPr/>
        </p:nvSpPr>
        <p:spPr>
          <a:xfrm rot="10800000" flipH="1">
            <a:off x="8086200" y="4052250"/>
            <a:ext cx="340200" cy="340200"/>
          </a:xfrm>
          <a:prstGeom prst="star4">
            <a:avLst>
              <a:gd name="adj" fmla="val 1707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" name="Google Shape;356;p40"/>
          <p:cNvGrpSpPr/>
          <p:nvPr/>
        </p:nvGrpSpPr>
        <p:grpSpPr>
          <a:xfrm rot="10800000" flipH="1">
            <a:off x="7953220" y="2573599"/>
            <a:ext cx="614800" cy="600066"/>
            <a:chOff x="7828465" y="2769949"/>
            <a:chExt cx="878787" cy="857727"/>
          </a:xfrm>
        </p:grpSpPr>
        <p:grpSp>
          <p:nvGrpSpPr>
            <p:cNvPr id="357" name="Google Shape;357;p40"/>
            <p:cNvGrpSpPr/>
            <p:nvPr/>
          </p:nvGrpSpPr>
          <p:grpSpPr>
            <a:xfrm>
              <a:off x="7926175" y="2877425"/>
              <a:ext cx="683100" cy="643800"/>
              <a:chOff x="7926175" y="2877425"/>
              <a:chExt cx="683100" cy="643800"/>
            </a:xfrm>
          </p:grpSpPr>
          <p:cxnSp>
            <p:nvCxnSpPr>
              <p:cNvPr id="358" name="Google Shape;358;p40"/>
              <p:cNvCxnSpPr/>
              <p:nvPr/>
            </p:nvCxnSpPr>
            <p:spPr>
              <a:xfrm>
                <a:off x="8267725" y="2877425"/>
                <a:ext cx="0" cy="643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40"/>
              <p:cNvCxnSpPr/>
              <p:nvPr/>
            </p:nvCxnSpPr>
            <p:spPr>
              <a:xfrm>
                <a:off x="7926175" y="3199325"/>
                <a:ext cx="683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40"/>
              <p:cNvCxnSpPr/>
              <p:nvPr/>
            </p:nvCxnSpPr>
            <p:spPr>
              <a:xfrm>
                <a:off x="8267793" y="2877453"/>
                <a:ext cx="0" cy="643609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40"/>
              <p:cNvCxnSpPr/>
              <p:nvPr/>
            </p:nvCxnSpPr>
            <p:spPr>
              <a:xfrm rot="2700000">
                <a:off x="7926180" y="3199313"/>
                <a:ext cx="68306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2" name="Google Shape;362;p40"/>
            <p:cNvGrpSpPr/>
            <p:nvPr/>
          </p:nvGrpSpPr>
          <p:grpSpPr>
            <a:xfrm rot="1363882">
              <a:off x="7926319" y="2876921"/>
              <a:ext cx="683080" cy="643781"/>
              <a:chOff x="7926175" y="2877425"/>
              <a:chExt cx="683100" cy="643800"/>
            </a:xfrm>
          </p:grpSpPr>
          <p:cxnSp>
            <p:nvCxnSpPr>
              <p:cNvPr id="363" name="Google Shape;363;p40"/>
              <p:cNvCxnSpPr/>
              <p:nvPr/>
            </p:nvCxnSpPr>
            <p:spPr>
              <a:xfrm>
                <a:off x="8267725" y="2877425"/>
                <a:ext cx="0" cy="643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40"/>
              <p:cNvCxnSpPr/>
              <p:nvPr/>
            </p:nvCxnSpPr>
            <p:spPr>
              <a:xfrm>
                <a:off x="7926175" y="3199325"/>
                <a:ext cx="683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40"/>
              <p:cNvCxnSpPr/>
              <p:nvPr/>
            </p:nvCxnSpPr>
            <p:spPr>
              <a:xfrm>
                <a:off x="8267793" y="2877453"/>
                <a:ext cx="0" cy="643609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40"/>
              <p:cNvCxnSpPr/>
              <p:nvPr/>
            </p:nvCxnSpPr>
            <p:spPr>
              <a:xfrm rot="2700000">
                <a:off x="7926180" y="3199313"/>
                <a:ext cx="68306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67" name="Google Shape;367;p40"/>
          <p:cNvGrpSpPr/>
          <p:nvPr/>
        </p:nvGrpSpPr>
        <p:grpSpPr>
          <a:xfrm rot="10800000" flipH="1">
            <a:off x="7953220" y="1626142"/>
            <a:ext cx="614800" cy="600066"/>
            <a:chOff x="7828465" y="2769949"/>
            <a:chExt cx="878787" cy="857727"/>
          </a:xfrm>
        </p:grpSpPr>
        <p:grpSp>
          <p:nvGrpSpPr>
            <p:cNvPr id="368" name="Google Shape;368;p40"/>
            <p:cNvGrpSpPr/>
            <p:nvPr/>
          </p:nvGrpSpPr>
          <p:grpSpPr>
            <a:xfrm>
              <a:off x="7926175" y="2877425"/>
              <a:ext cx="683100" cy="643800"/>
              <a:chOff x="7926175" y="2877425"/>
              <a:chExt cx="683100" cy="643800"/>
            </a:xfrm>
          </p:grpSpPr>
          <p:cxnSp>
            <p:nvCxnSpPr>
              <p:cNvPr id="369" name="Google Shape;369;p40"/>
              <p:cNvCxnSpPr/>
              <p:nvPr/>
            </p:nvCxnSpPr>
            <p:spPr>
              <a:xfrm>
                <a:off x="8267725" y="2877425"/>
                <a:ext cx="0" cy="643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40"/>
              <p:cNvCxnSpPr/>
              <p:nvPr/>
            </p:nvCxnSpPr>
            <p:spPr>
              <a:xfrm>
                <a:off x="7926175" y="3199325"/>
                <a:ext cx="683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40"/>
              <p:cNvCxnSpPr/>
              <p:nvPr/>
            </p:nvCxnSpPr>
            <p:spPr>
              <a:xfrm>
                <a:off x="8267793" y="2877453"/>
                <a:ext cx="0" cy="643609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40"/>
              <p:cNvCxnSpPr/>
              <p:nvPr/>
            </p:nvCxnSpPr>
            <p:spPr>
              <a:xfrm rot="2700000">
                <a:off x="7926180" y="3199313"/>
                <a:ext cx="68306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3" name="Google Shape;373;p40"/>
            <p:cNvGrpSpPr/>
            <p:nvPr/>
          </p:nvGrpSpPr>
          <p:grpSpPr>
            <a:xfrm rot="1363882">
              <a:off x="7926319" y="2876921"/>
              <a:ext cx="683080" cy="643781"/>
              <a:chOff x="7926175" y="2877425"/>
              <a:chExt cx="683100" cy="643800"/>
            </a:xfrm>
          </p:grpSpPr>
          <p:cxnSp>
            <p:nvCxnSpPr>
              <p:cNvPr id="374" name="Google Shape;374;p40"/>
              <p:cNvCxnSpPr/>
              <p:nvPr/>
            </p:nvCxnSpPr>
            <p:spPr>
              <a:xfrm>
                <a:off x="8267725" y="2877425"/>
                <a:ext cx="0" cy="643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40"/>
              <p:cNvCxnSpPr/>
              <p:nvPr/>
            </p:nvCxnSpPr>
            <p:spPr>
              <a:xfrm>
                <a:off x="7926175" y="3199325"/>
                <a:ext cx="683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40"/>
              <p:cNvCxnSpPr/>
              <p:nvPr/>
            </p:nvCxnSpPr>
            <p:spPr>
              <a:xfrm>
                <a:off x="8267793" y="2877453"/>
                <a:ext cx="0" cy="643609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40"/>
              <p:cNvCxnSpPr/>
              <p:nvPr/>
            </p:nvCxnSpPr>
            <p:spPr>
              <a:xfrm rot="2700000">
                <a:off x="7926180" y="3199313"/>
                <a:ext cx="68306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78" name="Google Shape;378;p40"/>
          <p:cNvGrpSpPr/>
          <p:nvPr/>
        </p:nvGrpSpPr>
        <p:grpSpPr>
          <a:xfrm rot="10800000" flipH="1">
            <a:off x="7953220" y="678683"/>
            <a:ext cx="614800" cy="600066"/>
            <a:chOff x="7828465" y="2769949"/>
            <a:chExt cx="878787" cy="857727"/>
          </a:xfrm>
        </p:grpSpPr>
        <p:grpSp>
          <p:nvGrpSpPr>
            <p:cNvPr id="379" name="Google Shape;379;p40"/>
            <p:cNvGrpSpPr/>
            <p:nvPr/>
          </p:nvGrpSpPr>
          <p:grpSpPr>
            <a:xfrm>
              <a:off x="7926175" y="2877425"/>
              <a:ext cx="683100" cy="643800"/>
              <a:chOff x="7926175" y="2877425"/>
              <a:chExt cx="683100" cy="643800"/>
            </a:xfrm>
          </p:grpSpPr>
          <p:cxnSp>
            <p:nvCxnSpPr>
              <p:cNvPr id="380" name="Google Shape;380;p40"/>
              <p:cNvCxnSpPr/>
              <p:nvPr/>
            </p:nvCxnSpPr>
            <p:spPr>
              <a:xfrm>
                <a:off x="8267725" y="2877425"/>
                <a:ext cx="0" cy="643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40"/>
              <p:cNvCxnSpPr/>
              <p:nvPr/>
            </p:nvCxnSpPr>
            <p:spPr>
              <a:xfrm>
                <a:off x="7926175" y="3199325"/>
                <a:ext cx="683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40"/>
              <p:cNvCxnSpPr/>
              <p:nvPr/>
            </p:nvCxnSpPr>
            <p:spPr>
              <a:xfrm>
                <a:off x="8267793" y="2877453"/>
                <a:ext cx="0" cy="643609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40"/>
              <p:cNvCxnSpPr/>
              <p:nvPr/>
            </p:nvCxnSpPr>
            <p:spPr>
              <a:xfrm rot="2700000">
                <a:off x="7926180" y="3199313"/>
                <a:ext cx="68306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84" name="Google Shape;384;p40"/>
            <p:cNvGrpSpPr/>
            <p:nvPr/>
          </p:nvGrpSpPr>
          <p:grpSpPr>
            <a:xfrm rot="1363882">
              <a:off x="7926319" y="2876921"/>
              <a:ext cx="683080" cy="643781"/>
              <a:chOff x="7926175" y="2877425"/>
              <a:chExt cx="683100" cy="643800"/>
            </a:xfrm>
          </p:grpSpPr>
          <p:cxnSp>
            <p:nvCxnSpPr>
              <p:cNvPr id="385" name="Google Shape;385;p40"/>
              <p:cNvCxnSpPr/>
              <p:nvPr/>
            </p:nvCxnSpPr>
            <p:spPr>
              <a:xfrm>
                <a:off x="8267725" y="2877425"/>
                <a:ext cx="0" cy="643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40"/>
              <p:cNvCxnSpPr/>
              <p:nvPr/>
            </p:nvCxnSpPr>
            <p:spPr>
              <a:xfrm>
                <a:off x="7926175" y="3199325"/>
                <a:ext cx="683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40"/>
              <p:cNvCxnSpPr/>
              <p:nvPr/>
            </p:nvCxnSpPr>
            <p:spPr>
              <a:xfrm>
                <a:off x="8267793" y="2877453"/>
                <a:ext cx="0" cy="643609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40"/>
              <p:cNvCxnSpPr/>
              <p:nvPr/>
            </p:nvCxnSpPr>
            <p:spPr>
              <a:xfrm rot="2700000">
                <a:off x="7926180" y="3199313"/>
                <a:ext cx="683065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89" name="Google Shape;389;p40"/>
          <p:cNvGrpSpPr/>
          <p:nvPr/>
        </p:nvGrpSpPr>
        <p:grpSpPr>
          <a:xfrm>
            <a:off x="7651500" y="275700"/>
            <a:ext cx="1216800" cy="4592100"/>
            <a:chOff x="7651500" y="275700"/>
            <a:chExt cx="1216800" cy="4592100"/>
          </a:xfrm>
        </p:grpSpPr>
        <p:cxnSp>
          <p:nvCxnSpPr>
            <p:cNvPr id="390" name="Google Shape;390;p40"/>
            <p:cNvCxnSpPr/>
            <p:nvPr/>
          </p:nvCxnSpPr>
          <p:spPr>
            <a:xfrm rot="10800000">
              <a:off x="7651500" y="275700"/>
              <a:ext cx="0" cy="4592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40"/>
            <p:cNvCxnSpPr/>
            <p:nvPr/>
          </p:nvCxnSpPr>
          <p:spPr>
            <a:xfrm rot="10800000">
              <a:off x="7658700" y="3576775"/>
              <a:ext cx="12096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" name="Google Shape;352;p40">
            <a:extLst>
              <a:ext uri="{FF2B5EF4-FFF2-40B4-BE49-F238E27FC236}">
                <a16:creationId xmlns:a16="http://schemas.microsoft.com/office/drawing/2014/main" id="{EE7E39D1-3FCD-E199-0E1D-1EB2CD660836}"/>
              </a:ext>
            </a:extLst>
          </p:cNvPr>
          <p:cNvSpPr txBox="1">
            <a:spLocks/>
          </p:cNvSpPr>
          <p:nvPr/>
        </p:nvSpPr>
        <p:spPr>
          <a:xfrm>
            <a:off x="3179240" y="3654246"/>
            <a:ext cx="7006296" cy="126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5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And what’s coming next?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673E2B-5440-727C-ED5A-73EA05769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06372"/>
            <a:ext cx="7772400" cy="3586791"/>
          </a:xfrm>
          <a:prstGeom prst="rect">
            <a:avLst/>
          </a:prstGeom>
        </p:spPr>
      </p:pic>
      <p:sp>
        <p:nvSpPr>
          <p:cNvPr id="6" name="Google Shape;347;p39">
            <a:extLst>
              <a:ext uri="{FF2B5EF4-FFF2-40B4-BE49-F238E27FC236}">
                <a16:creationId xmlns:a16="http://schemas.microsoft.com/office/drawing/2014/main" id="{AC213218-F878-B6F0-1169-FC47B7966F9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88740" y="369012"/>
            <a:ext cx="8330473" cy="4788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JWST Exoplanet and Circumstellar Disk Capabilities</a:t>
            </a:r>
            <a:endParaRPr sz="2400" dirty="0"/>
          </a:p>
        </p:txBody>
      </p:sp>
      <p:sp>
        <p:nvSpPr>
          <p:cNvPr id="8" name="Google Shape;345;p39">
            <a:extLst>
              <a:ext uri="{FF2B5EF4-FFF2-40B4-BE49-F238E27FC236}">
                <a16:creationId xmlns:a16="http://schemas.microsoft.com/office/drawing/2014/main" id="{C4D22702-2757-5D4C-7439-9A592D17964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292813" y="4840860"/>
            <a:ext cx="2851187" cy="3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i="1" dirty="0"/>
              <a:t>Slide courtesy of Marshall Perrin</a:t>
            </a:r>
            <a:endParaRPr sz="105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5CED00-8928-0E75-B296-E2CFE61614EF}"/>
              </a:ext>
            </a:extLst>
          </p:cNvPr>
          <p:cNvSpPr/>
          <p:nvPr/>
        </p:nvSpPr>
        <p:spPr>
          <a:xfrm>
            <a:off x="685801" y="906372"/>
            <a:ext cx="4291314" cy="350965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3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uildings in a desert&#10;&#10;Description automatically generated with medium confidence">
            <a:extLst>
              <a:ext uri="{FF2B5EF4-FFF2-40B4-BE49-F238E27FC236}">
                <a16:creationId xmlns:a16="http://schemas.microsoft.com/office/drawing/2014/main" id="{1B767FD7-4775-52F5-3239-48B207F50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60" y="647182"/>
            <a:ext cx="6896009" cy="3248957"/>
          </a:xfrm>
          <a:prstGeom prst="rect">
            <a:avLst/>
          </a:prstGeom>
        </p:spPr>
      </p:pic>
      <p:sp>
        <p:nvSpPr>
          <p:cNvPr id="4" name="Google Shape;345;p39">
            <a:extLst>
              <a:ext uri="{FF2B5EF4-FFF2-40B4-BE49-F238E27FC236}">
                <a16:creationId xmlns:a16="http://schemas.microsoft.com/office/drawing/2014/main" id="{EFD6532B-7E79-5539-48D9-C45D88F8A55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292813" y="4840860"/>
            <a:ext cx="2851187" cy="3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i="1" dirty="0"/>
              <a:t>Adapted from slide courtesy of Marshall Perrin</a:t>
            </a:r>
            <a:endParaRPr sz="1050" i="1" dirty="0"/>
          </a:p>
        </p:txBody>
      </p:sp>
      <p:pic>
        <p:nvPicPr>
          <p:cNvPr id="6" name="Picture 5" descr="A large dome with a large antenna&#10;&#10;Description automatically generated with medium confidence">
            <a:extLst>
              <a:ext uri="{FF2B5EF4-FFF2-40B4-BE49-F238E27FC236}">
                <a16:creationId xmlns:a16="http://schemas.microsoft.com/office/drawing/2014/main" id="{797B9DFE-95AB-4672-F41D-CADF89B28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640" y="1991531"/>
            <a:ext cx="3181900" cy="2849329"/>
          </a:xfrm>
          <a:prstGeom prst="rect">
            <a:avLst/>
          </a:prstGeom>
        </p:spPr>
      </p:pic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08884" y="248386"/>
            <a:ext cx="7351976" cy="6660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JWST is not that large of a telescope!</a:t>
            </a:r>
            <a:endParaRPr sz="2400" dirty="0"/>
          </a:p>
        </p:txBody>
      </p:sp>
      <p:sp>
        <p:nvSpPr>
          <p:cNvPr id="12" name="Google Shape;347;p39">
            <a:extLst>
              <a:ext uri="{FF2B5EF4-FFF2-40B4-BE49-F238E27FC236}">
                <a16:creationId xmlns:a16="http://schemas.microsoft.com/office/drawing/2014/main" id="{3A55E845-7906-274C-2506-8CF8C410A005}"/>
              </a:ext>
            </a:extLst>
          </p:cNvPr>
          <p:cNvSpPr txBox="1">
            <a:spLocks/>
          </p:cNvSpPr>
          <p:nvPr/>
        </p:nvSpPr>
        <p:spPr>
          <a:xfrm>
            <a:off x="318068" y="4144676"/>
            <a:ext cx="5345756" cy="66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30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2000" b="0" dirty="0"/>
              <a:t>… but it IS exquisitely </a:t>
            </a:r>
            <a:r>
              <a:rPr lang="en-US" sz="2000" b="0" u="sng" dirty="0"/>
              <a:t>stable</a:t>
            </a:r>
            <a:r>
              <a:rPr lang="en-US" sz="2000" b="0" dirty="0"/>
              <a:t> and not limited by atmosphere, telluric absorption</a:t>
            </a:r>
          </a:p>
        </p:txBody>
      </p:sp>
    </p:spTree>
    <p:extLst>
      <p:ext uri="{BB962C8B-B14F-4D97-AF65-F5344CB8AC3E}">
        <p14:creationId xmlns:p14="http://schemas.microsoft.com/office/powerpoint/2010/main" val="40814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94481" y="300218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ERS: HIP 65426 b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DE63E5-80BB-049A-C641-95080ED25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517" y="1891434"/>
            <a:ext cx="4141174" cy="2668992"/>
          </a:xfrm>
          <a:prstGeom prst="rect">
            <a:avLst/>
          </a:prstGeom>
        </p:spPr>
      </p:pic>
      <p:sp>
        <p:nvSpPr>
          <p:cNvPr id="5" name="Google Shape;346;p39">
            <a:extLst>
              <a:ext uri="{FF2B5EF4-FFF2-40B4-BE49-F238E27FC236}">
                <a16:creationId xmlns:a16="http://schemas.microsoft.com/office/drawing/2014/main" id="{26FBF383-1F51-8AA9-14F3-94D1A5BADF62}"/>
              </a:ext>
            </a:extLst>
          </p:cNvPr>
          <p:cNvSpPr txBox="1">
            <a:spLocks/>
          </p:cNvSpPr>
          <p:nvPr/>
        </p:nvSpPr>
        <p:spPr>
          <a:xfrm>
            <a:off x="7036163" y="4808557"/>
            <a:ext cx="3683238" cy="41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sz="1200" dirty="0"/>
              <a:t>Carter et al. (incl. KWD), 2023</a:t>
            </a:r>
          </a:p>
        </p:txBody>
      </p:sp>
      <p:sp>
        <p:nvSpPr>
          <p:cNvPr id="7" name="Google Shape;347;p39">
            <a:extLst>
              <a:ext uri="{FF2B5EF4-FFF2-40B4-BE49-F238E27FC236}">
                <a16:creationId xmlns:a16="http://schemas.microsoft.com/office/drawing/2014/main" id="{34E1CD8B-7F31-EA88-3BE1-B9754B097044}"/>
              </a:ext>
            </a:extLst>
          </p:cNvPr>
          <p:cNvSpPr txBox="1">
            <a:spLocks/>
          </p:cNvSpPr>
          <p:nvPr/>
        </p:nvSpPr>
        <p:spPr>
          <a:xfrm>
            <a:off x="2519875" y="878301"/>
            <a:ext cx="8520595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30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algn="ctr"/>
            <a:br>
              <a:rPr lang="en-US" sz="1600" dirty="0"/>
            </a:br>
            <a:r>
              <a:rPr lang="en-US" sz="1800" b="0" dirty="0"/>
              <a:t>The first</a:t>
            </a:r>
            <a:br>
              <a:rPr lang="en-US" sz="1800" b="0" dirty="0"/>
            </a:br>
            <a:r>
              <a:rPr lang="en-US" sz="1800" b="0" dirty="0"/>
              <a:t>11-15µm images of an exoplanet</a:t>
            </a:r>
            <a:endParaRPr lang="en-US" sz="2400" b="0" dirty="0"/>
          </a:p>
        </p:txBody>
      </p:sp>
      <p:pic>
        <p:nvPicPr>
          <p:cNvPr id="9" name="Picture 8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82E9CD5D-6DD8-2945-771F-92D3A9A97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02" y="2953503"/>
            <a:ext cx="4108784" cy="1740191"/>
          </a:xfrm>
          <a:prstGeom prst="rect">
            <a:avLst/>
          </a:prstGeom>
        </p:spPr>
      </p:pic>
      <p:pic>
        <p:nvPicPr>
          <p:cNvPr id="11" name="Picture 10" descr="A collage of images of a star&#10;&#10;Description automatically generated">
            <a:extLst>
              <a:ext uri="{FF2B5EF4-FFF2-40B4-BE49-F238E27FC236}">
                <a16:creationId xmlns:a16="http://schemas.microsoft.com/office/drawing/2014/main" id="{44011210-E9E1-CB8A-64CA-18C6CD1596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54" r="3410"/>
          <a:stretch/>
        </p:blipFill>
        <p:spPr>
          <a:xfrm>
            <a:off x="421802" y="878301"/>
            <a:ext cx="4108784" cy="19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86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94481" y="300218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ERS: VHS 1256 b</a:t>
            </a:r>
            <a:endParaRPr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FA27A7D-009E-C49E-9819-796AFFC2A7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1" b="10678"/>
          <a:stretch/>
        </p:blipFill>
        <p:spPr bwMode="auto">
          <a:xfrm>
            <a:off x="385425" y="1043690"/>
            <a:ext cx="8373149" cy="34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46;p39">
            <a:extLst>
              <a:ext uri="{FF2B5EF4-FFF2-40B4-BE49-F238E27FC236}">
                <a16:creationId xmlns:a16="http://schemas.microsoft.com/office/drawing/2014/main" id="{155E039C-6DB0-6FE4-3D6E-36F25BC218CE}"/>
              </a:ext>
            </a:extLst>
          </p:cNvPr>
          <p:cNvSpPr txBox="1">
            <a:spLocks/>
          </p:cNvSpPr>
          <p:nvPr/>
        </p:nvSpPr>
        <p:spPr>
          <a:xfrm>
            <a:off x="7088925" y="4808557"/>
            <a:ext cx="3683238" cy="41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sz="1200" dirty="0"/>
              <a:t>Miles et al. (incl. KWD), 2023</a:t>
            </a:r>
          </a:p>
        </p:txBody>
      </p:sp>
      <p:sp>
        <p:nvSpPr>
          <p:cNvPr id="5" name="Google Shape;347;p39">
            <a:extLst>
              <a:ext uri="{FF2B5EF4-FFF2-40B4-BE49-F238E27FC236}">
                <a16:creationId xmlns:a16="http://schemas.microsoft.com/office/drawing/2014/main" id="{A9B89B99-CC8A-3F10-8C24-DAB3FB0CD919}"/>
              </a:ext>
            </a:extLst>
          </p:cNvPr>
          <p:cNvSpPr txBox="1">
            <a:spLocks/>
          </p:cNvSpPr>
          <p:nvPr/>
        </p:nvSpPr>
        <p:spPr>
          <a:xfrm>
            <a:off x="2828627" y="300218"/>
            <a:ext cx="8520595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30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algn="ctr"/>
            <a:r>
              <a:rPr lang="en-US" sz="1600" dirty="0" err="1"/>
              <a:t>NIRSpec</a:t>
            </a:r>
            <a:r>
              <a:rPr lang="en-US" sz="1600" dirty="0"/>
              <a:t> + MIRI IFU Spectroscopy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78369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94481" y="300218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Imaging in the MIR – HR8799bcde</a:t>
            </a:r>
            <a:endParaRPr dirty="0"/>
          </a:p>
        </p:txBody>
      </p:sp>
      <p:sp>
        <p:nvSpPr>
          <p:cNvPr id="5" name="Google Shape;345;p39">
            <a:extLst>
              <a:ext uri="{FF2B5EF4-FFF2-40B4-BE49-F238E27FC236}">
                <a16:creationId xmlns:a16="http://schemas.microsoft.com/office/drawing/2014/main" id="{6C1AF6E8-2FAA-9BDD-1DC6-F050781FFF99}"/>
              </a:ext>
            </a:extLst>
          </p:cNvPr>
          <p:cNvSpPr txBox="1">
            <a:spLocks/>
          </p:cNvSpPr>
          <p:nvPr/>
        </p:nvSpPr>
        <p:spPr>
          <a:xfrm>
            <a:off x="7348899" y="2934693"/>
            <a:ext cx="3910877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sz="1050" dirty="0" err="1"/>
              <a:t>Boccaletti</a:t>
            </a:r>
            <a:r>
              <a:rPr lang="en-US" sz="1050" dirty="0"/>
              <a:t> et al. (2023)</a:t>
            </a:r>
          </a:p>
        </p:txBody>
      </p:sp>
      <p:pic>
        <p:nvPicPr>
          <p:cNvPr id="8" name="Picture 7" descr="A close-up of a red and green image&#10;&#10;Description automatically generated">
            <a:extLst>
              <a:ext uri="{FF2B5EF4-FFF2-40B4-BE49-F238E27FC236}">
                <a16:creationId xmlns:a16="http://schemas.microsoft.com/office/drawing/2014/main" id="{38F11376-261C-1318-66FC-7F46BD585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18" y="939518"/>
            <a:ext cx="7772400" cy="2039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49B05A-2488-D8E7-EA67-81959641EEA4}"/>
              </a:ext>
            </a:extLst>
          </p:cNvPr>
          <p:cNvSpPr txBox="1"/>
          <p:nvPr/>
        </p:nvSpPr>
        <p:spPr>
          <a:xfrm>
            <a:off x="1214651" y="990841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A00"/>
                </a:solidFill>
              </a:rPr>
              <a:t>10.65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279AE8-7A11-B04C-2522-5D55519A27A5}"/>
              </a:ext>
            </a:extLst>
          </p:cNvPr>
          <p:cNvSpPr txBox="1"/>
          <p:nvPr/>
        </p:nvSpPr>
        <p:spPr>
          <a:xfrm>
            <a:off x="3685795" y="990841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A00"/>
                </a:solidFill>
              </a:rPr>
              <a:t>11.40 µm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822FE-33D0-4858-CEF3-898A7736867A}"/>
              </a:ext>
            </a:extLst>
          </p:cNvPr>
          <p:cNvSpPr txBox="1"/>
          <p:nvPr/>
        </p:nvSpPr>
        <p:spPr>
          <a:xfrm>
            <a:off x="5026873" y="990841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A00"/>
                </a:solidFill>
              </a:rPr>
              <a:t>15.50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6AC65B-8663-65B0-8282-B9C27A9CFAF6}"/>
              </a:ext>
            </a:extLst>
          </p:cNvPr>
          <p:cNvSpPr txBox="1"/>
          <p:nvPr/>
        </p:nvSpPr>
        <p:spPr>
          <a:xfrm>
            <a:off x="6704225" y="990841"/>
            <a:ext cx="1659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A00"/>
                </a:solidFill>
              </a:rPr>
              <a:t>21 µm (non-</a:t>
            </a:r>
            <a:r>
              <a:rPr lang="en-US" dirty="0" err="1">
                <a:solidFill>
                  <a:srgbClr val="00FA00"/>
                </a:solidFill>
              </a:rPr>
              <a:t>coron</a:t>
            </a:r>
            <a:r>
              <a:rPr lang="en-US" dirty="0">
                <a:solidFill>
                  <a:srgbClr val="00FA00"/>
                </a:solidFill>
              </a:rPr>
              <a:t>)</a:t>
            </a:r>
          </a:p>
        </p:txBody>
      </p:sp>
      <p:sp>
        <p:nvSpPr>
          <p:cNvPr id="13" name="Google Shape;406;p42">
            <a:extLst>
              <a:ext uri="{FF2B5EF4-FFF2-40B4-BE49-F238E27FC236}">
                <a16:creationId xmlns:a16="http://schemas.microsoft.com/office/drawing/2014/main" id="{21EDC22E-2C48-5ABA-9632-D386B68CE46C}"/>
              </a:ext>
            </a:extLst>
          </p:cNvPr>
          <p:cNvSpPr txBox="1">
            <a:spLocks/>
          </p:cNvSpPr>
          <p:nvPr/>
        </p:nvSpPr>
        <p:spPr>
          <a:xfrm>
            <a:off x="805218" y="3434661"/>
            <a:ext cx="7772400" cy="1183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All four planets detected </a:t>
            </a:r>
            <a:r>
              <a:rPr lang="en-US" sz="1600" dirty="0"/>
              <a:t>(plus fun bonus: a z~1 background galaxy)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First resolved image of inner warm debris disk in system </a:t>
            </a:r>
            <a:r>
              <a:rPr lang="en-US" sz="1600" dirty="0"/>
              <a:t>(15 au)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MIR photometry favors </a:t>
            </a:r>
            <a:r>
              <a:rPr lang="en-US" sz="1600" b="1" dirty="0"/>
              <a:t>larger radii and cooler temperatures </a:t>
            </a:r>
            <a:r>
              <a:rPr lang="en-US" sz="1600" dirty="0"/>
              <a:t>than those estimated from previous NIR observations (data discrepancy? atmospheric model limitation?)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4766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94481" y="300218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Imaging in the MIR – Fomalhaut</a:t>
            </a:r>
            <a:endParaRPr dirty="0"/>
          </a:p>
        </p:txBody>
      </p:sp>
      <p:pic>
        <p:nvPicPr>
          <p:cNvPr id="3" name="Picture 2" descr="A black hole in space&#10;&#10;Description automatically generated">
            <a:extLst>
              <a:ext uri="{FF2B5EF4-FFF2-40B4-BE49-F238E27FC236}">
                <a16:creationId xmlns:a16="http://schemas.microsoft.com/office/drawing/2014/main" id="{86478378-E446-F099-DECB-FCA0ACAA7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39518"/>
            <a:ext cx="7772400" cy="2837764"/>
          </a:xfrm>
          <a:prstGeom prst="rect">
            <a:avLst/>
          </a:prstGeom>
        </p:spPr>
      </p:pic>
      <p:sp>
        <p:nvSpPr>
          <p:cNvPr id="4" name="Google Shape;345;p39">
            <a:extLst>
              <a:ext uri="{FF2B5EF4-FFF2-40B4-BE49-F238E27FC236}">
                <a16:creationId xmlns:a16="http://schemas.microsoft.com/office/drawing/2014/main" id="{E69743D7-DBA0-22EC-1BCC-8287A2D3F80E}"/>
              </a:ext>
            </a:extLst>
          </p:cNvPr>
          <p:cNvSpPr txBox="1">
            <a:spLocks/>
          </p:cNvSpPr>
          <p:nvPr/>
        </p:nvSpPr>
        <p:spPr>
          <a:xfrm>
            <a:off x="685800" y="3777282"/>
            <a:ext cx="2393066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ctr"/>
            <a:r>
              <a:rPr lang="en-US" sz="1200" b="1" dirty="0"/>
              <a:t>HST/STIS. (0.5 µm)</a:t>
            </a:r>
          </a:p>
          <a:p>
            <a:pPr marL="0" indent="0" algn="ctr"/>
            <a:r>
              <a:rPr lang="en-US" sz="1200" dirty="0" err="1"/>
              <a:t>Kalas</a:t>
            </a:r>
            <a:r>
              <a:rPr lang="en-US" sz="1200" dirty="0"/>
              <a:t> et al. (2008)</a:t>
            </a:r>
          </a:p>
        </p:txBody>
      </p:sp>
      <p:sp>
        <p:nvSpPr>
          <p:cNvPr id="6" name="Google Shape;345;p39">
            <a:extLst>
              <a:ext uri="{FF2B5EF4-FFF2-40B4-BE49-F238E27FC236}">
                <a16:creationId xmlns:a16="http://schemas.microsoft.com/office/drawing/2014/main" id="{F25216E2-425F-50AD-7212-DBB9905C3719}"/>
              </a:ext>
            </a:extLst>
          </p:cNvPr>
          <p:cNvSpPr txBox="1">
            <a:spLocks/>
          </p:cNvSpPr>
          <p:nvPr/>
        </p:nvSpPr>
        <p:spPr>
          <a:xfrm>
            <a:off x="3183038" y="3776767"/>
            <a:ext cx="3113589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ctr"/>
            <a:r>
              <a:rPr lang="en-US" sz="1200" b="1" dirty="0"/>
              <a:t>JWST/MIRI (25 µm)</a:t>
            </a:r>
          </a:p>
          <a:p>
            <a:pPr marL="0" indent="0" algn="ctr"/>
            <a:r>
              <a:rPr lang="en-US" sz="1200" dirty="0"/>
              <a:t>Gaspar et al. (incl. KWD) (2023)</a:t>
            </a:r>
          </a:p>
        </p:txBody>
      </p:sp>
      <p:sp>
        <p:nvSpPr>
          <p:cNvPr id="7" name="Google Shape;345;p39">
            <a:extLst>
              <a:ext uri="{FF2B5EF4-FFF2-40B4-BE49-F238E27FC236}">
                <a16:creationId xmlns:a16="http://schemas.microsoft.com/office/drawing/2014/main" id="{CA756877-C4CD-F47A-EF83-FD6DDD4A14A3}"/>
              </a:ext>
            </a:extLst>
          </p:cNvPr>
          <p:cNvSpPr txBox="1">
            <a:spLocks/>
          </p:cNvSpPr>
          <p:nvPr/>
        </p:nvSpPr>
        <p:spPr>
          <a:xfrm>
            <a:off x="6348713" y="3776767"/>
            <a:ext cx="2057401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ctr"/>
            <a:r>
              <a:rPr lang="en-US" sz="1200" b="1" dirty="0"/>
              <a:t>ALMA (1.3 mm)</a:t>
            </a:r>
          </a:p>
          <a:p>
            <a:pPr marL="0" indent="0" algn="ctr"/>
            <a:r>
              <a:rPr lang="en-US" sz="1200" dirty="0"/>
              <a:t>Macgregor et al. (2017)</a:t>
            </a:r>
          </a:p>
        </p:txBody>
      </p:sp>
    </p:spTree>
    <p:extLst>
      <p:ext uri="{BB962C8B-B14F-4D97-AF65-F5344CB8AC3E}">
        <p14:creationId xmlns:p14="http://schemas.microsoft.com/office/powerpoint/2010/main" val="4190723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94481" y="300218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Imaging in the MIR – GJ 758 B</a:t>
            </a:r>
            <a:endParaRPr dirty="0"/>
          </a:p>
        </p:txBody>
      </p:sp>
      <p:sp>
        <p:nvSpPr>
          <p:cNvPr id="5" name="Google Shape;345;p39">
            <a:extLst>
              <a:ext uri="{FF2B5EF4-FFF2-40B4-BE49-F238E27FC236}">
                <a16:creationId xmlns:a16="http://schemas.microsoft.com/office/drawing/2014/main" id="{6C1AF6E8-2FAA-9BDD-1DC6-F050781FFF99}"/>
              </a:ext>
            </a:extLst>
          </p:cNvPr>
          <p:cNvSpPr txBox="1">
            <a:spLocks/>
          </p:cNvSpPr>
          <p:nvPr/>
        </p:nvSpPr>
        <p:spPr>
          <a:xfrm>
            <a:off x="0" y="4840005"/>
            <a:ext cx="3910877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sz="1050" dirty="0"/>
              <a:t>Ward-Duong et al. (in prep)</a:t>
            </a:r>
          </a:p>
        </p:txBody>
      </p:sp>
      <p:sp>
        <p:nvSpPr>
          <p:cNvPr id="13" name="Google Shape;406;p42">
            <a:extLst>
              <a:ext uri="{FF2B5EF4-FFF2-40B4-BE49-F238E27FC236}">
                <a16:creationId xmlns:a16="http://schemas.microsoft.com/office/drawing/2014/main" id="{21EDC22E-2C48-5ABA-9632-D386B68CE46C}"/>
              </a:ext>
            </a:extLst>
          </p:cNvPr>
          <p:cNvSpPr txBox="1">
            <a:spLocks/>
          </p:cNvSpPr>
          <p:nvPr/>
        </p:nvSpPr>
        <p:spPr>
          <a:xfrm>
            <a:off x="354715" y="3930616"/>
            <a:ext cx="7772400" cy="60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Benchmark substellar companion: </a:t>
            </a:r>
            <a:r>
              <a:rPr lang="en-US" dirty="0"/>
              <a:t>well-constrained orbit, dynamical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Cool (600-800 K) T-dwarf, ammonia chemistry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Potential offsets from evolutionary models vs. atmospheric fits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7B86E-32E4-7056-E62D-BB63C278E1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1" t="30343" r="24134" b="9658"/>
          <a:stretch/>
        </p:blipFill>
        <p:spPr bwMode="auto">
          <a:xfrm>
            <a:off x="358035" y="939518"/>
            <a:ext cx="279229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BB662F2-416B-BC62-A1B6-068A14AA02D9}"/>
              </a:ext>
            </a:extLst>
          </p:cNvPr>
          <p:cNvCxnSpPr>
            <a:cxnSpLocks/>
          </p:cNvCxnSpPr>
          <p:nvPr/>
        </p:nvCxnSpPr>
        <p:spPr>
          <a:xfrm flipH="1" flipV="1">
            <a:off x="1965952" y="2471278"/>
            <a:ext cx="435766" cy="45332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3023A6-D204-3A05-9116-5D97FF7BBBC7}"/>
              </a:ext>
            </a:extLst>
          </p:cNvPr>
          <p:cNvCxnSpPr>
            <a:cxnSpLocks/>
          </p:cNvCxnSpPr>
          <p:nvPr/>
        </p:nvCxnSpPr>
        <p:spPr>
          <a:xfrm>
            <a:off x="1754183" y="1427192"/>
            <a:ext cx="150400" cy="2874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694DEB-E110-62B2-A828-A75B640E6C7A}"/>
              </a:ext>
            </a:extLst>
          </p:cNvPr>
          <p:cNvCxnSpPr>
            <a:cxnSpLocks/>
          </p:cNvCxnSpPr>
          <p:nvPr/>
        </p:nvCxnSpPr>
        <p:spPr>
          <a:xfrm>
            <a:off x="663905" y="1658749"/>
            <a:ext cx="171833" cy="2044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F8D325-34F9-3E13-0B80-A7D1FC6FD793}"/>
              </a:ext>
            </a:extLst>
          </p:cNvPr>
          <p:cNvCxnSpPr>
            <a:cxnSpLocks/>
          </p:cNvCxnSpPr>
          <p:nvPr/>
        </p:nvCxnSpPr>
        <p:spPr>
          <a:xfrm>
            <a:off x="517686" y="2195091"/>
            <a:ext cx="146219" cy="2880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FCA006C-6A87-ED0F-BA11-2BF020728371}"/>
              </a:ext>
            </a:extLst>
          </p:cNvPr>
          <p:cNvCxnSpPr>
            <a:cxnSpLocks/>
          </p:cNvCxnSpPr>
          <p:nvPr/>
        </p:nvCxnSpPr>
        <p:spPr>
          <a:xfrm>
            <a:off x="2219099" y="3296418"/>
            <a:ext cx="237782" cy="2012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D77F212-8859-C9D1-87C2-6237DBF49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629" y="939517"/>
            <a:ext cx="3459761" cy="297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3D9D2BA-71F9-58B9-19B4-9C9F1A12C403}"/>
              </a:ext>
            </a:extLst>
          </p:cNvPr>
          <p:cNvSpPr txBox="1"/>
          <p:nvPr/>
        </p:nvSpPr>
        <p:spPr>
          <a:xfrm>
            <a:off x="590795" y="975720"/>
            <a:ext cx="934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FA00"/>
                </a:solidFill>
              </a:rPr>
              <a:t>10.65 µm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D56B22-B8C1-3AA9-344E-02603A5F42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3471" y="77365"/>
            <a:ext cx="2317487" cy="1724304"/>
          </a:xfrm>
          <a:prstGeom prst="rect">
            <a:avLst/>
          </a:prstGeom>
        </p:spPr>
      </p:pic>
      <p:sp>
        <p:nvSpPr>
          <p:cNvPr id="19" name="Google Shape;345;p39">
            <a:extLst>
              <a:ext uri="{FF2B5EF4-FFF2-40B4-BE49-F238E27FC236}">
                <a16:creationId xmlns:a16="http://schemas.microsoft.com/office/drawing/2014/main" id="{BB59C7A2-A988-BC18-A4DC-5C72C2DA6542}"/>
              </a:ext>
            </a:extLst>
          </p:cNvPr>
          <p:cNvSpPr txBox="1">
            <a:spLocks/>
          </p:cNvSpPr>
          <p:nvPr/>
        </p:nvSpPr>
        <p:spPr>
          <a:xfrm>
            <a:off x="7479992" y="2555879"/>
            <a:ext cx="1627952" cy="256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ctr"/>
            <a:endParaRPr lang="en-US" sz="1050" dirty="0"/>
          </a:p>
          <a:p>
            <a:pPr marL="0" indent="0" algn="ctr"/>
            <a:r>
              <a:rPr lang="en-US" sz="1050" b="1" dirty="0"/>
              <a:t>Hannah Sun</a:t>
            </a:r>
            <a:r>
              <a:rPr lang="en-US" sz="1050" dirty="0"/>
              <a:t> </a:t>
            </a:r>
          </a:p>
          <a:p>
            <a:pPr marL="0" indent="0" algn="ctr"/>
            <a:r>
              <a:rPr lang="en-US" sz="1050" dirty="0"/>
              <a:t>(Smith ‘25)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3A559F-3EEE-5BF8-1EAC-90788DD199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48" t="10500" b="7174"/>
          <a:stretch/>
        </p:blipFill>
        <p:spPr>
          <a:xfrm>
            <a:off x="7923562" y="1876404"/>
            <a:ext cx="726679" cy="925388"/>
          </a:xfrm>
          <a:prstGeom prst="rect">
            <a:avLst/>
          </a:prstGeom>
        </p:spPr>
      </p:pic>
      <p:sp>
        <p:nvSpPr>
          <p:cNvPr id="21" name="Google Shape;345;p39">
            <a:extLst>
              <a:ext uri="{FF2B5EF4-FFF2-40B4-BE49-F238E27FC236}">
                <a16:creationId xmlns:a16="http://schemas.microsoft.com/office/drawing/2014/main" id="{C550EC32-225A-A2F2-97B7-81D6AA5380C0}"/>
              </a:ext>
            </a:extLst>
          </p:cNvPr>
          <p:cNvSpPr txBox="1">
            <a:spLocks/>
          </p:cNvSpPr>
          <p:nvPr/>
        </p:nvSpPr>
        <p:spPr>
          <a:xfrm>
            <a:off x="6494641" y="2548752"/>
            <a:ext cx="1715065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ctr"/>
            <a:endParaRPr lang="en-US" sz="1050" dirty="0"/>
          </a:p>
          <a:p>
            <a:pPr marL="0" indent="0" algn="ctr"/>
            <a:r>
              <a:rPr lang="en-US" sz="1050" b="1" dirty="0"/>
              <a:t>Ash Messier</a:t>
            </a:r>
            <a:r>
              <a:rPr lang="en-US" sz="1050" dirty="0"/>
              <a:t> </a:t>
            </a:r>
          </a:p>
          <a:p>
            <a:pPr marL="0" indent="0" algn="ctr"/>
            <a:r>
              <a:rPr lang="en-US" sz="1050" dirty="0"/>
              <a:t>(Smith ‘25)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50EE53-EBE2-E60E-8374-249C111B62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88" t="27707" r="27210" b="25668"/>
          <a:stretch/>
        </p:blipFill>
        <p:spPr>
          <a:xfrm>
            <a:off x="6932316" y="1880949"/>
            <a:ext cx="822721" cy="929182"/>
          </a:xfrm>
          <a:prstGeom prst="rect">
            <a:avLst/>
          </a:prstGeom>
        </p:spPr>
      </p:pic>
      <p:sp>
        <p:nvSpPr>
          <p:cNvPr id="23" name="Google Shape;345;p39">
            <a:extLst>
              <a:ext uri="{FF2B5EF4-FFF2-40B4-BE49-F238E27FC236}">
                <a16:creationId xmlns:a16="http://schemas.microsoft.com/office/drawing/2014/main" id="{D2DFAB32-B26B-350D-447A-2334554D33E6}"/>
              </a:ext>
            </a:extLst>
          </p:cNvPr>
          <p:cNvSpPr txBox="1">
            <a:spLocks/>
          </p:cNvSpPr>
          <p:nvPr/>
        </p:nvSpPr>
        <p:spPr>
          <a:xfrm>
            <a:off x="6568561" y="3918443"/>
            <a:ext cx="1452721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ctr"/>
            <a:endParaRPr lang="en-US" sz="1050" dirty="0"/>
          </a:p>
          <a:p>
            <a:pPr marL="0" indent="0" algn="ctr"/>
            <a:r>
              <a:rPr lang="en-US" sz="1050" b="1" dirty="0" err="1"/>
              <a:t>Moiz</a:t>
            </a:r>
            <a:r>
              <a:rPr lang="en-US" sz="1050" b="1" dirty="0"/>
              <a:t> Khalil</a:t>
            </a:r>
          </a:p>
          <a:p>
            <a:pPr marL="0" indent="0" algn="ctr"/>
            <a:r>
              <a:rPr lang="en-US" sz="1050" dirty="0"/>
              <a:t> (UMass Amherst ‘24)</a:t>
            </a:r>
          </a:p>
        </p:txBody>
      </p:sp>
      <p:pic>
        <p:nvPicPr>
          <p:cNvPr id="24" name="Picture 23" descr="A person wearing glasses and a grey shirt&#10;&#10;Description automatically generated">
            <a:extLst>
              <a:ext uri="{FF2B5EF4-FFF2-40B4-BE49-F238E27FC236}">
                <a16:creationId xmlns:a16="http://schemas.microsoft.com/office/drawing/2014/main" id="{68295638-15A2-2FCD-2787-5AB76D3CB8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30" t="27709" r="22753" b="11609"/>
          <a:stretch/>
        </p:blipFill>
        <p:spPr>
          <a:xfrm>
            <a:off x="6927408" y="3218756"/>
            <a:ext cx="827629" cy="968837"/>
          </a:xfrm>
          <a:prstGeom prst="rect">
            <a:avLst/>
          </a:prstGeom>
        </p:spPr>
      </p:pic>
      <p:sp>
        <p:nvSpPr>
          <p:cNvPr id="25" name="Google Shape;345;p39">
            <a:extLst>
              <a:ext uri="{FF2B5EF4-FFF2-40B4-BE49-F238E27FC236}">
                <a16:creationId xmlns:a16="http://schemas.microsoft.com/office/drawing/2014/main" id="{6FC99829-4637-37BE-4B11-5B3D3B9C7ECC}"/>
              </a:ext>
            </a:extLst>
          </p:cNvPr>
          <p:cNvSpPr txBox="1">
            <a:spLocks/>
          </p:cNvSpPr>
          <p:nvPr/>
        </p:nvSpPr>
        <p:spPr>
          <a:xfrm>
            <a:off x="7471067" y="3925410"/>
            <a:ext cx="1715065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ctr"/>
            <a:endParaRPr lang="en-US" sz="1050" dirty="0"/>
          </a:p>
          <a:p>
            <a:pPr marL="0" indent="0" algn="ctr"/>
            <a:r>
              <a:rPr lang="en-US" sz="1050" b="1" dirty="0"/>
              <a:t>Becca Michelson</a:t>
            </a:r>
          </a:p>
          <a:p>
            <a:pPr marL="0" indent="0" algn="ctr"/>
            <a:r>
              <a:rPr lang="en-US" sz="1050" dirty="0"/>
              <a:t> (Smith ’25J)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727EA7E-7385-D4F5-B62A-9CA5CE4365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8131"/>
          <a:stretch/>
        </p:blipFill>
        <p:spPr>
          <a:xfrm>
            <a:off x="7923562" y="3213701"/>
            <a:ext cx="722649" cy="96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94480" y="300218"/>
            <a:ext cx="8473047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High-Contrast Imaging + IFU Spectroscopy - NIR</a:t>
            </a:r>
            <a:endParaRPr sz="2800" dirty="0"/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EB4B4006-0E80-4B27-026B-7446D25D2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670" y="1327510"/>
            <a:ext cx="4484826" cy="2850949"/>
          </a:xfrm>
          <a:prstGeom prst="rect">
            <a:avLst/>
          </a:prstGeom>
        </p:spPr>
      </p:pic>
      <p:sp>
        <p:nvSpPr>
          <p:cNvPr id="7" name="Google Shape;345;p39">
            <a:extLst>
              <a:ext uri="{FF2B5EF4-FFF2-40B4-BE49-F238E27FC236}">
                <a16:creationId xmlns:a16="http://schemas.microsoft.com/office/drawing/2014/main" id="{3F76E34B-3F63-081B-6EE3-62D277D5464B}"/>
              </a:ext>
            </a:extLst>
          </p:cNvPr>
          <p:cNvSpPr txBox="1">
            <a:spLocks/>
          </p:cNvSpPr>
          <p:nvPr/>
        </p:nvSpPr>
        <p:spPr>
          <a:xfrm>
            <a:off x="7121323" y="4490846"/>
            <a:ext cx="164620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 err="1"/>
              <a:t>Ruffio</a:t>
            </a:r>
            <a:r>
              <a:rPr lang="en-US" sz="1050" dirty="0"/>
              <a:t> et al. (2023)</a:t>
            </a:r>
          </a:p>
        </p:txBody>
      </p:sp>
      <p:pic>
        <p:nvPicPr>
          <p:cNvPr id="11" name="Picture 10" descr="A green circle with a white circle and a white circle with a white circle&#10;&#10;Description automatically generated">
            <a:extLst>
              <a:ext uri="{FF2B5EF4-FFF2-40B4-BE49-F238E27FC236}">
                <a16:creationId xmlns:a16="http://schemas.microsoft.com/office/drawing/2014/main" id="{F50F8E0B-9FB4-A269-7FD1-9EE8DE135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84" y="1116475"/>
            <a:ext cx="3067523" cy="3235606"/>
          </a:xfrm>
          <a:prstGeom prst="rect">
            <a:avLst/>
          </a:prstGeom>
        </p:spPr>
      </p:pic>
      <p:sp>
        <p:nvSpPr>
          <p:cNvPr id="12" name="Google Shape;345;p39">
            <a:extLst>
              <a:ext uri="{FF2B5EF4-FFF2-40B4-BE49-F238E27FC236}">
                <a16:creationId xmlns:a16="http://schemas.microsoft.com/office/drawing/2014/main" id="{93C42D0E-16DB-CBE3-A3AE-AAA4C5D1340A}"/>
              </a:ext>
            </a:extLst>
          </p:cNvPr>
          <p:cNvSpPr txBox="1">
            <a:spLocks/>
          </p:cNvSpPr>
          <p:nvPr/>
        </p:nvSpPr>
        <p:spPr>
          <a:xfrm>
            <a:off x="229230" y="4490846"/>
            <a:ext cx="164620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/>
              <a:t>Greenbaum et al. (2023)</a:t>
            </a:r>
          </a:p>
        </p:txBody>
      </p:sp>
    </p:spTree>
    <p:extLst>
      <p:ext uri="{BB962C8B-B14F-4D97-AF65-F5344CB8AC3E}">
        <p14:creationId xmlns:p14="http://schemas.microsoft.com/office/powerpoint/2010/main" val="3761774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94481" y="300218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IFU High-Contrast Spectroscopy - NIR</a:t>
            </a:r>
            <a:endParaRPr dirty="0"/>
          </a:p>
        </p:txBody>
      </p:sp>
      <p:pic>
        <p:nvPicPr>
          <p:cNvPr id="3" name="Picture 2" descr="A close-up of a graph&#10;&#10;Description automatically generated">
            <a:extLst>
              <a:ext uri="{FF2B5EF4-FFF2-40B4-BE49-F238E27FC236}">
                <a16:creationId xmlns:a16="http://schemas.microsoft.com/office/drawing/2014/main" id="{EB4B4006-0E80-4B27-026B-7446D25D2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72" y="939518"/>
            <a:ext cx="3416300" cy="2171700"/>
          </a:xfrm>
          <a:prstGeom prst="rect">
            <a:avLst/>
          </a:prstGeom>
        </p:spPr>
      </p:pic>
      <p:pic>
        <p:nvPicPr>
          <p:cNvPr id="5" name="Picture 4" descr="A graph of a wave&#10;&#10;Description automatically generated with medium confidence">
            <a:extLst>
              <a:ext uri="{FF2B5EF4-FFF2-40B4-BE49-F238E27FC236}">
                <a16:creationId xmlns:a16="http://schemas.microsoft.com/office/drawing/2014/main" id="{E3ED0739-2D5E-CEEC-9E9D-97FF5C27F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4763" y="1692793"/>
            <a:ext cx="5193942" cy="3361144"/>
          </a:xfrm>
          <a:prstGeom prst="rect">
            <a:avLst/>
          </a:prstGeom>
        </p:spPr>
      </p:pic>
      <p:sp>
        <p:nvSpPr>
          <p:cNvPr id="7" name="Google Shape;345;p39">
            <a:extLst>
              <a:ext uri="{FF2B5EF4-FFF2-40B4-BE49-F238E27FC236}">
                <a16:creationId xmlns:a16="http://schemas.microsoft.com/office/drawing/2014/main" id="{3F76E34B-3F63-081B-6EE3-62D277D5464B}"/>
              </a:ext>
            </a:extLst>
          </p:cNvPr>
          <p:cNvSpPr txBox="1">
            <a:spLocks/>
          </p:cNvSpPr>
          <p:nvPr/>
        </p:nvSpPr>
        <p:spPr>
          <a:xfrm>
            <a:off x="0" y="4490846"/>
            <a:ext cx="164620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 err="1"/>
              <a:t>Ruffio</a:t>
            </a:r>
            <a:r>
              <a:rPr lang="en-US" sz="1050" dirty="0"/>
              <a:t> et al. (2023)</a:t>
            </a:r>
          </a:p>
        </p:txBody>
      </p:sp>
      <p:sp>
        <p:nvSpPr>
          <p:cNvPr id="8" name="Google Shape;347;p39">
            <a:extLst>
              <a:ext uri="{FF2B5EF4-FFF2-40B4-BE49-F238E27FC236}">
                <a16:creationId xmlns:a16="http://schemas.microsoft.com/office/drawing/2014/main" id="{B56B849A-AC1E-D8F9-2425-D4001D8B9270}"/>
              </a:ext>
            </a:extLst>
          </p:cNvPr>
          <p:cNvSpPr txBox="1">
            <a:spLocks/>
          </p:cNvSpPr>
          <p:nvPr/>
        </p:nvSpPr>
        <p:spPr>
          <a:xfrm>
            <a:off x="486809" y="3373365"/>
            <a:ext cx="2777251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30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algn="ctr"/>
            <a:r>
              <a:rPr lang="en-US" sz="1600" b="0" dirty="0"/>
              <a:t>In best-case scenarios capable of reaching</a:t>
            </a:r>
            <a:br>
              <a:rPr lang="en-US" sz="1600" b="0" dirty="0"/>
            </a:br>
            <a:r>
              <a:rPr lang="en-US" sz="1600" b="0" dirty="0"/>
              <a:t>reaches few x 10</a:t>
            </a:r>
            <a:r>
              <a:rPr lang="en-US" sz="1600" b="0" baseline="30000" dirty="0"/>
              <a:t>-7</a:t>
            </a:r>
            <a:r>
              <a:rPr lang="en-US" sz="1600" b="0" dirty="0"/>
              <a:t> to 10</a:t>
            </a:r>
            <a:r>
              <a:rPr lang="en-US" sz="1600" b="0" baseline="30000" dirty="0"/>
              <a:t>-6</a:t>
            </a:r>
            <a:r>
              <a:rPr lang="en-US" sz="1600" b="0" dirty="0"/>
              <a:t> contrast at and &gt; 1”</a:t>
            </a:r>
            <a:endParaRPr lang="en-US" sz="2400" b="0" dirty="0"/>
          </a:p>
        </p:txBody>
      </p:sp>
      <p:sp>
        <p:nvSpPr>
          <p:cNvPr id="9" name="Google Shape;347;p39">
            <a:extLst>
              <a:ext uri="{FF2B5EF4-FFF2-40B4-BE49-F238E27FC236}">
                <a16:creationId xmlns:a16="http://schemas.microsoft.com/office/drawing/2014/main" id="{748A18B5-6097-49A9-963E-CF2C05F6E9F7}"/>
              </a:ext>
            </a:extLst>
          </p:cNvPr>
          <p:cNvSpPr txBox="1">
            <a:spLocks/>
          </p:cNvSpPr>
          <p:nvPr/>
        </p:nvSpPr>
        <p:spPr>
          <a:xfrm>
            <a:off x="4609024" y="939518"/>
            <a:ext cx="3869804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30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algn="ctr"/>
            <a:r>
              <a:rPr lang="en-US" sz="1600" b="0" dirty="0"/>
              <a:t>3-5 µm, R~2700 spectra with forward modeling of companion + starlight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3636449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96;p41">
            <a:extLst>
              <a:ext uri="{FF2B5EF4-FFF2-40B4-BE49-F238E27FC236}">
                <a16:creationId xmlns:a16="http://schemas.microsoft.com/office/drawing/2014/main" id="{F6530FF4-98B0-5BCA-F82E-433BDCE1CED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20485" y="1040296"/>
            <a:ext cx="7704001" cy="21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1000"/>
              </a:spcBef>
              <a:buFont typeface="Inter Tight"/>
              <a:buChar char="●"/>
            </a:pPr>
            <a:r>
              <a:rPr lang="en-US" sz="2000" dirty="0"/>
              <a:t>Overview of </a:t>
            </a:r>
            <a:r>
              <a:rPr lang="en-US" sz="2000" b="1" dirty="0"/>
              <a:t>direct imaging </a:t>
            </a:r>
            <a:r>
              <a:rPr lang="en-US" sz="2000" dirty="0"/>
              <a:t>of exoplanetary systems</a:t>
            </a:r>
          </a:p>
          <a:p>
            <a:pPr>
              <a:spcBef>
                <a:spcPts val="1000"/>
              </a:spcBef>
              <a:buFont typeface="Inter Tight"/>
              <a:buChar char="●"/>
            </a:pPr>
            <a:r>
              <a:rPr lang="en-US" sz="2000" b="1" dirty="0"/>
              <a:t>JWST capabilities </a:t>
            </a:r>
            <a:r>
              <a:rPr lang="en-US" sz="2000" dirty="0"/>
              <a:t>(direct imaging, spectroscopy, contrast performance)  and </a:t>
            </a:r>
            <a:r>
              <a:rPr lang="en-US" sz="2000" b="1" dirty="0"/>
              <a:t>recent and upcoming science</a:t>
            </a:r>
          </a:p>
          <a:p>
            <a:pPr>
              <a:spcBef>
                <a:spcPts val="1000"/>
              </a:spcBef>
              <a:buFont typeface="Inter Tight"/>
              <a:buChar char="●"/>
            </a:pPr>
            <a:r>
              <a:rPr lang="en-US" sz="2000" b="1" dirty="0"/>
              <a:t>Comparison with ELTs </a:t>
            </a:r>
            <a:r>
              <a:rPr lang="en-US" sz="2000" dirty="0"/>
              <a:t>– what do we have on the horizon? </a:t>
            </a:r>
          </a:p>
          <a:p>
            <a:pPr>
              <a:spcBef>
                <a:spcPts val="1000"/>
              </a:spcBef>
              <a:buFont typeface="Inter Tight"/>
              <a:buChar char="●"/>
            </a:pPr>
            <a:r>
              <a:rPr lang="en-US" sz="2000" dirty="0"/>
              <a:t>ELT capabilities and </a:t>
            </a:r>
            <a:r>
              <a:rPr lang="en-US" sz="2000" b="1" dirty="0"/>
              <a:t>complementarity</a:t>
            </a:r>
            <a:r>
              <a:rPr lang="en-US" sz="2000" dirty="0"/>
              <a:t> – Where will JWST continue to be fruitful? Where will ground based observations have an advantage? (some prognostication)</a:t>
            </a:r>
          </a:p>
        </p:txBody>
      </p:sp>
      <p:sp>
        <p:nvSpPr>
          <p:cNvPr id="4" name="Google Shape;347;p39">
            <a:extLst>
              <a:ext uri="{FF2B5EF4-FFF2-40B4-BE49-F238E27FC236}">
                <a16:creationId xmlns:a16="http://schemas.microsoft.com/office/drawing/2014/main" id="{A0F6B17D-FB0D-6C56-8B79-1033EC2600A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88741" y="369012"/>
            <a:ext cx="7704000" cy="4788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Outline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760995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94481" y="300218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IFU High-Contrast Spectroscopy - MIR</a:t>
            </a:r>
            <a:endParaRPr dirty="0"/>
          </a:p>
        </p:txBody>
      </p:sp>
      <p:sp>
        <p:nvSpPr>
          <p:cNvPr id="7" name="Google Shape;345;p39">
            <a:extLst>
              <a:ext uri="{FF2B5EF4-FFF2-40B4-BE49-F238E27FC236}">
                <a16:creationId xmlns:a16="http://schemas.microsoft.com/office/drawing/2014/main" id="{3F76E34B-3F63-081B-6EE3-62D277D5464B}"/>
              </a:ext>
            </a:extLst>
          </p:cNvPr>
          <p:cNvSpPr txBox="1">
            <a:spLocks/>
          </p:cNvSpPr>
          <p:nvPr/>
        </p:nvSpPr>
        <p:spPr>
          <a:xfrm>
            <a:off x="7188879" y="4540193"/>
            <a:ext cx="164620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 err="1"/>
              <a:t>Patapis</a:t>
            </a:r>
            <a:r>
              <a:rPr lang="en-US" sz="1050" dirty="0"/>
              <a:t> et al. (2022)</a:t>
            </a:r>
          </a:p>
        </p:txBody>
      </p:sp>
      <p:pic>
        <p:nvPicPr>
          <p:cNvPr id="4" name="Picture 3" descr="A close-up of a graph&#10;&#10;Description automatically generated">
            <a:extLst>
              <a:ext uri="{FF2B5EF4-FFF2-40B4-BE49-F238E27FC236}">
                <a16:creationId xmlns:a16="http://schemas.microsoft.com/office/drawing/2014/main" id="{58E79FB0-12C6-5731-8652-FB21998B1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61" y="890171"/>
            <a:ext cx="7772400" cy="365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08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94481" y="300218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IFU High-Contrast Spectroscopy - MIR</a:t>
            </a:r>
            <a:endParaRPr dirty="0"/>
          </a:p>
        </p:txBody>
      </p:sp>
      <p:sp>
        <p:nvSpPr>
          <p:cNvPr id="7" name="Google Shape;345;p39">
            <a:extLst>
              <a:ext uri="{FF2B5EF4-FFF2-40B4-BE49-F238E27FC236}">
                <a16:creationId xmlns:a16="http://schemas.microsoft.com/office/drawing/2014/main" id="{3F76E34B-3F63-081B-6EE3-62D277D5464B}"/>
              </a:ext>
            </a:extLst>
          </p:cNvPr>
          <p:cNvSpPr txBox="1">
            <a:spLocks/>
          </p:cNvSpPr>
          <p:nvPr/>
        </p:nvSpPr>
        <p:spPr>
          <a:xfrm>
            <a:off x="6434834" y="1998131"/>
            <a:ext cx="164620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200" dirty="0"/>
              <a:t>(</a:t>
            </a:r>
            <a:r>
              <a:rPr lang="en-US" sz="1200" dirty="0" err="1"/>
              <a:t>Tabone</a:t>
            </a:r>
            <a:r>
              <a:rPr lang="en-US" sz="1200" dirty="0"/>
              <a:t> et al. 2023)</a:t>
            </a:r>
          </a:p>
        </p:txBody>
      </p:sp>
      <p:sp>
        <p:nvSpPr>
          <p:cNvPr id="2" name="Google Shape;347;p39">
            <a:extLst>
              <a:ext uri="{FF2B5EF4-FFF2-40B4-BE49-F238E27FC236}">
                <a16:creationId xmlns:a16="http://schemas.microsoft.com/office/drawing/2014/main" id="{E69A4EFF-FAB8-25AD-1CA1-33D94806D711}"/>
              </a:ext>
            </a:extLst>
          </p:cNvPr>
          <p:cNvSpPr txBox="1">
            <a:spLocks/>
          </p:cNvSpPr>
          <p:nvPr/>
        </p:nvSpPr>
        <p:spPr>
          <a:xfrm>
            <a:off x="763929" y="3343761"/>
            <a:ext cx="4485562" cy="882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30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algn="ctr"/>
            <a:r>
              <a:rPr lang="en-US" sz="1600" b="0" dirty="0">
                <a:sym typeface="Wingdings" pitchFamily="2" charset="2"/>
              </a:rPr>
              <a:t>Unique to JWST: Extend studies of d</a:t>
            </a:r>
            <a:r>
              <a:rPr lang="en-US" sz="1600" b="0" dirty="0"/>
              <a:t>isk chemistry (composition, winds, outflows) and accretion to </a:t>
            </a:r>
            <a:r>
              <a:rPr lang="en-US" sz="1600" b="0" i="1" u="sng" dirty="0"/>
              <a:t>circumplanetary</a:t>
            </a:r>
            <a:r>
              <a:rPr lang="en-US" sz="1600" b="0" i="1" dirty="0"/>
              <a:t>  </a:t>
            </a:r>
            <a:r>
              <a:rPr lang="en-US" sz="1600" b="0" dirty="0"/>
              <a:t>disks</a:t>
            </a:r>
            <a:endParaRPr lang="en-US" sz="2400" b="0" dirty="0"/>
          </a:p>
        </p:txBody>
      </p:sp>
      <p:sp>
        <p:nvSpPr>
          <p:cNvPr id="3" name="Google Shape;347;p39">
            <a:extLst>
              <a:ext uri="{FF2B5EF4-FFF2-40B4-BE49-F238E27FC236}">
                <a16:creationId xmlns:a16="http://schemas.microsoft.com/office/drawing/2014/main" id="{0A7BB4C9-3191-3DDE-B831-387A0EAEFB91}"/>
              </a:ext>
            </a:extLst>
          </p:cNvPr>
          <p:cNvSpPr txBox="1">
            <a:spLocks/>
          </p:cNvSpPr>
          <p:nvPr/>
        </p:nvSpPr>
        <p:spPr>
          <a:xfrm>
            <a:off x="294481" y="4351078"/>
            <a:ext cx="8618024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30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algn="ctr"/>
            <a:r>
              <a:rPr lang="en-US" sz="1600" b="0" dirty="0"/>
              <a:t>Note: Various molecular species inaccessible from ground from 6-16 µm, compare w/4.6µm CO feature where Earth’s atmospheric transmission &lt; 0.3 </a:t>
            </a:r>
            <a:endParaRPr lang="en-US" sz="2400" b="0" dirty="0"/>
          </a:p>
        </p:txBody>
      </p:sp>
      <p:pic>
        <p:nvPicPr>
          <p:cNvPr id="6" name="Picture 5" descr="A graph of a gas reaction&#10;&#10;Description automatically generated with medium confidence">
            <a:extLst>
              <a:ext uri="{FF2B5EF4-FFF2-40B4-BE49-F238E27FC236}">
                <a16:creationId xmlns:a16="http://schemas.microsoft.com/office/drawing/2014/main" id="{FDF3C659-4D41-97BA-7E13-733318D5B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56" y="868829"/>
            <a:ext cx="5434314" cy="2263797"/>
          </a:xfrm>
          <a:prstGeom prst="rect">
            <a:avLst/>
          </a:prstGeom>
        </p:spPr>
      </p:pic>
      <p:pic>
        <p:nvPicPr>
          <p:cNvPr id="8" name="Picture 2" descr="This illustration of the newly forming exoplanet PDS 70b shows how material may be falling onto the giant world as it builds up mass. ">
            <a:hlinkClick r:id="rId4"/>
            <a:extLst>
              <a:ext uri="{FF2B5EF4-FFF2-40B4-BE49-F238E27FC236}">
                <a16:creationId xmlns:a16="http://schemas.microsoft.com/office/drawing/2014/main" id="{62E53A5B-4B9A-2A4C-A06B-22BCA72BC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370" y="2567409"/>
            <a:ext cx="3035132" cy="170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347;p39">
            <a:extLst>
              <a:ext uri="{FF2B5EF4-FFF2-40B4-BE49-F238E27FC236}">
                <a16:creationId xmlns:a16="http://schemas.microsoft.com/office/drawing/2014/main" id="{8F324010-27AA-A194-8F63-E379CBE75835}"/>
              </a:ext>
            </a:extLst>
          </p:cNvPr>
          <p:cNvSpPr txBox="1">
            <a:spLocks/>
          </p:cNvSpPr>
          <p:nvPr/>
        </p:nvSpPr>
        <p:spPr>
          <a:xfrm>
            <a:off x="5874734" y="1200530"/>
            <a:ext cx="2900767" cy="587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30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algn="ctr"/>
            <a:r>
              <a:rPr lang="en-US" sz="1600" b="0" dirty="0"/>
              <a:t>Hydrocarbon species, accretion diagnostics, in protoplanetary disks around very low-mass stars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210708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94481" y="300218"/>
            <a:ext cx="8502278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DDTs and Upcoming High Contrast Programs</a:t>
            </a:r>
            <a:endParaRPr sz="2800" dirty="0"/>
          </a:p>
        </p:txBody>
      </p:sp>
      <p:pic>
        <p:nvPicPr>
          <p:cNvPr id="11266" name="Picture 2" descr="The X-shaped set of orbits in 14 Her.">
            <a:extLst>
              <a:ext uri="{FF2B5EF4-FFF2-40B4-BE49-F238E27FC236}">
                <a16:creationId xmlns:a16="http://schemas.microsoft.com/office/drawing/2014/main" id="{358B0AC0-2814-95B2-6623-923B881D5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8" t="9592" b="26916"/>
          <a:stretch/>
        </p:blipFill>
        <p:spPr bwMode="auto">
          <a:xfrm>
            <a:off x="578719" y="1530186"/>
            <a:ext cx="2920058" cy="126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45;p39">
            <a:extLst>
              <a:ext uri="{FF2B5EF4-FFF2-40B4-BE49-F238E27FC236}">
                <a16:creationId xmlns:a16="http://schemas.microsoft.com/office/drawing/2014/main" id="{1709373E-C59A-95F7-4032-17D03FD614F8}"/>
              </a:ext>
            </a:extLst>
          </p:cNvPr>
          <p:cNvSpPr txBox="1">
            <a:spLocks/>
          </p:cNvSpPr>
          <p:nvPr/>
        </p:nvSpPr>
        <p:spPr>
          <a:xfrm>
            <a:off x="3498777" y="939878"/>
            <a:ext cx="5297982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Imaging planets with well-constrained </a:t>
            </a:r>
            <a:r>
              <a:rPr lang="en-US" sz="1500" b="1" u="sng" dirty="0"/>
              <a:t>dynamical masses </a:t>
            </a:r>
            <a:r>
              <a:rPr lang="en-US" sz="1500" dirty="0"/>
              <a:t>(PI </a:t>
            </a:r>
            <a:r>
              <a:rPr lang="en-US" sz="1500" dirty="0" err="1"/>
              <a:t>Franson</a:t>
            </a:r>
            <a:r>
              <a:rPr lang="en-US" sz="1500" dirty="0"/>
              <a:t>), e.g. long-term RV + astrometry (PI </a:t>
            </a:r>
            <a:r>
              <a:rPr lang="en-US" sz="1500" dirty="0" err="1"/>
              <a:t>Bardalez-Gagliuffi</a:t>
            </a:r>
            <a:r>
              <a:rPr lang="en-US" sz="1500" dirty="0"/>
              <a:t>)</a:t>
            </a:r>
            <a:br>
              <a:rPr lang="en-US" dirty="0"/>
            </a:b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u="sng" dirty="0"/>
              <a:t>Variability</a:t>
            </a:r>
            <a:r>
              <a:rPr lang="en-US" sz="1500" dirty="0"/>
              <a:t> of planetary mass companions with </a:t>
            </a:r>
            <a:r>
              <a:rPr lang="en-US" sz="1500" dirty="0" err="1"/>
              <a:t>NIRSpec</a:t>
            </a:r>
            <a:r>
              <a:rPr lang="en-US" sz="1500" dirty="0"/>
              <a:t> IFU (PI Zhou)</a:t>
            </a:r>
            <a:br>
              <a:rPr lang="en-US" dirty="0"/>
            </a:b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Searches for </a:t>
            </a:r>
            <a:r>
              <a:rPr lang="en-US" sz="1500" b="1" u="sng" dirty="0"/>
              <a:t>kinematically-detected or substructure-causing protoplanets </a:t>
            </a:r>
            <a:r>
              <a:rPr lang="en-US" sz="1500" dirty="0"/>
              <a:t>within disks (PI </a:t>
            </a:r>
            <a:r>
              <a:rPr lang="en-US" sz="1500" dirty="0" err="1"/>
              <a:t>Benisty</a:t>
            </a:r>
            <a:r>
              <a:rPr lang="en-US" sz="1500" dirty="0"/>
              <a:t>, PI Bowler)</a:t>
            </a:r>
            <a:br>
              <a:rPr lang="en-US" dirty="0"/>
            </a:b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MIRI </a:t>
            </a:r>
            <a:r>
              <a:rPr lang="en-US" sz="1500" dirty="0" err="1"/>
              <a:t>coronagraphy</a:t>
            </a:r>
            <a:r>
              <a:rPr lang="en-US" sz="1500" dirty="0"/>
              <a:t> of the </a:t>
            </a:r>
            <a:r>
              <a:rPr lang="en-US" sz="1500" b="1" u="sng" dirty="0"/>
              <a:t>coldest imaged exoplanet </a:t>
            </a:r>
            <a:r>
              <a:rPr lang="en-US" sz="1500" dirty="0"/>
              <a:t>orbiting a sunlike star (PI </a:t>
            </a:r>
            <a:r>
              <a:rPr lang="en-US" sz="1500" dirty="0" err="1"/>
              <a:t>Patapis</a:t>
            </a:r>
            <a:r>
              <a:rPr lang="en-US" sz="15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First directly-imaged </a:t>
            </a:r>
            <a:r>
              <a:rPr lang="en-US" sz="1500" b="1" u="sng" dirty="0"/>
              <a:t>sub-Saturn mass candidate</a:t>
            </a:r>
            <a:r>
              <a:rPr lang="en-US" sz="1500" b="1" dirty="0"/>
              <a:t> </a:t>
            </a:r>
            <a:r>
              <a:rPr lang="en-US" sz="1500" dirty="0"/>
              <a:t>planet (PI </a:t>
            </a:r>
            <a:r>
              <a:rPr lang="en-US" sz="1500" dirty="0" err="1"/>
              <a:t>Bogat</a:t>
            </a:r>
            <a:r>
              <a:rPr lang="en-US" sz="1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1212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88741" y="369011"/>
            <a:ext cx="4887558" cy="12451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How do ELT instruments and JWST complement each other?</a:t>
            </a:r>
          </a:p>
        </p:txBody>
      </p:sp>
      <p:pic>
        <p:nvPicPr>
          <p:cNvPr id="4" name="Picture 3" descr="A chart of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B5D3792C-3CA0-0BDD-8393-1C55CE61A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29" t="1701" r="2203"/>
          <a:stretch/>
        </p:blipFill>
        <p:spPr>
          <a:xfrm>
            <a:off x="5049953" y="77539"/>
            <a:ext cx="4013024" cy="4832919"/>
          </a:xfrm>
          <a:prstGeom prst="rect">
            <a:avLst/>
          </a:prstGeom>
        </p:spPr>
      </p:pic>
      <p:sp>
        <p:nvSpPr>
          <p:cNvPr id="5" name="Google Shape;345;p39">
            <a:extLst>
              <a:ext uri="{FF2B5EF4-FFF2-40B4-BE49-F238E27FC236}">
                <a16:creationId xmlns:a16="http://schemas.microsoft.com/office/drawing/2014/main" id="{402E918B-2850-BCCE-7EDE-84379206B49E}"/>
              </a:ext>
            </a:extLst>
          </p:cNvPr>
          <p:cNvSpPr txBox="1">
            <a:spLocks/>
          </p:cNvSpPr>
          <p:nvPr/>
        </p:nvSpPr>
        <p:spPr>
          <a:xfrm>
            <a:off x="6059606" y="4817858"/>
            <a:ext cx="308439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/>
              <a:t>Follette (2023), based on tools by Vanessa Bailey</a:t>
            </a:r>
          </a:p>
        </p:txBody>
      </p:sp>
      <p:sp>
        <p:nvSpPr>
          <p:cNvPr id="6" name="Google Shape;406;p42">
            <a:extLst>
              <a:ext uri="{FF2B5EF4-FFF2-40B4-BE49-F238E27FC236}">
                <a16:creationId xmlns:a16="http://schemas.microsoft.com/office/drawing/2014/main" id="{BD9F66D0-E1E6-E18A-4B01-75EF39203F8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70390" y="1585936"/>
            <a:ext cx="4278346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Deeper achievable contrasts at much closer angular separations afforded by ELTs!</a:t>
            </a:r>
            <a:endParaRPr dirty="0"/>
          </a:p>
        </p:txBody>
      </p:sp>
      <p:sp>
        <p:nvSpPr>
          <p:cNvPr id="7" name="Google Shape;407;p42">
            <a:extLst>
              <a:ext uri="{FF2B5EF4-FFF2-40B4-BE49-F238E27FC236}">
                <a16:creationId xmlns:a16="http://schemas.microsoft.com/office/drawing/2014/main" id="{5833E4E7-2B1A-C982-2F6F-4AD3FDDB235F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370398" y="1224562"/>
            <a:ext cx="3368225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 dirty="0"/>
              <a:t>Inner Working Angle</a:t>
            </a:r>
            <a:endParaRPr sz="2000" b="1" u="sng" dirty="0"/>
          </a:p>
        </p:txBody>
      </p:sp>
      <p:sp>
        <p:nvSpPr>
          <p:cNvPr id="8" name="Google Shape;406;p42">
            <a:extLst>
              <a:ext uri="{FF2B5EF4-FFF2-40B4-BE49-F238E27FC236}">
                <a16:creationId xmlns:a16="http://schemas.microsoft.com/office/drawing/2014/main" id="{4DD20528-42E4-7C0E-85E0-86C6FE69075B}"/>
              </a:ext>
            </a:extLst>
          </p:cNvPr>
          <p:cNvSpPr txBox="1">
            <a:spLocks/>
          </p:cNvSpPr>
          <p:nvPr/>
        </p:nvSpPr>
        <p:spPr>
          <a:xfrm>
            <a:off x="370390" y="2605001"/>
            <a:ext cx="1684112" cy="1499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dirty="0"/>
              <a:t>ELT optimized sensitivity shortward of 5 µm; only ELT/METIS first-gen overlap with JWST/MIRI.</a:t>
            </a:r>
          </a:p>
          <a:p>
            <a:pPr marL="0" indent="0"/>
            <a:r>
              <a:rPr lang="en-US" dirty="0"/>
              <a:t>(</a:t>
            </a:r>
            <a:r>
              <a:rPr lang="en-US" dirty="0" err="1"/>
              <a:t>pt</a:t>
            </a:r>
            <a:r>
              <a:rPr lang="en-US" dirty="0"/>
              <a:t> source ~ IRAC; spectral ~ JWST)</a:t>
            </a:r>
          </a:p>
        </p:txBody>
      </p:sp>
      <p:sp>
        <p:nvSpPr>
          <p:cNvPr id="9" name="Google Shape;407;p42">
            <a:extLst>
              <a:ext uri="{FF2B5EF4-FFF2-40B4-BE49-F238E27FC236}">
                <a16:creationId xmlns:a16="http://schemas.microsoft.com/office/drawing/2014/main" id="{8502A3C8-2FD7-4B13-8D2C-D7EB423BCF66}"/>
              </a:ext>
            </a:extLst>
          </p:cNvPr>
          <p:cNvSpPr txBox="1">
            <a:spLocks/>
          </p:cNvSpPr>
          <p:nvPr/>
        </p:nvSpPr>
        <p:spPr>
          <a:xfrm>
            <a:off x="370390" y="2225236"/>
            <a:ext cx="3368225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sz="2000" b="1" u="sng" dirty="0"/>
              <a:t>Wavelength Coverage</a:t>
            </a:r>
          </a:p>
        </p:txBody>
      </p:sp>
      <p:pic>
        <p:nvPicPr>
          <p:cNvPr id="10" name="Picture 9" descr="A graph of a graph of a line&#10;&#10;Description automatically generated with low confidence">
            <a:extLst>
              <a:ext uri="{FF2B5EF4-FFF2-40B4-BE49-F238E27FC236}">
                <a16:creationId xmlns:a16="http://schemas.microsoft.com/office/drawing/2014/main" id="{46DB254B-5730-ECF9-7C4F-14178A2825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064"/>
          <a:stretch/>
        </p:blipFill>
        <p:spPr>
          <a:xfrm>
            <a:off x="2044758" y="2691003"/>
            <a:ext cx="2924172" cy="2093134"/>
          </a:xfrm>
          <a:prstGeom prst="rect">
            <a:avLst/>
          </a:prstGeom>
        </p:spPr>
      </p:pic>
      <p:sp>
        <p:nvSpPr>
          <p:cNvPr id="11" name="Google Shape;345;p39">
            <a:extLst>
              <a:ext uri="{FF2B5EF4-FFF2-40B4-BE49-F238E27FC236}">
                <a16:creationId xmlns:a16="http://schemas.microsoft.com/office/drawing/2014/main" id="{780BEED5-C7A8-72D0-9558-6CA479BD2065}"/>
              </a:ext>
            </a:extLst>
          </p:cNvPr>
          <p:cNvSpPr txBox="1">
            <a:spLocks/>
          </p:cNvSpPr>
          <p:nvPr/>
        </p:nvSpPr>
        <p:spPr>
          <a:xfrm>
            <a:off x="1884251" y="4792122"/>
            <a:ext cx="308439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/>
              <a:t>Rigby et al. (2023)</a:t>
            </a:r>
          </a:p>
        </p:txBody>
      </p:sp>
    </p:spTree>
    <p:extLst>
      <p:ext uri="{BB962C8B-B14F-4D97-AF65-F5344CB8AC3E}">
        <p14:creationId xmlns:p14="http://schemas.microsoft.com/office/powerpoint/2010/main" val="308800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85936" y="275232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ELT Capabilities</a:t>
            </a:r>
            <a:endParaRPr dirty="0"/>
          </a:p>
        </p:txBody>
      </p:sp>
      <p:sp>
        <p:nvSpPr>
          <p:cNvPr id="8" name="Google Shape;345;p39">
            <a:extLst>
              <a:ext uri="{FF2B5EF4-FFF2-40B4-BE49-F238E27FC236}">
                <a16:creationId xmlns:a16="http://schemas.microsoft.com/office/drawing/2014/main" id="{515E1CBF-9DF2-AE84-80E6-236F2B9538C3}"/>
              </a:ext>
            </a:extLst>
          </p:cNvPr>
          <p:cNvSpPr txBox="1">
            <a:spLocks/>
          </p:cNvSpPr>
          <p:nvPr/>
        </p:nvSpPr>
        <p:spPr>
          <a:xfrm>
            <a:off x="7137836" y="4393647"/>
            <a:ext cx="164620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 err="1"/>
              <a:t>Brandl</a:t>
            </a:r>
            <a:r>
              <a:rPr lang="en-US" sz="1050" dirty="0"/>
              <a:t> et al. (2021)</a:t>
            </a:r>
          </a:p>
        </p:txBody>
      </p:sp>
      <p:sp>
        <p:nvSpPr>
          <p:cNvPr id="2" name="Google Shape;407;p42">
            <a:extLst>
              <a:ext uri="{FF2B5EF4-FFF2-40B4-BE49-F238E27FC236}">
                <a16:creationId xmlns:a16="http://schemas.microsoft.com/office/drawing/2014/main" id="{5BAF5754-F351-C3B2-8385-B61B14F56077}"/>
              </a:ext>
            </a:extLst>
          </p:cNvPr>
          <p:cNvSpPr txBox="1">
            <a:spLocks/>
          </p:cNvSpPr>
          <p:nvPr/>
        </p:nvSpPr>
        <p:spPr>
          <a:xfrm>
            <a:off x="251405" y="701991"/>
            <a:ext cx="4860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sz="1600" b="1" u="sng" dirty="0"/>
              <a:t>ELT/METIS: </a:t>
            </a:r>
          </a:p>
        </p:txBody>
      </p:sp>
      <p:pic>
        <p:nvPicPr>
          <p:cNvPr id="10" name="Picture 9" descr="A blue square with white circle and arrows&#10;&#10;Description automatically generated">
            <a:extLst>
              <a:ext uri="{FF2B5EF4-FFF2-40B4-BE49-F238E27FC236}">
                <a16:creationId xmlns:a16="http://schemas.microsoft.com/office/drawing/2014/main" id="{0C632C8B-C433-EE74-0CE1-EA30D285B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154" y="1385978"/>
            <a:ext cx="3096886" cy="2930610"/>
          </a:xfrm>
          <a:prstGeom prst="rect">
            <a:avLst/>
          </a:prstGeom>
        </p:spPr>
      </p:pic>
      <p:pic>
        <p:nvPicPr>
          <p:cNvPr id="12" name="Picture 11" descr="A blue and white diagram with a white circle&#10;&#10;Description automatically generated">
            <a:extLst>
              <a:ext uri="{FF2B5EF4-FFF2-40B4-BE49-F238E27FC236}">
                <a16:creationId xmlns:a16="http://schemas.microsoft.com/office/drawing/2014/main" id="{BD679474-D91F-8BE5-3116-63ACB32BD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487" y="439077"/>
            <a:ext cx="2561350" cy="2396918"/>
          </a:xfrm>
          <a:prstGeom prst="rect">
            <a:avLst/>
          </a:prstGeom>
        </p:spPr>
      </p:pic>
      <p:sp>
        <p:nvSpPr>
          <p:cNvPr id="13" name="Google Shape;345;p39">
            <a:extLst>
              <a:ext uri="{FF2B5EF4-FFF2-40B4-BE49-F238E27FC236}">
                <a16:creationId xmlns:a16="http://schemas.microsoft.com/office/drawing/2014/main" id="{B170E0B6-9BC6-7AED-ACDD-AE2657E77962}"/>
              </a:ext>
            </a:extLst>
          </p:cNvPr>
          <p:cNvSpPr txBox="1">
            <a:spLocks/>
          </p:cNvSpPr>
          <p:nvPr/>
        </p:nvSpPr>
        <p:spPr>
          <a:xfrm>
            <a:off x="359960" y="1061113"/>
            <a:ext cx="3184527" cy="316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Reflected light temperate terrestrial planets for the closest systems (Alpha Cen @ 11 µm, Prox. Cen @ 3.8 µm)</a:t>
            </a:r>
            <a:br>
              <a:rPr lang="en-US" sz="1500" dirty="0"/>
            </a:b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Young warm Saturn &amp; Neptune-like planets</a:t>
            </a:r>
            <a:br>
              <a:rPr lang="en-US" sz="1500" dirty="0"/>
            </a:b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L-band: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2 x 10</a:t>
            </a:r>
            <a:r>
              <a:rPr lang="en-US" baseline="30000" dirty="0"/>
              <a:t>-4</a:t>
            </a:r>
            <a:r>
              <a:rPr lang="en-US" sz="1500" dirty="0"/>
              <a:t> contrast @ 40 mas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2 x 10</a:t>
            </a:r>
            <a:r>
              <a:rPr lang="en-US" sz="1500" baseline="30000" dirty="0"/>
              <a:t>-5</a:t>
            </a:r>
            <a:r>
              <a:rPr lang="en-US" sz="1500" dirty="0"/>
              <a:t> contrast @ 100 mas</a:t>
            </a:r>
          </a:p>
        </p:txBody>
      </p:sp>
      <p:sp>
        <p:nvSpPr>
          <p:cNvPr id="14" name="Google Shape;345;p39">
            <a:extLst>
              <a:ext uri="{FF2B5EF4-FFF2-40B4-BE49-F238E27FC236}">
                <a16:creationId xmlns:a16="http://schemas.microsoft.com/office/drawing/2014/main" id="{4A3BB62A-CF3D-88D7-C69A-09183C047EF9}"/>
              </a:ext>
            </a:extLst>
          </p:cNvPr>
          <p:cNvSpPr txBox="1">
            <a:spLocks/>
          </p:cNvSpPr>
          <p:nvPr/>
        </p:nvSpPr>
        <p:spPr>
          <a:xfrm>
            <a:off x="359960" y="4189560"/>
            <a:ext cx="4860900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Longslit</a:t>
            </a:r>
            <a:r>
              <a:rPr lang="en-US" sz="1500" dirty="0"/>
              <a:t> spectra, L &amp; M-band IFU spectroscopy; </a:t>
            </a:r>
            <a:br>
              <a:rPr lang="en-US" sz="1500" dirty="0"/>
            </a:br>
            <a:r>
              <a:rPr lang="en-US" sz="1500" dirty="0"/>
              <a:t>see also ELT/HARMONI (2 x 10</a:t>
            </a:r>
            <a:r>
              <a:rPr lang="en-US" sz="1500" baseline="30000" dirty="0"/>
              <a:t>-6</a:t>
            </a:r>
            <a:r>
              <a:rPr lang="en-US" sz="1500" dirty="0"/>
              <a:t> @ 2.2 µm, 100 mas)</a:t>
            </a:r>
            <a:br>
              <a:rPr lang="en-US" sz="1500" dirty="0"/>
            </a:b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04639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85936" y="275232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ELT Capabilities</a:t>
            </a:r>
            <a:endParaRPr dirty="0"/>
          </a:p>
        </p:txBody>
      </p:sp>
      <p:sp>
        <p:nvSpPr>
          <p:cNvPr id="8" name="Google Shape;345;p39">
            <a:extLst>
              <a:ext uri="{FF2B5EF4-FFF2-40B4-BE49-F238E27FC236}">
                <a16:creationId xmlns:a16="http://schemas.microsoft.com/office/drawing/2014/main" id="{515E1CBF-9DF2-AE84-80E6-236F2B9538C3}"/>
              </a:ext>
            </a:extLst>
          </p:cNvPr>
          <p:cNvSpPr txBox="1">
            <a:spLocks/>
          </p:cNvSpPr>
          <p:nvPr/>
        </p:nvSpPr>
        <p:spPr>
          <a:xfrm>
            <a:off x="7137836" y="3881941"/>
            <a:ext cx="164620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/>
              <a:t>Fitzgerald et al. (2019)</a:t>
            </a:r>
          </a:p>
        </p:txBody>
      </p:sp>
      <p:sp>
        <p:nvSpPr>
          <p:cNvPr id="3" name="Google Shape;407;p42">
            <a:extLst>
              <a:ext uri="{FF2B5EF4-FFF2-40B4-BE49-F238E27FC236}">
                <a16:creationId xmlns:a16="http://schemas.microsoft.com/office/drawing/2014/main" id="{192983EB-33E4-EBD1-830A-16ED1D31EC97}"/>
              </a:ext>
            </a:extLst>
          </p:cNvPr>
          <p:cNvSpPr txBox="1">
            <a:spLocks/>
          </p:cNvSpPr>
          <p:nvPr/>
        </p:nvSpPr>
        <p:spPr>
          <a:xfrm>
            <a:off x="251405" y="701991"/>
            <a:ext cx="4860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sz="1600" b="1" u="sng" dirty="0"/>
              <a:t>TMT/PSI + MODHIS:</a:t>
            </a:r>
          </a:p>
        </p:txBody>
      </p:sp>
      <p:sp>
        <p:nvSpPr>
          <p:cNvPr id="6" name="Google Shape;345;p39">
            <a:extLst>
              <a:ext uri="{FF2B5EF4-FFF2-40B4-BE49-F238E27FC236}">
                <a16:creationId xmlns:a16="http://schemas.microsoft.com/office/drawing/2014/main" id="{5E51385E-E44E-C45D-CB25-24FE4E6F475C}"/>
              </a:ext>
            </a:extLst>
          </p:cNvPr>
          <p:cNvSpPr txBox="1">
            <a:spLocks/>
          </p:cNvSpPr>
          <p:nvPr/>
        </p:nvSpPr>
        <p:spPr>
          <a:xfrm>
            <a:off x="325235" y="1061113"/>
            <a:ext cx="3922674" cy="316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Imaging planets within habitable zone for closest M-dwarf systems, over 100 accessible planets that can be imaged of varying size, temperature</a:t>
            </a:r>
            <a:br>
              <a:rPr lang="en-US" sz="1500" dirty="0"/>
            </a:b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Anticipated contrasts of 1 x 10</a:t>
            </a:r>
            <a:r>
              <a:rPr lang="en-US" sz="1500" baseline="30000" dirty="0"/>
              <a:t>-7</a:t>
            </a:r>
            <a:r>
              <a:rPr lang="en-US" sz="1500" dirty="0"/>
              <a:t> spanning 2-10 µm at 1-2 </a:t>
            </a:r>
            <a:r>
              <a:rPr lang="el-GR" sz="1500" dirty="0"/>
              <a:t>λ</a:t>
            </a:r>
            <a:r>
              <a:rPr lang="en-US" sz="1500" dirty="0"/>
              <a:t>/D (10-30 mas)</a:t>
            </a:r>
            <a:br>
              <a:rPr lang="en-US" sz="1500" dirty="0"/>
            </a:b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Imaging, polarimetry (0.6-5.3µm)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IFS from R~30 (8-13 µm) to R~200-5000 across opt/NIR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MODHIS: R~100,000 spectroscopy </a:t>
            </a:r>
            <a:br>
              <a:rPr lang="en-US" sz="1500" dirty="0"/>
            </a:br>
            <a:r>
              <a:rPr lang="en-US" sz="1500" dirty="0"/>
              <a:t>(1-2.5µm)</a:t>
            </a:r>
          </a:p>
        </p:txBody>
      </p:sp>
      <p:pic>
        <p:nvPicPr>
          <p:cNvPr id="10" name="Picture 9" descr="A comparison of a solar eclipse&#10;&#10;Description automatically generated with medium confidence">
            <a:extLst>
              <a:ext uri="{FF2B5EF4-FFF2-40B4-BE49-F238E27FC236}">
                <a16:creationId xmlns:a16="http://schemas.microsoft.com/office/drawing/2014/main" id="{814CE8A2-AEBA-410D-3EC0-DD28733B1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062" y="1613550"/>
            <a:ext cx="4378978" cy="2241414"/>
          </a:xfrm>
          <a:prstGeom prst="rect">
            <a:avLst/>
          </a:prstGeom>
        </p:spPr>
      </p:pic>
      <p:sp>
        <p:nvSpPr>
          <p:cNvPr id="11" name="Google Shape;345;p39">
            <a:extLst>
              <a:ext uri="{FF2B5EF4-FFF2-40B4-BE49-F238E27FC236}">
                <a16:creationId xmlns:a16="http://schemas.microsoft.com/office/drawing/2014/main" id="{268696DA-0E89-613B-5674-BD34A27B342F}"/>
              </a:ext>
            </a:extLst>
          </p:cNvPr>
          <p:cNvSpPr txBox="1">
            <a:spLocks/>
          </p:cNvSpPr>
          <p:nvPr/>
        </p:nvSpPr>
        <p:spPr>
          <a:xfrm>
            <a:off x="2141550" y="4432057"/>
            <a:ext cx="5243098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sz="1500" dirty="0"/>
              <a:t>(See also TMT/MICHI - MIR, AO-fed IFU; Packham+2018)</a:t>
            </a:r>
            <a:br>
              <a:rPr lang="en-US" sz="1500" dirty="0"/>
            </a:b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38560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285936" y="275232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ELT Capabilities</a:t>
            </a:r>
            <a:endParaRPr dirty="0"/>
          </a:p>
        </p:txBody>
      </p:sp>
      <p:sp>
        <p:nvSpPr>
          <p:cNvPr id="8" name="Google Shape;345;p39">
            <a:extLst>
              <a:ext uri="{FF2B5EF4-FFF2-40B4-BE49-F238E27FC236}">
                <a16:creationId xmlns:a16="http://schemas.microsoft.com/office/drawing/2014/main" id="{515E1CBF-9DF2-AE84-80E6-236F2B9538C3}"/>
              </a:ext>
            </a:extLst>
          </p:cNvPr>
          <p:cNvSpPr txBox="1">
            <a:spLocks/>
          </p:cNvSpPr>
          <p:nvPr/>
        </p:nvSpPr>
        <p:spPr>
          <a:xfrm>
            <a:off x="6285053" y="4287868"/>
            <a:ext cx="2462087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/>
              <a:t>Image: </a:t>
            </a:r>
            <a:r>
              <a:rPr lang="en-US" sz="1050" dirty="0" err="1"/>
              <a:t>GMagAO</a:t>
            </a:r>
            <a:r>
              <a:rPr lang="en-US" sz="1050" dirty="0"/>
              <a:t>-X team</a:t>
            </a:r>
          </a:p>
          <a:p>
            <a:pPr marL="0" indent="0" algn="r"/>
            <a:r>
              <a:rPr lang="en-US" sz="1050" dirty="0"/>
              <a:t>Males et al. (2022), Kautz et al. (2023)</a:t>
            </a:r>
          </a:p>
        </p:txBody>
      </p:sp>
      <p:pic>
        <p:nvPicPr>
          <p:cNvPr id="7" name="Picture 6" descr="A diagram of a number of planets&#10;&#10;Description automatically generated">
            <a:extLst>
              <a:ext uri="{FF2B5EF4-FFF2-40B4-BE49-F238E27FC236}">
                <a16:creationId xmlns:a16="http://schemas.microsoft.com/office/drawing/2014/main" id="{5F8EA02C-417F-BE8E-5FAB-9B4312825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340" y="410598"/>
            <a:ext cx="4305061" cy="3884567"/>
          </a:xfrm>
          <a:prstGeom prst="rect">
            <a:avLst/>
          </a:prstGeom>
        </p:spPr>
      </p:pic>
      <p:sp>
        <p:nvSpPr>
          <p:cNvPr id="3" name="Google Shape;407;p42">
            <a:extLst>
              <a:ext uri="{FF2B5EF4-FFF2-40B4-BE49-F238E27FC236}">
                <a16:creationId xmlns:a16="http://schemas.microsoft.com/office/drawing/2014/main" id="{9688366E-F95B-F88F-BCB3-F4A77C9E1B0D}"/>
              </a:ext>
            </a:extLst>
          </p:cNvPr>
          <p:cNvSpPr txBox="1">
            <a:spLocks/>
          </p:cNvSpPr>
          <p:nvPr/>
        </p:nvSpPr>
        <p:spPr>
          <a:xfrm>
            <a:off x="251405" y="701991"/>
            <a:ext cx="4860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sz="1600" b="1" u="sng" dirty="0"/>
              <a:t>GMT/</a:t>
            </a:r>
            <a:r>
              <a:rPr lang="en-US" sz="1600" b="1" u="sng" dirty="0" err="1"/>
              <a:t>GMagAO</a:t>
            </a:r>
            <a:r>
              <a:rPr lang="en-US" sz="1600" b="1" u="sng" dirty="0"/>
              <a:t>-X:</a:t>
            </a:r>
          </a:p>
        </p:txBody>
      </p:sp>
      <p:sp>
        <p:nvSpPr>
          <p:cNvPr id="6" name="Google Shape;345;p39">
            <a:extLst>
              <a:ext uri="{FF2B5EF4-FFF2-40B4-BE49-F238E27FC236}">
                <a16:creationId xmlns:a16="http://schemas.microsoft.com/office/drawing/2014/main" id="{D835C88A-45B7-225A-9D29-FA3096DC8AB8}"/>
              </a:ext>
            </a:extLst>
          </p:cNvPr>
          <p:cNvSpPr txBox="1">
            <a:spLocks/>
          </p:cNvSpPr>
          <p:nvPr/>
        </p:nvSpPr>
        <p:spPr>
          <a:xfrm>
            <a:off x="384301" y="1277867"/>
            <a:ext cx="3922674" cy="3163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Reflected light temperate planets across range of radii, masses (RV sample)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Mass, orbital constraints (precision RV fed to G-CLEF)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Lower-mass self-luminous young planets, accreting protoplanets</a:t>
            </a:r>
            <a:br>
              <a:rPr lang="en-US" sz="1500" dirty="0"/>
            </a:b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Visible light (</a:t>
            </a:r>
            <a:r>
              <a:rPr lang="en-US" sz="1500" i="1" dirty="0"/>
              <a:t>g</a:t>
            </a:r>
            <a:r>
              <a:rPr lang="en-US" sz="1500" dirty="0"/>
              <a:t> to </a:t>
            </a:r>
            <a:r>
              <a:rPr lang="en-US" sz="1500" i="1" dirty="0"/>
              <a:t>y</a:t>
            </a:r>
            <a:r>
              <a:rPr lang="en-US" sz="1500" dirty="0"/>
              <a:t>-bands) </a:t>
            </a:r>
            <a:r>
              <a:rPr lang="en-US" sz="1500" dirty="0" err="1"/>
              <a:t>corongraphy</a:t>
            </a:r>
            <a:r>
              <a:rPr lang="en-US" sz="1500" dirty="0"/>
              <a:t> and NIR </a:t>
            </a:r>
            <a:r>
              <a:rPr lang="en-US" sz="1500" dirty="0" err="1"/>
              <a:t>coronagraphy</a:t>
            </a:r>
            <a:endParaRPr lang="en-US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Raw contrast on order of 1 x 10</a:t>
            </a:r>
            <a:r>
              <a:rPr lang="en-US" sz="1500" baseline="30000" dirty="0"/>
              <a:t>-5</a:t>
            </a:r>
            <a:r>
              <a:rPr lang="en-US" sz="1500" dirty="0"/>
              <a:t> at 3 </a:t>
            </a:r>
            <a:r>
              <a:rPr lang="el-GR" sz="1500" dirty="0"/>
              <a:t>λ</a:t>
            </a:r>
            <a:r>
              <a:rPr lang="en-US" sz="1500" dirty="0"/>
              <a:t>/D (20 mas)</a:t>
            </a:r>
            <a:br>
              <a:rPr lang="en-US" sz="1500" dirty="0"/>
            </a:b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4142511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9" name="Google Shape;1059;p63"/>
          <p:cNvGraphicFramePr/>
          <p:nvPr>
            <p:extLst>
              <p:ext uri="{D42A27DB-BD31-4B8C-83A1-F6EECF244321}">
                <p14:modId xmlns:p14="http://schemas.microsoft.com/office/powerpoint/2010/main" val="3432311364"/>
              </p:ext>
            </p:extLst>
          </p:nvPr>
        </p:nvGraphicFramePr>
        <p:xfrm>
          <a:off x="393540" y="798782"/>
          <a:ext cx="8333772" cy="3946841"/>
        </p:xfrm>
        <a:graphic>
          <a:graphicData uri="http://schemas.openxmlformats.org/drawingml/2006/table">
            <a:tbl>
              <a:tblPr>
                <a:noFill/>
                <a:tableStyleId>{D99B9137-CB8E-49DE-993E-137218EA0D7C}</a:tableStyleId>
              </a:tblPr>
              <a:tblGrid>
                <a:gridCol w="409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6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553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 dirty="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JWST</a:t>
                      </a:r>
                      <a:endParaRPr sz="2200" b="1" dirty="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 dirty="0">
                          <a:solidFill>
                            <a:schemeClr val="lt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ELTs</a:t>
                      </a:r>
                      <a:endParaRPr sz="2200" b="1" dirty="0">
                        <a:solidFill>
                          <a:schemeClr val="lt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88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Wide orbit sub-Jovian detections and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population constraints </a:t>
                      </a:r>
                      <a:endParaRPr sz="1300" dirty="0">
                        <a:solidFill>
                          <a:schemeClr val="lt1"/>
                        </a:solidFill>
                        <a:latin typeface="Inter Tight"/>
                        <a:ea typeface="Inter Tight"/>
                        <a:cs typeface="Inter Tight"/>
                        <a:sym typeface="Inter Tight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411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Reflected light planets and their characterization,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frequency of true Jovian analogs</a:t>
                      </a:r>
                      <a:endParaRPr sz="1300" dirty="0">
                        <a:solidFill>
                          <a:schemeClr val="lt1"/>
                        </a:solidFill>
                        <a:latin typeface="Inter Tight"/>
                        <a:ea typeface="Inter Tight"/>
                        <a:cs typeface="Inter Tight"/>
                        <a:sym typeface="Inter Tight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688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NIR to MIR atmospheric chemistry from </a:t>
                      </a:r>
                      <a:r>
                        <a:rPr lang="en-US" sz="1300" dirty="0" err="1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coronagraphy</a:t>
                      </a:r>
                      <a:r>
                        <a:rPr lang="en-US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 &amp; moderate-resolution IFUs </a:t>
                      </a:r>
                      <a:endParaRPr sz="1300" dirty="0">
                        <a:solidFill>
                          <a:schemeClr val="lt1"/>
                        </a:solidFill>
                        <a:latin typeface="Inter Tight"/>
                        <a:ea typeface="Inter Tight"/>
                        <a:cs typeface="Inter Tight"/>
                        <a:sym typeface="Inter Tight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411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 err="1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Opt</a:t>
                      </a:r>
                      <a:r>
                        <a:rPr lang="en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/NIR atmospheric chemistry from high-dispersion </a:t>
                      </a:r>
                      <a:r>
                        <a:rPr lang="en" sz="1300" dirty="0" err="1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coronagraphy</a:t>
                      </a:r>
                      <a:endParaRPr sz="1300" dirty="0">
                        <a:solidFill>
                          <a:schemeClr val="lt1"/>
                        </a:solidFill>
                        <a:latin typeface="Inter Tight"/>
                        <a:ea typeface="Inter Tight"/>
                        <a:cs typeface="Inter Tight"/>
                        <a:sym typeface="Inter Tight"/>
                      </a:endParaRP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88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Faint large-scale circumstellar disk structures in thermal emission</a:t>
                      </a:r>
                      <a:endParaRPr sz="1300" dirty="0">
                        <a:solidFill>
                          <a:schemeClr val="lt1"/>
                        </a:solidFill>
                        <a:latin typeface="Inter Tight"/>
                        <a:ea typeface="Inter Tight"/>
                        <a:cs typeface="Inter Tight"/>
                        <a:sym typeface="Inter Tight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411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Scattered light circumstellar disk features at high angular resolution (also polarization)</a:t>
                      </a:r>
                      <a:endParaRPr sz="1300" dirty="0">
                        <a:solidFill>
                          <a:schemeClr val="lt1"/>
                        </a:solidFill>
                        <a:latin typeface="Inter Tight"/>
                        <a:ea typeface="Inter Tight"/>
                        <a:cs typeface="Inter Tight"/>
                        <a:sym typeface="Inter Tight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688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Outer (JWST) and inner (ELTs) architectures of planetary systems: formation, migration, scattering</a:t>
                      </a: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761059"/>
                  </a:ext>
                </a:extLst>
              </a:tr>
              <a:tr h="56688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Circumplanetary disk chemistry through MIR; complementarity of ground/space molecular species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(below 1 Jupiter mass, CPDs might require &gt; 15 µm; Chen &amp; </a:t>
                      </a:r>
                      <a:r>
                        <a:rPr lang="en-US" sz="1300" dirty="0" err="1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Szulágyi</a:t>
                      </a:r>
                      <a:r>
                        <a:rPr lang="en-US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 2022)</a:t>
                      </a:r>
                      <a:endParaRPr sz="1300" dirty="0">
                        <a:solidFill>
                          <a:schemeClr val="lt1"/>
                        </a:solidFill>
                        <a:latin typeface="Inter Tight"/>
                        <a:ea typeface="Inter Tight"/>
                        <a:cs typeface="Inter Tight"/>
                        <a:sym typeface="Inter Tight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lt1"/>
                        </a:solidFill>
                        <a:latin typeface="Inter Tight"/>
                        <a:ea typeface="Inter Tight"/>
                        <a:cs typeface="Inter Tight"/>
                        <a:sym typeface="Inter Tight"/>
                      </a:endParaRP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93852"/>
                  </a:ext>
                </a:extLst>
              </a:tr>
              <a:tr h="566885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Broad wavelength to constrain bolometric luminosities of planetary-mass companions, 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informing evolutionary and atmospheric models</a:t>
                      </a:r>
                      <a:endParaRPr sz="1300" dirty="0">
                        <a:solidFill>
                          <a:schemeClr val="lt1"/>
                        </a:solidFill>
                        <a:latin typeface="Inter Tight"/>
                        <a:ea typeface="Inter Tight"/>
                        <a:cs typeface="Inter Tight"/>
                        <a:sym typeface="Inter Tight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lt1"/>
                          </a:solidFill>
                          <a:latin typeface="Inter Tight"/>
                          <a:ea typeface="Inter Tight"/>
                          <a:cs typeface="Inter Tight"/>
                          <a:sym typeface="Inter Tight"/>
                        </a:rPr>
                        <a:t>Bolometric luminosity at short wavelengths</a:t>
                      </a:r>
                      <a:endParaRPr dirty="0">
                        <a:solidFill>
                          <a:schemeClr val="lt1"/>
                        </a:solidFill>
                        <a:latin typeface="Inter Tight"/>
                        <a:ea typeface="Inter Tight"/>
                        <a:cs typeface="Inter Tight"/>
                        <a:sym typeface="Inter Tight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Google Shape;347;p39">
            <a:extLst>
              <a:ext uri="{FF2B5EF4-FFF2-40B4-BE49-F238E27FC236}">
                <a16:creationId xmlns:a16="http://schemas.microsoft.com/office/drawing/2014/main" id="{B9C679CC-2F05-AEF0-06B9-C35500A0214D}"/>
              </a:ext>
            </a:extLst>
          </p:cNvPr>
          <p:cNvSpPr txBox="1">
            <a:spLocks/>
          </p:cNvSpPr>
          <p:nvPr/>
        </p:nvSpPr>
        <p:spPr>
          <a:xfrm>
            <a:off x="285936" y="275232"/>
            <a:ext cx="858772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30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2800"/>
              <a:t>What might we expect in upcoming 10-15 years?</a:t>
            </a:r>
            <a:endParaRPr lang="en-US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1590" r="31590"/>
          <a:stretch/>
        </p:blipFill>
        <p:spPr>
          <a:xfrm>
            <a:off x="5108450" y="275707"/>
            <a:ext cx="2536776" cy="4592102"/>
          </a:xfrm>
          <a:prstGeom prst="rect">
            <a:avLst/>
          </a:prstGeom>
        </p:spPr>
      </p:pic>
      <p:sp>
        <p:nvSpPr>
          <p:cNvPr id="652" name="Google Shape;652;p50"/>
          <p:cNvSpPr txBox="1">
            <a:spLocks noGrp="1"/>
          </p:cNvSpPr>
          <p:nvPr>
            <p:ph type="subTitle" idx="1"/>
          </p:nvPr>
        </p:nvSpPr>
        <p:spPr>
          <a:xfrm>
            <a:off x="260596" y="780154"/>
            <a:ext cx="4901061" cy="33243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JWST direct imaging will remain </a:t>
            </a:r>
            <a:r>
              <a:rPr lang="en" b="1" dirty="0"/>
              <a:t>critical in the MIR &gt; 5µm and at wide separations</a:t>
            </a:r>
            <a:r>
              <a:rPr lang="en" dirty="0"/>
              <a:t>, and will offer </a:t>
            </a:r>
            <a:r>
              <a:rPr lang="en" b="1" dirty="0"/>
              <a:t>excellent</a:t>
            </a:r>
            <a:r>
              <a:rPr lang="en" dirty="0"/>
              <a:t> </a:t>
            </a:r>
            <a:r>
              <a:rPr lang="en" b="1" dirty="0"/>
              <a:t>stability </a:t>
            </a:r>
            <a:r>
              <a:rPr lang="en" dirty="0"/>
              <a:t>for science cases such as atmospheric variability</a:t>
            </a:r>
            <a:br>
              <a:rPr lang="en" dirty="0"/>
            </a:br>
            <a:endParaRPr lang="en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Where JWST/ELT sensitivities overlap </a:t>
            </a:r>
            <a:r>
              <a:rPr lang="en" dirty="0">
                <a:sym typeface="Wingdings" pitchFamily="2" charset="2"/>
              </a:rPr>
              <a:t> </a:t>
            </a:r>
            <a:r>
              <a:rPr lang="en" dirty="0"/>
              <a:t>offers important </a:t>
            </a:r>
            <a:r>
              <a:rPr lang="en" b="1" dirty="0"/>
              <a:t>cross-validation</a:t>
            </a:r>
            <a:r>
              <a:rPr lang="en" dirty="0"/>
              <a:t> between ground/space high contrast</a:t>
            </a:r>
            <a:br>
              <a:rPr lang="en" dirty="0"/>
            </a:br>
            <a:endParaRPr lang="en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ELTs will uniquely push toward </a:t>
            </a:r>
            <a:r>
              <a:rPr lang="en" b="1" dirty="0"/>
              <a:t>inner architectures </a:t>
            </a:r>
            <a:r>
              <a:rPr lang="en" dirty="0"/>
              <a:t>of planetary systems, reveal understanding of </a:t>
            </a:r>
            <a:r>
              <a:rPr lang="en" b="1" dirty="0"/>
              <a:t>reflected light planets</a:t>
            </a:r>
            <a:r>
              <a:rPr lang="en" dirty="0"/>
              <a:t>, small rocky planets around the closest stars</a:t>
            </a:r>
            <a:br>
              <a:rPr lang="en" dirty="0"/>
            </a:br>
            <a:endParaRPr lang="en" b="1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/>
              <a:t>New surprises always await new observational parameter space – substructures, architectures, compositions, and likely much more ahead of us…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653" name="Google Shape;653;p50"/>
          <p:cNvSpPr/>
          <p:nvPr/>
        </p:nvSpPr>
        <p:spPr>
          <a:xfrm>
            <a:off x="8086200" y="751050"/>
            <a:ext cx="340200" cy="340200"/>
          </a:xfrm>
          <a:prstGeom prst="star4">
            <a:avLst>
              <a:gd name="adj" fmla="val 1707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87" name="Google Shape;687;p50"/>
          <p:cNvCxnSpPr/>
          <p:nvPr/>
        </p:nvCxnSpPr>
        <p:spPr>
          <a:xfrm rot="10800000">
            <a:off x="7649400" y="1566725"/>
            <a:ext cx="1218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8" name="Google Shape;688;p50"/>
          <p:cNvSpPr txBox="1">
            <a:spLocks noGrp="1"/>
          </p:cNvSpPr>
          <p:nvPr>
            <p:ph type="ctrTitle"/>
          </p:nvPr>
        </p:nvSpPr>
        <p:spPr>
          <a:xfrm>
            <a:off x="275700" y="428550"/>
            <a:ext cx="3954468" cy="4089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Toward the Future</a:t>
            </a:r>
            <a:endParaRPr dirty="0"/>
          </a:p>
        </p:txBody>
      </p:sp>
      <p:sp>
        <p:nvSpPr>
          <p:cNvPr id="7" name="Google Shape;812;p53">
            <a:extLst>
              <a:ext uri="{FF2B5EF4-FFF2-40B4-BE49-F238E27FC236}">
                <a16:creationId xmlns:a16="http://schemas.microsoft.com/office/drawing/2014/main" id="{87B795D7-235D-305A-4517-8863E324123F}"/>
              </a:ext>
            </a:extLst>
          </p:cNvPr>
          <p:cNvSpPr/>
          <p:nvPr/>
        </p:nvSpPr>
        <p:spPr>
          <a:xfrm>
            <a:off x="8093397" y="2972755"/>
            <a:ext cx="340200" cy="340200"/>
          </a:xfrm>
          <a:prstGeom prst="star4">
            <a:avLst>
              <a:gd name="adj" fmla="val 1707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88;p50">
            <a:extLst>
              <a:ext uri="{FF2B5EF4-FFF2-40B4-BE49-F238E27FC236}">
                <a16:creationId xmlns:a16="http://schemas.microsoft.com/office/drawing/2014/main" id="{E44779B8-7486-5A39-9064-EA6C9534F243}"/>
              </a:ext>
            </a:extLst>
          </p:cNvPr>
          <p:cNvSpPr txBox="1">
            <a:spLocks/>
          </p:cNvSpPr>
          <p:nvPr/>
        </p:nvSpPr>
        <p:spPr>
          <a:xfrm>
            <a:off x="320418" y="4528320"/>
            <a:ext cx="4783857" cy="40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30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Manrope"/>
              <a:buNone/>
              <a:defRPr sz="5200" b="1" i="0" u="none" strike="noStrike" cap="none">
                <a:solidFill>
                  <a:srgbClr val="191919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algn="ctr"/>
            <a:r>
              <a:rPr lang="en-US" dirty="0"/>
              <a:t>Thank you!</a:t>
            </a:r>
          </a:p>
        </p:txBody>
      </p:sp>
      <p:pic>
        <p:nvPicPr>
          <p:cNvPr id="3" name="Picture 2" descr="A planet and the sun&#10;&#10;Description automatically generated">
            <a:extLst>
              <a:ext uri="{FF2B5EF4-FFF2-40B4-BE49-F238E27FC236}">
                <a16:creationId xmlns:a16="http://schemas.microsoft.com/office/drawing/2014/main" id="{83F5F733-A37F-8C0F-63D5-AF82222BE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778" y="441430"/>
            <a:ext cx="1191438" cy="968700"/>
          </a:xfrm>
          <a:prstGeom prst="rect">
            <a:avLst/>
          </a:prstGeom>
        </p:spPr>
      </p:pic>
      <p:pic>
        <p:nvPicPr>
          <p:cNvPr id="4" name="Picture 3" descr="A yellow hexagon shaped object&#10;&#10;Description automatically generated">
            <a:extLst>
              <a:ext uri="{FF2B5EF4-FFF2-40B4-BE49-F238E27FC236}">
                <a16:creationId xmlns:a16="http://schemas.microsoft.com/office/drawing/2014/main" id="{C0348587-1FFA-0D4D-2A13-D4DB2A394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099" y="1702459"/>
            <a:ext cx="1076761" cy="1097526"/>
          </a:xfrm>
          <a:prstGeom prst="rect">
            <a:avLst/>
          </a:prstGeom>
        </p:spPr>
      </p:pic>
      <p:pic>
        <p:nvPicPr>
          <p:cNvPr id="11" name="Picture 10" descr="A large metal dome with a roof&#10;&#10;Description automatically generated with medium confidence">
            <a:extLst>
              <a:ext uri="{FF2B5EF4-FFF2-40B4-BE49-F238E27FC236}">
                <a16:creationId xmlns:a16="http://schemas.microsoft.com/office/drawing/2014/main" id="{064908EE-A355-7536-9C94-F7CC169221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2626" y="3732483"/>
            <a:ext cx="1124810" cy="900801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5F175FC-6589-5A6E-F3EE-B26CE1163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07" y="322062"/>
            <a:ext cx="1626799" cy="122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6FB5E8-81D3-3562-15C2-52605B8AF9DC}"/>
              </a:ext>
            </a:extLst>
          </p:cNvPr>
          <p:cNvSpPr txBox="1"/>
          <p:nvPr/>
        </p:nvSpPr>
        <p:spPr>
          <a:xfrm>
            <a:off x="6697059" y="671208"/>
            <a:ext cx="746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forget!</a:t>
            </a:r>
          </a:p>
        </p:txBody>
      </p:sp>
    </p:spTree>
    <p:extLst>
      <p:ext uri="{BB962C8B-B14F-4D97-AF65-F5344CB8AC3E}">
        <p14:creationId xmlns:p14="http://schemas.microsoft.com/office/powerpoint/2010/main" val="1561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339541" y="1905712"/>
            <a:ext cx="1788360" cy="23233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The Classic </a:t>
            </a:r>
            <a:br>
              <a:rPr lang="en" sz="2400" dirty="0"/>
            </a:br>
            <a:r>
              <a:rPr lang="en" sz="2400" dirty="0"/>
              <a:t>Exoplanet</a:t>
            </a:r>
            <a:br>
              <a:rPr lang="en" sz="2400" dirty="0"/>
            </a:br>
            <a:r>
              <a:rPr lang="en" sz="2400" dirty="0"/>
              <a:t>Plot</a:t>
            </a:r>
            <a:endParaRPr sz="2400" dirty="0"/>
          </a:p>
        </p:txBody>
      </p:sp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2875E95E-32C2-CC6C-3FCB-3B3F225A6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020" y="433956"/>
            <a:ext cx="6678061" cy="427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87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339541" y="1905712"/>
            <a:ext cx="1788360" cy="23233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The Classic </a:t>
            </a:r>
            <a:br>
              <a:rPr lang="en" sz="2400" dirty="0"/>
            </a:br>
            <a:r>
              <a:rPr lang="en" sz="2400" dirty="0"/>
              <a:t>Exoplanet</a:t>
            </a:r>
            <a:br>
              <a:rPr lang="en" sz="2400" dirty="0"/>
            </a:br>
            <a:r>
              <a:rPr lang="en" sz="2400" dirty="0"/>
              <a:t>Plot</a:t>
            </a:r>
            <a:endParaRPr sz="2400" dirty="0"/>
          </a:p>
        </p:txBody>
      </p:sp>
      <p:pic>
        <p:nvPicPr>
          <p:cNvPr id="3" name="Picture 2" descr="A screen shot of a graph&#10;&#10;Description automatically generated">
            <a:extLst>
              <a:ext uri="{FF2B5EF4-FFF2-40B4-BE49-F238E27FC236}">
                <a16:creationId xmlns:a16="http://schemas.microsoft.com/office/drawing/2014/main" id="{2875E95E-32C2-CC6C-3FCB-3B3F225A6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020" y="433956"/>
            <a:ext cx="6678061" cy="4275587"/>
          </a:xfrm>
          <a:prstGeom prst="rect">
            <a:avLst/>
          </a:prstGeom>
        </p:spPr>
      </p:pic>
      <p:pic>
        <p:nvPicPr>
          <p:cNvPr id="7170" name="Picture 2">
            <a:hlinkClick r:id="rId4"/>
            <a:extLst>
              <a:ext uri="{FF2B5EF4-FFF2-40B4-BE49-F238E27FC236}">
                <a16:creationId xmlns:a16="http://schemas.microsoft.com/office/drawing/2014/main" id="{747FB5DC-E8F4-A6EE-FE67-0E643716D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965" y="1832678"/>
            <a:ext cx="219960" cy="2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70E79A-F64A-DCBA-9615-FC9F17862293}"/>
              </a:ext>
            </a:extLst>
          </p:cNvPr>
          <p:cNvSpPr txBox="1"/>
          <p:nvPr/>
        </p:nvSpPr>
        <p:spPr>
          <a:xfrm>
            <a:off x="5652889" y="1864292"/>
            <a:ext cx="1068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Jupiter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0CABF427-936E-73E2-83BC-D35C987E3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220" y="2641835"/>
            <a:ext cx="179338" cy="1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C69461-6237-0BE0-2908-A1893DF9A8E2}"/>
              </a:ext>
            </a:extLst>
          </p:cNvPr>
          <p:cNvSpPr txBox="1"/>
          <p:nvPr/>
        </p:nvSpPr>
        <p:spPr>
          <a:xfrm>
            <a:off x="5652889" y="2775836"/>
            <a:ext cx="1068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Uranus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1F3E00-57D8-4171-E0DE-F71C38382FC2}"/>
              </a:ext>
            </a:extLst>
          </p:cNvPr>
          <p:cNvSpPr txBox="1"/>
          <p:nvPr/>
        </p:nvSpPr>
        <p:spPr>
          <a:xfrm>
            <a:off x="6142565" y="2448638"/>
            <a:ext cx="8966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Neptune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CE59F103-F80C-6AD3-4F76-8C6D386CB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750" y="2684348"/>
            <a:ext cx="179338" cy="1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C97B21-8305-EB42-A8CC-DBB639E18EFF}"/>
              </a:ext>
            </a:extLst>
          </p:cNvPr>
          <p:cNvSpPr txBox="1"/>
          <p:nvPr/>
        </p:nvSpPr>
        <p:spPr>
          <a:xfrm>
            <a:off x="4937608" y="3268224"/>
            <a:ext cx="6635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Earth</a:t>
            </a: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862AB90A-D252-D323-6850-E88419FA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92" y="3197678"/>
            <a:ext cx="123530" cy="1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2CCFC2AE-5D63-22EB-C1F0-F57B95DF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17" y="2089543"/>
            <a:ext cx="296853" cy="19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7F02FF-BADF-BEAA-12D8-4CEAAE708F0F}"/>
              </a:ext>
            </a:extLst>
          </p:cNvPr>
          <p:cNvSpPr txBox="1"/>
          <p:nvPr/>
        </p:nvSpPr>
        <p:spPr>
          <a:xfrm>
            <a:off x="5835053" y="2093130"/>
            <a:ext cx="10684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FF00"/>
                </a:solidFill>
              </a:rPr>
              <a:t>Saturn</a:t>
            </a:r>
          </a:p>
        </p:txBody>
      </p:sp>
    </p:spTree>
    <p:extLst>
      <p:ext uri="{BB962C8B-B14F-4D97-AF65-F5344CB8AC3E}">
        <p14:creationId xmlns:p14="http://schemas.microsoft.com/office/powerpoint/2010/main" val="290298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320118" y="333149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Foundations of High Contrast Imaging</a:t>
            </a:r>
            <a:endParaRPr dirty="0"/>
          </a:p>
        </p:txBody>
      </p:sp>
      <p:pic>
        <p:nvPicPr>
          <p:cNvPr id="5" name="Picture 2" descr="Simulated LUVOIR image of the inner Solar System from a distance of 33 light years.">
            <a:hlinkClick r:id="rId3"/>
            <a:extLst>
              <a:ext uri="{FF2B5EF4-FFF2-40B4-BE49-F238E27FC236}">
                <a16:creationId xmlns:a16="http://schemas.microsoft.com/office/drawing/2014/main" id="{DB3E4917-F05E-CB17-7DBB-000A1863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09" y="1486710"/>
            <a:ext cx="2291141" cy="217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C8F488AF-C3B6-55E6-EC97-CC75EE1BF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600" y="1723480"/>
            <a:ext cx="5794354" cy="1898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899A40-CDCF-4776-C8B3-D93566D0C646}"/>
              </a:ext>
            </a:extLst>
          </p:cNvPr>
          <p:cNvSpPr txBox="1"/>
          <p:nvPr/>
        </p:nvSpPr>
        <p:spPr>
          <a:xfrm>
            <a:off x="267847" y="3663916"/>
            <a:ext cx="22306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AO-fed 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Diffraction Limit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Contrast: ~10</a:t>
            </a:r>
            <a:r>
              <a: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158CA6-B734-0CBA-4A47-48EEB80DA73C}"/>
              </a:ext>
            </a:extLst>
          </p:cNvPr>
          <p:cNvSpPr txBox="1"/>
          <p:nvPr/>
        </p:nvSpPr>
        <p:spPr>
          <a:xfrm>
            <a:off x="2218465" y="3683556"/>
            <a:ext cx="223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Coronagraph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Contrast: ~10</a:t>
            </a:r>
            <a:r>
              <a: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628E18-D2C9-7AFF-25F3-34D1C2D598AA}"/>
              </a:ext>
            </a:extLst>
          </p:cNvPr>
          <p:cNvSpPr txBox="1"/>
          <p:nvPr/>
        </p:nvSpPr>
        <p:spPr>
          <a:xfrm>
            <a:off x="4178868" y="3703196"/>
            <a:ext cx="223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Differential Imaging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Contrast: ~10</a:t>
            </a:r>
            <a:r>
              <a:rPr kumimoji="0" lang="en-US" sz="1800" b="0" i="1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4" name="Google Shape;345;p39">
            <a:extLst>
              <a:ext uri="{FF2B5EF4-FFF2-40B4-BE49-F238E27FC236}">
                <a16:creationId xmlns:a16="http://schemas.microsoft.com/office/drawing/2014/main" id="{0002BBB7-324F-B3A4-5D1A-679F4AA91546}"/>
              </a:ext>
            </a:extLst>
          </p:cNvPr>
          <p:cNvSpPr txBox="1">
            <a:spLocks/>
          </p:cNvSpPr>
          <p:nvPr/>
        </p:nvSpPr>
        <p:spPr>
          <a:xfrm>
            <a:off x="6444109" y="3696908"/>
            <a:ext cx="2291141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ctr"/>
            <a:r>
              <a:rPr lang="en-US" sz="1050" dirty="0"/>
              <a:t>Simulated imaged inner solar system at 10 pc w/LUVOIR</a:t>
            </a:r>
            <a:br>
              <a:rPr lang="en-US" sz="1050" dirty="0"/>
            </a:br>
            <a:r>
              <a:rPr lang="en-US" sz="1050" dirty="0"/>
              <a:t>(image: L. </a:t>
            </a:r>
            <a:r>
              <a:rPr lang="en-US" sz="1050" dirty="0" err="1"/>
              <a:t>Pueyo</a:t>
            </a:r>
            <a:r>
              <a:rPr lang="en-US" sz="1050" dirty="0"/>
              <a:t>, A. Roberge et al.)</a:t>
            </a:r>
          </a:p>
        </p:txBody>
      </p:sp>
      <p:sp>
        <p:nvSpPr>
          <p:cNvPr id="15" name="Google Shape;345;p39">
            <a:extLst>
              <a:ext uri="{FF2B5EF4-FFF2-40B4-BE49-F238E27FC236}">
                <a16:creationId xmlns:a16="http://schemas.microsoft.com/office/drawing/2014/main" id="{6A6BF0A0-EC94-2D06-1BE8-AF6FA5C8B04F}"/>
              </a:ext>
            </a:extLst>
          </p:cNvPr>
          <p:cNvSpPr txBox="1">
            <a:spLocks/>
          </p:cNvSpPr>
          <p:nvPr/>
        </p:nvSpPr>
        <p:spPr>
          <a:xfrm>
            <a:off x="-24720" y="1046060"/>
            <a:ext cx="671699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algn="ctr"/>
            <a:r>
              <a:rPr lang="en-US" sz="1800" b="1" i="1" dirty="0">
                <a:solidFill>
                  <a:schemeClr val="bg1"/>
                </a:solidFill>
              </a:rPr>
              <a:t>Goal: </a:t>
            </a:r>
            <a:r>
              <a:rPr lang="en-US" sz="1800" i="1" dirty="0">
                <a:solidFill>
                  <a:schemeClr val="bg1"/>
                </a:solidFill>
              </a:rPr>
              <a:t>Factor of 10</a:t>
            </a:r>
            <a:r>
              <a:rPr lang="en-US" sz="1800" i="1" baseline="30000" dirty="0">
                <a:solidFill>
                  <a:schemeClr val="bg1"/>
                </a:solidFill>
              </a:rPr>
              <a:t>6</a:t>
            </a:r>
            <a:r>
              <a:rPr lang="en-US" sz="1800" i="1" dirty="0">
                <a:solidFill>
                  <a:schemeClr val="bg1"/>
                </a:solidFill>
              </a:rPr>
              <a:t> (young Jupiter) to 10</a:t>
            </a:r>
            <a:r>
              <a:rPr lang="en-US" sz="1800" i="1" baseline="30000" dirty="0">
                <a:solidFill>
                  <a:schemeClr val="bg1"/>
                </a:solidFill>
              </a:rPr>
              <a:t>9</a:t>
            </a:r>
            <a:r>
              <a:rPr lang="en-US" sz="1800" i="1" dirty="0">
                <a:solidFill>
                  <a:schemeClr val="bg1"/>
                </a:solidFill>
              </a:rPr>
              <a:t> (Earth) fainter!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AE34E4-9D45-9473-A1A7-A439C8A17EB2}"/>
              </a:ext>
            </a:extLst>
          </p:cNvPr>
          <p:cNvSpPr/>
          <p:nvPr/>
        </p:nvSpPr>
        <p:spPr>
          <a:xfrm>
            <a:off x="4178868" y="1553212"/>
            <a:ext cx="2196005" cy="286281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345;p39">
            <a:extLst>
              <a:ext uri="{FF2B5EF4-FFF2-40B4-BE49-F238E27FC236}">
                <a16:creationId xmlns:a16="http://schemas.microsoft.com/office/drawing/2014/main" id="{34CCF113-CBB0-74A8-8152-BCBB2F706F68}"/>
              </a:ext>
            </a:extLst>
          </p:cNvPr>
          <p:cNvSpPr txBox="1">
            <a:spLocks/>
          </p:cNvSpPr>
          <p:nvPr/>
        </p:nvSpPr>
        <p:spPr>
          <a:xfrm>
            <a:off x="4355102" y="4388577"/>
            <a:ext cx="164620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600" b="1" dirty="0">
                <a:solidFill>
                  <a:srgbClr val="FFFF00"/>
                </a:solidFill>
              </a:rPr>
              <a:t>We are here!</a:t>
            </a:r>
          </a:p>
        </p:txBody>
      </p:sp>
    </p:spTree>
    <p:extLst>
      <p:ext uri="{BB962C8B-B14F-4D97-AF65-F5344CB8AC3E}">
        <p14:creationId xmlns:p14="http://schemas.microsoft.com/office/powerpoint/2010/main" val="88068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2"/>
          <p:cNvSpPr txBox="1">
            <a:spLocks noGrp="1"/>
          </p:cNvSpPr>
          <p:nvPr>
            <p:ph type="ctrTitle"/>
          </p:nvPr>
        </p:nvSpPr>
        <p:spPr>
          <a:xfrm>
            <a:off x="300944" y="349717"/>
            <a:ext cx="8453442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Impact of Technical Advances</a:t>
            </a:r>
            <a:endParaRPr dirty="0"/>
          </a:p>
        </p:txBody>
      </p:sp>
      <p:sp>
        <p:nvSpPr>
          <p:cNvPr id="406" name="Google Shape;406;p42"/>
          <p:cNvSpPr txBox="1">
            <a:spLocks noGrp="1"/>
          </p:cNvSpPr>
          <p:nvPr>
            <p:ph type="subTitle" idx="1"/>
          </p:nvPr>
        </p:nvSpPr>
        <p:spPr>
          <a:xfrm>
            <a:off x="1729244" y="1472080"/>
            <a:ext cx="6174354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Unprecedented detector sensitivity (esp. at new wavelengths) – new populations of cool companions and novel circumstellar features</a:t>
            </a:r>
            <a:endParaRPr dirty="0"/>
          </a:p>
        </p:txBody>
      </p:sp>
      <p:sp>
        <p:nvSpPr>
          <p:cNvPr id="407" name="Google Shape;407;p42"/>
          <p:cNvSpPr txBox="1">
            <a:spLocks noGrp="1"/>
          </p:cNvSpPr>
          <p:nvPr>
            <p:ph type="subTitle" idx="2"/>
          </p:nvPr>
        </p:nvSpPr>
        <p:spPr>
          <a:xfrm>
            <a:off x="1729252" y="1110706"/>
            <a:ext cx="48609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Sensitivity</a:t>
            </a:r>
            <a:endParaRPr dirty="0"/>
          </a:p>
        </p:txBody>
      </p:sp>
      <p:sp>
        <p:nvSpPr>
          <p:cNvPr id="408" name="Google Shape;408;p42"/>
          <p:cNvSpPr txBox="1">
            <a:spLocks noGrp="1"/>
          </p:cNvSpPr>
          <p:nvPr>
            <p:ph type="subTitle" idx="3"/>
          </p:nvPr>
        </p:nvSpPr>
        <p:spPr>
          <a:xfrm>
            <a:off x="3506525" y="2685600"/>
            <a:ext cx="5247861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Pushing to smaller angular separations – moving ever inwards toward innermost architectures of planetary systems</a:t>
            </a:r>
            <a:endParaRPr dirty="0"/>
          </a:p>
        </p:txBody>
      </p:sp>
      <p:sp>
        <p:nvSpPr>
          <p:cNvPr id="409" name="Google Shape;409;p42"/>
          <p:cNvSpPr txBox="1">
            <a:spLocks noGrp="1"/>
          </p:cNvSpPr>
          <p:nvPr>
            <p:ph type="subTitle" idx="4"/>
          </p:nvPr>
        </p:nvSpPr>
        <p:spPr>
          <a:xfrm>
            <a:off x="3506525" y="2324212"/>
            <a:ext cx="5637475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Contrast at Close Separation</a:t>
            </a:r>
            <a:endParaRPr dirty="0"/>
          </a:p>
        </p:txBody>
      </p:sp>
      <p:sp>
        <p:nvSpPr>
          <p:cNvPr id="3" name="Google Shape;408;p42">
            <a:extLst>
              <a:ext uri="{FF2B5EF4-FFF2-40B4-BE49-F238E27FC236}">
                <a16:creationId xmlns:a16="http://schemas.microsoft.com/office/drawing/2014/main" id="{72ED7D4D-2B6A-722F-32CA-D91495330D68}"/>
              </a:ext>
            </a:extLst>
          </p:cNvPr>
          <p:cNvSpPr txBox="1">
            <a:spLocks/>
          </p:cNvSpPr>
          <p:nvPr/>
        </p:nvSpPr>
        <p:spPr>
          <a:xfrm>
            <a:off x="400063" y="4069415"/>
            <a:ext cx="4860900" cy="6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dirty="0"/>
              <a:t>Broader wavelength coverage and/or higher spectral resolution – new chemistry, kinematics, evolutionary tracers</a:t>
            </a:r>
          </a:p>
        </p:txBody>
      </p:sp>
      <p:sp>
        <p:nvSpPr>
          <p:cNvPr id="4" name="Google Shape;409;p42">
            <a:extLst>
              <a:ext uri="{FF2B5EF4-FFF2-40B4-BE49-F238E27FC236}">
                <a16:creationId xmlns:a16="http://schemas.microsoft.com/office/drawing/2014/main" id="{A572B57C-0670-B916-DA99-4CB6BA4D0639}"/>
              </a:ext>
            </a:extLst>
          </p:cNvPr>
          <p:cNvSpPr txBox="1">
            <a:spLocks/>
          </p:cNvSpPr>
          <p:nvPr/>
        </p:nvSpPr>
        <p:spPr>
          <a:xfrm>
            <a:off x="400063" y="3719258"/>
            <a:ext cx="48609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2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dirty="0"/>
              <a:t>Spectral Resolution/Grasp 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7CB9A8C-6945-CF26-6D98-127EF5339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08" y="980332"/>
            <a:ext cx="1219128" cy="1230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1D588A-1C77-6F8B-02FF-0F3DA9E8D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135" y="2199993"/>
            <a:ext cx="1398780" cy="139878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A0B97AD-215D-F82D-6B31-F283F5997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3" b="11064"/>
          <a:stretch/>
        </p:blipFill>
        <p:spPr bwMode="auto">
          <a:xfrm>
            <a:off x="5073331" y="3324901"/>
            <a:ext cx="3670606" cy="152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45;p39">
            <a:extLst>
              <a:ext uri="{FF2B5EF4-FFF2-40B4-BE49-F238E27FC236}">
                <a16:creationId xmlns:a16="http://schemas.microsoft.com/office/drawing/2014/main" id="{B46AAB8A-65E6-3718-1655-43B9C69FCF13}"/>
              </a:ext>
            </a:extLst>
          </p:cNvPr>
          <p:cNvSpPr txBox="1">
            <a:spLocks/>
          </p:cNvSpPr>
          <p:nvPr/>
        </p:nvSpPr>
        <p:spPr>
          <a:xfrm>
            <a:off x="300944" y="2094705"/>
            <a:ext cx="2851187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sz="900" dirty="0"/>
              <a:t>Chauvin et al. (2004)</a:t>
            </a:r>
          </a:p>
        </p:txBody>
      </p:sp>
      <p:sp>
        <p:nvSpPr>
          <p:cNvPr id="9" name="Google Shape;345;p39">
            <a:extLst>
              <a:ext uri="{FF2B5EF4-FFF2-40B4-BE49-F238E27FC236}">
                <a16:creationId xmlns:a16="http://schemas.microsoft.com/office/drawing/2014/main" id="{06E1242D-D333-CABF-961B-B79BE4CF5347}"/>
              </a:ext>
            </a:extLst>
          </p:cNvPr>
          <p:cNvSpPr txBox="1">
            <a:spLocks/>
          </p:cNvSpPr>
          <p:nvPr/>
        </p:nvSpPr>
        <p:spPr>
          <a:xfrm>
            <a:off x="3390827" y="3306580"/>
            <a:ext cx="2851187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sz="900" dirty="0" err="1"/>
              <a:t>Marois</a:t>
            </a:r>
            <a:r>
              <a:rPr lang="en-US" sz="900" dirty="0"/>
              <a:t> et al. (2008)</a:t>
            </a:r>
          </a:p>
        </p:txBody>
      </p:sp>
      <p:sp>
        <p:nvSpPr>
          <p:cNvPr id="10" name="Google Shape;345;p39">
            <a:extLst>
              <a:ext uri="{FF2B5EF4-FFF2-40B4-BE49-F238E27FC236}">
                <a16:creationId xmlns:a16="http://schemas.microsoft.com/office/drawing/2014/main" id="{54C1E38D-C17D-4199-7DC7-EEFC2201C2E1}"/>
              </a:ext>
            </a:extLst>
          </p:cNvPr>
          <p:cNvSpPr txBox="1">
            <a:spLocks/>
          </p:cNvSpPr>
          <p:nvPr/>
        </p:nvSpPr>
        <p:spPr>
          <a:xfrm>
            <a:off x="7816048" y="4597701"/>
            <a:ext cx="2851187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sz="900" dirty="0"/>
              <a:t>Miles et al. (2023)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 build="p"/>
      <p:bldP spid="407" grpId="0" build="p"/>
      <p:bldP spid="408" grpId="0" build="p"/>
      <p:bldP spid="409" grpId="0" build="p"/>
      <p:bldP spid="3" grpId="0"/>
      <p:bldP spid="4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303027" y="301776"/>
            <a:ext cx="7717500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Current Landscape: Imaged Exoplanets</a:t>
            </a:r>
            <a:endParaRPr dirty="0"/>
          </a:p>
        </p:txBody>
      </p:sp>
      <p:sp>
        <p:nvSpPr>
          <p:cNvPr id="11" name="Google Shape;345;p39">
            <a:extLst>
              <a:ext uri="{FF2B5EF4-FFF2-40B4-BE49-F238E27FC236}">
                <a16:creationId xmlns:a16="http://schemas.microsoft.com/office/drawing/2014/main" id="{AFD6ABB8-59D1-75E8-841E-9167B2007460}"/>
              </a:ext>
            </a:extLst>
          </p:cNvPr>
          <p:cNvSpPr txBox="1">
            <a:spLocks/>
          </p:cNvSpPr>
          <p:nvPr/>
        </p:nvSpPr>
        <p:spPr>
          <a:xfrm>
            <a:off x="692196" y="2634583"/>
            <a:ext cx="164620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 err="1"/>
              <a:t>Marois</a:t>
            </a:r>
            <a:r>
              <a:rPr lang="en-US" sz="1050" dirty="0"/>
              <a:t> et al. (2010b)</a:t>
            </a:r>
          </a:p>
        </p:txBody>
      </p:sp>
      <p:pic>
        <p:nvPicPr>
          <p:cNvPr id="6" name="Picture 5" descr="A blue background with white text and a circle with red and yellow spots&#10;&#10;Description automatically generated">
            <a:extLst>
              <a:ext uri="{FF2B5EF4-FFF2-40B4-BE49-F238E27FC236}">
                <a16:creationId xmlns:a16="http://schemas.microsoft.com/office/drawing/2014/main" id="{FF5064C1-A16B-E13C-7B52-D6668E7AD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71" y="893470"/>
            <a:ext cx="2857733" cy="1826060"/>
          </a:xfrm>
          <a:prstGeom prst="rect">
            <a:avLst/>
          </a:prstGeom>
        </p:spPr>
      </p:pic>
      <p:pic>
        <p:nvPicPr>
          <p:cNvPr id="10" name="Picture 9" descr="A red background with white text and a red circle&#10;&#10;Description automatically generated">
            <a:extLst>
              <a:ext uri="{FF2B5EF4-FFF2-40B4-BE49-F238E27FC236}">
                <a16:creationId xmlns:a16="http://schemas.microsoft.com/office/drawing/2014/main" id="{01E8E557-2545-A34F-36F4-ECB14D8B9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325" y="893470"/>
            <a:ext cx="1846693" cy="1826060"/>
          </a:xfrm>
          <a:prstGeom prst="rect">
            <a:avLst/>
          </a:prstGeom>
        </p:spPr>
      </p:pic>
      <p:pic>
        <p:nvPicPr>
          <p:cNvPr id="15" name="Picture 14" descr="A blue circle with white text&#10;&#10;Description automatically generated">
            <a:extLst>
              <a:ext uri="{FF2B5EF4-FFF2-40B4-BE49-F238E27FC236}">
                <a16:creationId xmlns:a16="http://schemas.microsoft.com/office/drawing/2014/main" id="{23D77C05-B7A5-2A1D-2146-3EEDB6B4D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818" y="893470"/>
            <a:ext cx="1789850" cy="1826061"/>
          </a:xfrm>
          <a:prstGeom prst="rect">
            <a:avLst/>
          </a:prstGeom>
        </p:spPr>
      </p:pic>
      <p:sp>
        <p:nvSpPr>
          <p:cNvPr id="16" name="Google Shape;345;p39">
            <a:extLst>
              <a:ext uri="{FF2B5EF4-FFF2-40B4-BE49-F238E27FC236}">
                <a16:creationId xmlns:a16="http://schemas.microsoft.com/office/drawing/2014/main" id="{1ACA9CEA-3D7F-C2B9-9688-990B3B6449C1}"/>
              </a:ext>
            </a:extLst>
          </p:cNvPr>
          <p:cNvSpPr txBox="1">
            <a:spLocks/>
          </p:cNvSpPr>
          <p:nvPr/>
        </p:nvSpPr>
        <p:spPr>
          <a:xfrm>
            <a:off x="6931668" y="2634583"/>
            <a:ext cx="164620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/>
              <a:t>Bohn et al. (2020)</a:t>
            </a:r>
          </a:p>
        </p:txBody>
      </p:sp>
      <p:pic>
        <p:nvPicPr>
          <p:cNvPr id="18" name="Picture 17" descr="A purple background with white text and black circles&#10;&#10;Description automatically generated">
            <a:extLst>
              <a:ext uri="{FF2B5EF4-FFF2-40B4-BE49-F238E27FC236}">
                <a16:creationId xmlns:a16="http://schemas.microsoft.com/office/drawing/2014/main" id="{B33129EB-D785-ED32-60D0-DE5112D631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3468" y="893471"/>
            <a:ext cx="1826061" cy="1826061"/>
          </a:xfrm>
          <a:prstGeom prst="rect">
            <a:avLst/>
          </a:prstGeom>
        </p:spPr>
      </p:pic>
      <p:sp>
        <p:nvSpPr>
          <p:cNvPr id="19" name="Google Shape;345;p39">
            <a:extLst>
              <a:ext uri="{FF2B5EF4-FFF2-40B4-BE49-F238E27FC236}">
                <a16:creationId xmlns:a16="http://schemas.microsoft.com/office/drawing/2014/main" id="{B1388A0B-87DD-C316-D0E6-CE2249E08A58}"/>
              </a:ext>
            </a:extLst>
          </p:cNvPr>
          <p:cNvSpPr txBox="1">
            <a:spLocks/>
          </p:cNvSpPr>
          <p:nvPr/>
        </p:nvSpPr>
        <p:spPr>
          <a:xfrm>
            <a:off x="3229857" y="2634583"/>
            <a:ext cx="164620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/>
              <a:t>Lagrange et al. (2019)</a:t>
            </a:r>
          </a:p>
        </p:txBody>
      </p:sp>
      <p:sp>
        <p:nvSpPr>
          <p:cNvPr id="20" name="Google Shape;345;p39">
            <a:extLst>
              <a:ext uri="{FF2B5EF4-FFF2-40B4-BE49-F238E27FC236}">
                <a16:creationId xmlns:a16="http://schemas.microsoft.com/office/drawing/2014/main" id="{EB2F082D-06B9-7C4C-F41E-38454A5F0048}"/>
              </a:ext>
            </a:extLst>
          </p:cNvPr>
          <p:cNvSpPr txBox="1">
            <a:spLocks/>
          </p:cNvSpPr>
          <p:nvPr/>
        </p:nvSpPr>
        <p:spPr>
          <a:xfrm>
            <a:off x="5185327" y="2634583"/>
            <a:ext cx="164620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/>
              <a:t>Macintosh et al. (2015)</a:t>
            </a:r>
          </a:p>
        </p:txBody>
      </p:sp>
      <p:sp>
        <p:nvSpPr>
          <p:cNvPr id="21" name="Google Shape;345;p39">
            <a:extLst>
              <a:ext uri="{FF2B5EF4-FFF2-40B4-BE49-F238E27FC236}">
                <a16:creationId xmlns:a16="http://schemas.microsoft.com/office/drawing/2014/main" id="{4A2AC82C-B5D6-FF25-6C15-93706B9BD7F5}"/>
              </a:ext>
            </a:extLst>
          </p:cNvPr>
          <p:cNvSpPr txBox="1">
            <a:spLocks/>
          </p:cNvSpPr>
          <p:nvPr/>
        </p:nvSpPr>
        <p:spPr>
          <a:xfrm>
            <a:off x="7466275" y="1000819"/>
            <a:ext cx="1316645" cy="35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100" dirty="0">
                <a:solidFill>
                  <a:srgbClr val="00FA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TYC 8998-760-1 bc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3E695F9-C052-8469-F17E-BB3D46CBB906}"/>
              </a:ext>
            </a:extLst>
          </p:cNvPr>
          <p:cNvCxnSpPr/>
          <p:nvPr/>
        </p:nvCxnSpPr>
        <p:spPr>
          <a:xfrm>
            <a:off x="7092563" y="2305878"/>
            <a:ext cx="37371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345;p39">
            <a:extLst>
              <a:ext uri="{FF2B5EF4-FFF2-40B4-BE49-F238E27FC236}">
                <a16:creationId xmlns:a16="http://schemas.microsoft.com/office/drawing/2014/main" id="{259A2E65-D5D9-E7D7-11DE-5265C28B0309}"/>
              </a:ext>
            </a:extLst>
          </p:cNvPr>
          <p:cNvSpPr txBox="1">
            <a:spLocks/>
          </p:cNvSpPr>
          <p:nvPr/>
        </p:nvSpPr>
        <p:spPr>
          <a:xfrm>
            <a:off x="6118502" y="2038522"/>
            <a:ext cx="1316645" cy="35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900" dirty="0">
                <a:solidFill>
                  <a:schemeClr val="accent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1”</a:t>
            </a:r>
          </a:p>
        </p:txBody>
      </p:sp>
      <p:sp>
        <p:nvSpPr>
          <p:cNvPr id="25" name="Google Shape;345;p39">
            <a:extLst>
              <a:ext uri="{FF2B5EF4-FFF2-40B4-BE49-F238E27FC236}">
                <a16:creationId xmlns:a16="http://schemas.microsoft.com/office/drawing/2014/main" id="{669158A1-1255-593C-8DCC-EE63303960C7}"/>
              </a:ext>
            </a:extLst>
          </p:cNvPr>
          <p:cNvSpPr txBox="1">
            <a:spLocks/>
          </p:cNvSpPr>
          <p:nvPr/>
        </p:nvSpPr>
        <p:spPr>
          <a:xfrm>
            <a:off x="6212106" y="2202814"/>
            <a:ext cx="1316645" cy="352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900" dirty="0">
                <a:solidFill>
                  <a:schemeClr val="accent6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95 au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0246EBC-554F-ACC5-A9DD-8890E9E027C4}"/>
              </a:ext>
            </a:extLst>
          </p:cNvPr>
          <p:cNvGrpSpPr/>
          <p:nvPr/>
        </p:nvGrpSpPr>
        <p:grpSpPr>
          <a:xfrm>
            <a:off x="684721" y="3176693"/>
            <a:ext cx="7701261" cy="1503536"/>
            <a:chOff x="684721" y="3176693"/>
            <a:chExt cx="7701261" cy="1503536"/>
          </a:xfrm>
        </p:grpSpPr>
        <p:pic>
          <p:nvPicPr>
            <p:cNvPr id="39" name="Picture 38" descr="A collage of images of a red and black object&#10;&#10;Description automatically generated">
              <a:extLst>
                <a:ext uri="{FF2B5EF4-FFF2-40B4-BE49-F238E27FC236}">
                  <a16:creationId xmlns:a16="http://schemas.microsoft.com/office/drawing/2014/main" id="{0B37EE78-E5D4-073F-E76E-348353284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7135" y="3176693"/>
              <a:ext cx="1112850" cy="1475020"/>
            </a:xfrm>
            <a:prstGeom prst="rect">
              <a:avLst/>
            </a:prstGeom>
          </p:spPr>
        </p:pic>
        <p:pic>
          <p:nvPicPr>
            <p:cNvPr id="41" name="Picture 40" descr="A screen shot of a blue screen&#10;&#10;Description automatically generated">
              <a:extLst>
                <a:ext uri="{FF2B5EF4-FFF2-40B4-BE49-F238E27FC236}">
                  <a16:creationId xmlns:a16="http://schemas.microsoft.com/office/drawing/2014/main" id="{A208A7E8-AAEE-7F2B-B006-4410AB949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52964" y="3901998"/>
              <a:ext cx="833017" cy="749715"/>
            </a:xfrm>
            <a:prstGeom prst="rect">
              <a:avLst/>
            </a:prstGeom>
          </p:spPr>
        </p:pic>
        <p:pic>
          <p:nvPicPr>
            <p:cNvPr id="43" name="Picture 4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7C89703-B1BF-E918-BFC6-C3C648263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b="40509"/>
            <a:stretch/>
          </p:blipFill>
          <p:spPr>
            <a:xfrm>
              <a:off x="5439111" y="3176693"/>
              <a:ext cx="877066" cy="1488138"/>
            </a:xfrm>
            <a:prstGeom prst="rect">
              <a:avLst/>
            </a:prstGeom>
          </p:spPr>
        </p:pic>
        <p:pic>
          <p:nvPicPr>
            <p:cNvPr id="45" name="Picture 44" descr="A screen shot of a cell phone&#10;&#10;Description automatically generated">
              <a:extLst>
                <a:ext uri="{FF2B5EF4-FFF2-40B4-BE49-F238E27FC236}">
                  <a16:creationId xmlns:a16="http://schemas.microsoft.com/office/drawing/2014/main" id="{18908093-4F55-1468-7109-EA4AE491CC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32049"/>
            <a:stretch/>
          </p:blipFill>
          <p:spPr>
            <a:xfrm>
              <a:off x="3457884" y="3176693"/>
              <a:ext cx="876007" cy="1488139"/>
            </a:xfrm>
            <a:prstGeom prst="rect">
              <a:avLst/>
            </a:prstGeom>
          </p:spPr>
        </p:pic>
        <p:pic>
          <p:nvPicPr>
            <p:cNvPr id="47" name="Picture 46" descr="A black background with a white circle in the middle&#10;&#10;Description automatically generated">
              <a:extLst>
                <a:ext uri="{FF2B5EF4-FFF2-40B4-BE49-F238E27FC236}">
                  <a16:creationId xmlns:a16="http://schemas.microsoft.com/office/drawing/2014/main" id="{FAF3F9D3-4FE6-D978-CDE9-9551F9EBF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54039" y="3176694"/>
              <a:ext cx="831943" cy="749716"/>
            </a:xfrm>
            <a:prstGeom prst="rect">
              <a:avLst/>
            </a:prstGeom>
          </p:spPr>
        </p:pic>
        <p:pic>
          <p:nvPicPr>
            <p:cNvPr id="49" name="Picture 48" descr="A black circle with white circle in center&#10;&#10;Description automatically generated">
              <a:extLst>
                <a:ext uri="{FF2B5EF4-FFF2-40B4-BE49-F238E27FC236}">
                  <a16:creationId xmlns:a16="http://schemas.microsoft.com/office/drawing/2014/main" id="{8F843B0F-E553-6C47-B31C-9FEF16D86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72404" y="3986815"/>
              <a:ext cx="943043" cy="693414"/>
            </a:xfrm>
            <a:prstGeom prst="rect">
              <a:avLst/>
            </a:prstGeom>
          </p:spPr>
        </p:pic>
        <p:pic>
          <p:nvPicPr>
            <p:cNvPr id="51" name="Picture 50" descr="A bright light in the sky&#10;&#10;Description automatically generated">
              <a:extLst>
                <a:ext uri="{FF2B5EF4-FFF2-40B4-BE49-F238E27FC236}">
                  <a16:creationId xmlns:a16="http://schemas.microsoft.com/office/drawing/2014/main" id="{C8D23D8B-BA3F-80C0-3DC3-CD99518F7A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b="29051"/>
            <a:stretch/>
          </p:blipFill>
          <p:spPr>
            <a:xfrm>
              <a:off x="2587530" y="3176694"/>
              <a:ext cx="817011" cy="1488139"/>
            </a:xfrm>
            <a:prstGeom prst="rect">
              <a:avLst/>
            </a:prstGeom>
          </p:spPr>
        </p:pic>
        <p:pic>
          <p:nvPicPr>
            <p:cNvPr id="53" name="Picture 52" descr="A collage of images of a bright star&#10;&#10;Description automatically generated">
              <a:extLst>
                <a:ext uri="{FF2B5EF4-FFF2-40B4-BE49-F238E27FC236}">
                  <a16:creationId xmlns:a16="http://schemas.microsoft.com/office/drawing/2014/main" id="{2C995CBD-C42D-4DCF-FA67-AA94C4FAF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4721" y="3176694"/>
              <a:ext cx="832876" cy="1490409"/>
            </a:xfrm>
            <a:prstGeom prst="rect">
              <a:avLst/>
            </a:prstGeom>
          </p:spPr>
        </p:pic>
        <p:pic>
          <p:nvPicPr>
            <p:cNvPr id="55" name="Picture 54" descr="A light in the dark sky&#10;&#10;Description automatically generated">
              <a:extLst>
                <a:ext uri="{FF2B5EF4-FFF2-40B4-BE49-F238E27FC236}">
                  <a16:creationId xmlns:a16="http://schemas.microsoft.com/office/drawing/2014/main" id="{B8B0C19F-9FF6-8ADC-C4CF-B78D0D1D3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72404" y="3176694"/>
              <a:ext cx="943043" cy="770059"/>
            </a:xfrm>
            <a:prstGeom prst="rect">
              <a:avLst/>
            </a:prstGeom>
          </p:spPr>
        </p:pic>
        <p:pic>
          <p:nvPicPr>
            <p:cNvPr id="56" name="Picture 55" descr="A bright light in the sky&#10;&#10;Description automatically generated">
              <a:extLst>
                <a:ext uri="{FF2B5EF4-FFF2-40B4-BE49-F238E27FC236}">
                  <a16:creationId xmlns:a16="http://schemas.microsoft.com/office/drawing/2014/main" id="{E6A079B5-47E2-CC42-21E9-9A8EDBBC6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70074"/>
            <a:stretch/>
          </p:blipFill>
          <p:spPr>
            <a:xfrm>
              <a:off x="4386971" y="3926409"/>
              <a:ext cx="981182" cy="753820"/>
            </a:xfrm>
            <a:prstGeom prst="rect">
              <a:avLst/>
            </a:prstGeom>
          </p:spPr>
        </p:pic>
        <p:pic>
          <p:nvPicPr>
            <p:cNvPr id="57" name="Picture 56" descr="A screen shot of a cell phone&#10;&#10;Description automatically generated">
              <a:extLst>
                <a:ext uri="{FF2B5EF4-FFF2-40B4-BE49-F238E27FC236}">
                  <a16:creationId xmlns:a16="http://schemas.microsoft.com/office/drawing/2014/main" id="{2722A685-C1EA-E066-8AE6-AB569C3D6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52" t="67141" r="-352" b="-714"/>
            <a:stretch/>
          </p:blipFill>
          <p:spPr>
            <a:xfrm>
              <a:off x="4386971" y="3176693"/>
              <a:ext cx="978179" cy="8210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303026" y="301776"/>
            <a:ext cx="8546775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/>
              <a:t>Current Landscape: Protoplanetary &amp; Debris Disks</a:t>
            </a:r>
            <a:endParaRPr sz="2700" dirty="0"/>
          </a:p>
        </p:txBody>
      </p:sp>
      <p:sp>
        <p:nvSpPr>
          <p:cNvPr id="11" name="Google Shape;345;p39">
            <a:extLst>
              <a:ext uri="{FF2B5EF4-FFF2-40B4-BE49-F238E27FC236}">
                <a16:creationId xmlns:a16="http://schemas.microsoft.com/office/drawing/2014/main" id="{AFD6ABB8-59D1-75E8-841E-9167B2007460}"/>
              </a:ext>
            </a:extLst>
          </p:cNvPr>
          <p:cNvSpPr txBox="1">
            <a:spLocks/>
          </p:cNvSpPr>
          <p:nvPr/>
        </p:nvSpPr>
        <p:spPr>
          <a:xfrm>
            <a:off x="3376390" y="4489288"/>
            <a:ext cx="1646204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 err="1"/>
              <a:t>Benisty</a:t>
            </a:r>
            <a:r>
              <a:rPr lang="en-US" sz="1050" dirty="0"/>
              <a:t> et al. (2023)</a:t>
            </a:r>
          </a:p>
        </p:txBody>
      </p:sp>
      <p:pic>
        <p:nvPicPr>
          <p:cNvPr id="3" name="Picture 2" descr="A collage of images of a galaxy&#10;&#10;Description automatically generated">
            <a:extLst>
              <a:ext uri="{FF2B5EF4-FFF2-40B4-BE49-F238E27FC236}">
                <a16:creationId xmlns:a16="http://schemas.microsoft.com/office/drawing/2014/main" id="{B4401DAA-8D2F-A2F9-4220-A31DC0136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26" y="795952"/>
            <a:ext cx="3260757" cy="3955975"/>
          </a:xfrm>
          <a:prstGeom prst="rect">
            <a:avLst/>
          </a:prstGeom>
        </p:spPr>
      </p:pic>
      <p:pic>
        <p:nvPicPr>
          <p:cNvPr id="6148" name="Picture 4" descr="This figure shows the dust rings around young stars captured by the Gemini Planet Imager Exoplanet Survey, or GPIES. The rings show a diversity of shapes and sizes, made more extreme by the different projections of the rings on the sky.">
            <a:hlinkClick r:id="rId4"/>
            <a:extLst>
              <a:ext uri="{FF2B5EF4-FFF2-40B4-BE49-F238E27FC236}">
                <a16:creationId xmlns:a16="http://schemas.microsoft.com/office/drawing/2014/main" id="{731294D3-520E-F41A-3187-95AD406DD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68" y="951314"/>
            <a:ext cx="4861306" cy="324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This figure shows the dust rings around young stars captured by the Gemini Planet Imager Exoplanet Survey, or GPIES. The rings show a diversity of shapes and sizes, made more extreme by the different projections of the rings on the sky.">
            <a:extLst>
              <a:ext uri="{FF2B5EF4-FFF2-40B4-BE49-F238E27FC236}">
                <a16:creationId xmlns:a16="http://schemas.microsoft.com/office/drawing/2014/main" id="{62E68035-CC0D-EF89-11B0-A3AA5D694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3681" y="951314"/>
            <a:ext cx="4861306" cy="324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45;p39">
            <a:extLst>
              <a:ext uri="{FF2B5EF4-FFF2-40B4-BE49-F238E27FC236}">
                <a16:creationId xmlns:a16="http://schemas.microsoft.com/office/drawing/2014/main" id="{45043892-A931-35EC-44C3-A9699A184C1F}"/>
              </a:ext>
            </a:extLst>
          </p:cNvPr>
          <p:cNvSpPr txBox="1">
            <a:spLocks/>
          </p:cNvSpPr>
          <p:nvPr/>
        </p:nvSpPr>
        <p:spPr>
          <a:xfrm>
            <a:off x="6079980" y="4177061"/>
            <a:ext cx="2844479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 algn="r"/>
            <a:r>
              <a:rPr lang="en-US" sz="1050" dirty="0"/>
              <a:t>GPIES Debris Disks (Image: Tom Esposito)</a:t>
            </a:r>
          </a:p>
        </p:txBody>
      </p:sp>
    </p:spTree>
    <p:extLst>
      <p:ext uri="{BB962C8B-B14F-4D97-AF65-F5344CB8AC3E}">
        <p14:creationId xmlns:p14="http://schemas.microsoft.com/office/powerpoint/2010/main" val="33999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9"/>
          <p:cNvSpPr txBox="1">
            <a:spLocks noGrp="1"/>
          </p:cNvSpPr>
          <p:nvPr>
            <p:ph type="subTitle" idx="1"/>
          </p:nvPr>
        </p:nvSpPr>
        <p:spPr>
          <a:xfrm>
            <a:off x="198782" y="4841724"/>
            <a:ext cx="2851187" cy="35243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/>
              <a:t>Nielsen et al. (2019), Vigan et al. (2021)</a:t>
            </a:r>
            <a:endParaRPr sz="1050" dirty="0"/>
          </a:p>
        </p:txBody>
      </p:sp>
      <p:sp>
        <p:nvSpPr>
          <p:cNvPr id="347" name="Google Shape;347;p39"/>
          <p:cNvSpPr txBox="1">
            <a:spLocks noGrp="1"/>
          </p:cNvSpPr>
          <p:nvPr>
            <p:ph type="ctrTitle"/>
          </p:nvPr>
        </p:nvSpPr>
        <p:spPr>
          <a:xfrm>
            <a:off x="303026" y="301776"/>
            <a:ext cx="8427147" cy="6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dirty="0"/>
              <a:t>Imaging Demographics &amp; Survey Strategy</a:t>
            </a:r>
            <a:endParaRPr sz="2900" dirty="0"/>
          </a:p>
        </p:txBody>
      </p:sp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DC10D572-67B7-692D-BABC-9335F119D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27" y="820169"/>
            <a:ext cx="2130590" cy="3955796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31FAF71E-5BD0-AB40-901D-6939948F223A}"/>
              </a:ext>
            </a:extLst>
          </p:cNvPr>
          <p:cNvSpPr/>
          <p:nvPr/>
        </p:nvSpPr>
        <p:spPr>
          <a:xfrm>
            <a:off x="4811974" y="1849587"/>
            <a:ext cx="769960" cy="45688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Google Shape;406;p42">
            <a:extLst>
              <a:ext uri="{FF2B5EF4-FFF2-40B4-BE49-F238E27FC236}">
                <a16:creationId xmlns:a16="http://schemas.microsoft.com/office/drawing/2014/main" id="{F7D7A3C7-2364-7A0B-343B-382C6062A47D}"/>
              </a:ext>
            </a:extLst>
          </p:cNvPr>
          <p:cNvSpPr txBox="1">
            <a:spLocks/>
          </p:cNvSpPr>
          <p:nvPr/>
        </p:nvSpPr>
        <p:spPr>
          <a:xfrm>
            <a:off x="2549202" y="862015"/>
            <a:ext cx="2262772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b="1" u="sng" dirty="0"/>
              <a:t>Large statistical surveys</a:t>
            </a:r>
          </a:p>
        </p:txBody>
      </p:sp>
      <p:sp>
        <p:nvSpPr>
          <p:cNvPr id="10" name="Google Shape;406;p42">
            <a:extLst>
              <a:ext uri="{FF2B5EF4-FFF2-40B4-BE49-F238E27FC236}">
                <a16:creationId xmlns:a16="http://schemas.microsoft.com/office/drawing/2014/main" id="{CB9FB710-269C-4C26-575F-57334D57115C}"/>
              </a:ext>
            </a:extLst>
          </p:cNvPr>
          <p:cNvSpPr txBox="1">
            <a:spLocks/>
          </p:cNvSpPr>
          <p:nvPr/>
        </p:nvSpPr>
        <p:spPr>
          <a:xfrm>
            <a:off x="2524131" y="1223724"/>
            <a:ext cx="2287843" cy="1183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Hundreds</a:t>
            </a:r>
            <a:r>
              <a:rPr lang="en-US" dirty="0"/>
              <a:t> of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‘Uninformed’ approach to avoid bias/ensure completeness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Statistically significant sample selection</a:t>
            </a:r>
          </a:p>
        </p:txBody>
      </p:sp>
      <p:sp>
        <p:nvSpPr>
          <p:cNvPr id="14" name="Google Shape;406;p42">
            <a:extLst>
              <a:ext uri="{FF2B5EF4-FFF2-40B4-BE49-F238E27FC236}">
                <a16:creationId xmlns:a16="http://schemas.microsoft.com/office/drawing/2014/main" id="{11E63371-FD00-3A4D-AA28-C140A3563BA1}"/>
              </a:ext>
            </a:extLst>
          </p:cNvPr>
          <p:cNvSpPr txBox="1">
            <a:spLocks/>
          </p:cNvSpPr>
          <p:nvPr/>
        </p:nvSpPr>
        <p:spPr>
          <a:xfrm>
            <a:off x="5581934" y="1258222"/>
            <a:ext cx="3278775" cy="1183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Tens</a:t>
            </a:r>
            <a:r>
              <a:rPr lang="en-US" dirty="0"/>
              <a:t> of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Pre-selected to likely harbor image-able planets:</a:t>
            </a:r>
            <a:br>
              <a:rPr lang="en-US" dirty="0"/>
            </a:br>
            <a:r>
              <a:rPr lang="en-US" dirty="0">
                <a:solidFill>
                  <a:srgbClr val="00FDFF"/>
                </a:solidFill>
              </a:rPr>
              <a:t>RV trends</a:t>
            </a:r>
            <a:r>
              <a:rPr lang="en-US" dirty="0"/>
              <a:t>, </a:t>
            </a:r>
            <a:r>
              <a:rPr lang="en-US" i="1" dirty="0" err="1">
                <a:solidFill>
                  <a:srgbClr val="FF40FF"/>
                </a:solidFill>
              </a:rPr>
              <a:t>Hipparcos</a:t>
            </a:r>
            <a:r>
              <a:rPr lang="en-US" i="1" dirty="0">
                <a:solidFill>
                  <a:srgbClr val="FF40FF"/>
                </a:solidFill>
              </a:rPr>
              <a:t>-Gaia</a:t>
            </a:r>
            <a:r>
              <a:rPr lang="en-US" dirty="0">
                <a:solidFill>
                  <a:srgbClr val="FF40FF"/>
                </a:solidFill>
              </a:rPr>
              <a:t> accelerations</a:t>
            </a:r>
            <a:r>
              <a:rPr lang="en-US" dirty="0"/>
              <a:t>, </a:t>
            </a:r>
            <a:r>
              <a:rPr lang="en-US" dirty="0">
                <a:solidFill>
                  <a:srgbClr val="00FA00"/>
                </a:solidFill>
              </a:rPr>
              <a:t>youth/disks/proximity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Design: maximize detection yield</a:t>
            </a:r>
          </a:p>
        </p:txBody>
      </p:sp>
      <p:sp>
        <p:nvSpPr>
          <p:cNvPr id="15" name="Google Shape;406;p42">
            <a:extLst>
              <a:ext uri="{FF2B5EF4-FFF2-40B4-BE49-F238E27FC236}">
                <a16:creationId xmlns:a16="http://schemas.microsoft.com/office/drawing/2014/main" id="{A7A24BCC-1208-D4D5-0A96-98A03EE3E936}"/>
              </a:ext>
            </a:extLst>
          </p:cNvPr>
          <p:cNvSpPr txBox="1">
            <a:spLocks/>
          </p:cNvSpPr>
          <p:nvPr/>
        </p:nvSpPr>
        <p:spPr>
          <a:xfrm>
            <a:off x="6009522" y="875663"/>
            <a:ext cx="2851187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b="1" u="sng" dirty="0"/>
              <a:t>Targeted, highly-biased surveys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C40F1B-855F-8011-2E5E-AB8E42708FEE}"/>
              </a:ext>
            </a:extLst>
          </p:cNvPr>
          <p:cNvGrpSpPr/>
          <p:nvPr/>
        </p:nvGrpSpPr>
        <p:grpSpPr>
          <a:xfrm>
            <a:off x="2586652" y="2907792"/>
            <a:ext cx="2183087" cy="1991863"/>
            <a:chOff x="2586652" y="2907792"/>
            <a:chExt cx="2183087" cy="1991863"/>
          </a:xfrm>
        </p:grpSpPr>
        <p:pic>
          <p:nvPicPr>
            <p:cNvPr id="17" name="Picture 16" descr="A graph of different stars&#10;&#10;Description automatically generated with medium confidence">
              <a:extLst>
                <a:ext uri="{FF2B5EF4-FFF2-40B4-BE49-F238E27FC236}">
                  <a16:creationId xmlns:a16="http://schemas.microsoft.com/office/drawing/2014/main" id="{3A4925F2-946A-1C46-774A-7E6210214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4771" t="45170" b="-1431"/>
            <a:stretch/>
          </p:blipFill>
          <p:spPr>
            <a:xfrm>
              <a:off x="3082050" y="2908161"/>
              <a:ext cx="1687676" cy="1991494"/>
            </a:xfrm>
            <a:prstGeom prst="rect">
              <a:avLst/>
            </a:prstGeom>
          </p:spPr>
        </p:pic>
        <p:pic>
          <p:nvPicPr>
            <p:cNvPr id="18" name="Picture 17" descr="A graph of different stars&#10;&#10;Description automatically generated with medium confidence">
              <a:extLst>
                <a:ext uri="{FF2B5EF4-FFF2-40B4-BE49-F238E27FC236}">
                  <a16:creationId xmlns:a16="http://schemas.microsoft.com/office/drawing/2014/main" id="{4A267A39-428D-6F4D-1654-7C556EC2A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764" b="52572"/>
            <a:stretch/>
          </p:blipFill>
          <p:spPr>
            <a:xfrm>
              <a:off x="3119097" y="2907792"/>
              <a:ext cx="1650642" cy="1678815"/>
            </a:xfrm>
            <a:prstGeom prst="rect">
              <a:avLst/>
            </a:prstGeom>
          </p:spPr>
        </p:pic>
        <p:pic>
          <p:nvPicPr>
            <p:cNvPr id="19" name="Picture 18" descr="A graph of different stars&#10;&#10;Description automatically generated with medium confidence">
              <a:extLst>
                <a:ext uri="{FF2B5EF4-FFF2-40B4-BE49-F238E27FC236}">
                  <a16:creationId xmlns:a16="http://schemas.microsoft.com/office/drawing/2014/main" id="{9F10CA05-ADD8-CD58-96F7-C91929723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5171" r="83423"/>
            <a:stretch/>
          </p:blipFill>
          <p:spPr>
            <a:xfrm>
              <a:off x="2586652" y="2908161"/>
              <a:ext cx="618551" cy="1940834"/>
            </a:xfrm>
            <a:prstGeom prst="rect">
              <a:avLst/>
            </a:prstGeom>
          </p:spPr>
        </p:pic>
      </p:grpSp>
      <p:pic>
        <p:nvPicPr>
          <p:cNvPr id="24" name="Picture 23" descr="A blue circle with a white x in the center&#10;&#10;Description automatically generated">
            <a:extLst>
              <a:ext uri="{FF2B5EF4-FFF2-40B4-BE49-F238E27FC236}">
                <a16:creationId xmlns:a16="http://schemas.microsoft.com/office/drawing/2014/main" id="{81EA101B-A7BC-EF6E-F585-EBE07FD49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988" y="2907792"/>
            <a:ext cx="1295641" cy="1183420"/>
          </a:xfrm>
          <a:prstGeom prst="rect">
            <a:avLst/>
          </a:prstGeom>
        </p:spPr>
      </p:pic>
      <p:pic>
        <p:nvPicPr>
          <p:cNvPr id="26" name="Picture 25" descr="A purple and yellow dotted diagram&#10;&#10;Description automatically generated with medium confidence">
            <a:extLst>
              <a:ext uri="{FF2B5EF4-FFF2-40B4-BE49-F238E27FC236}">
                <a16:creationId xmlns:a16="http://schemas.microsoft.com/office/drawing/2014/main" id="{63A17D56-F35E-6A79-03E2-7BCB2A6BB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264" y="3260990"/>
            <a:ext cx="1286671" cy="1183420"/>
          </a:xfrm>
          <a:prstGeom prst="rect">
            <a:avLst/>
          </a:prstGeom>
        </p:spPr>
      </p:pic>
      <p:sp>
        <p:nvSpPr>
          <p:cNvPr id="27" name="Google Shape;345;p39">
            <a:extLst>
              <a:ext uri="{FF2B5EF4-FFF2-40B4-BE49-F238E27FC236}">
                <a16:creationId xmlns:a16="http://schemas.microsoft.com/office/drawing/2014/main" id="{36056F47-F1C1-0FDC-36EE-AD3BFA82B83C}"/>
              </a:ext>
            </a:extLst>
          </p:cNvPr>
          <p:cNvSpPr txBox="1">
            <a:spLocks/>
          </p:cNvSpPr>
          <p:nvPr/>
        </p:nvSpPr>
        <p:spPr>
          <a:xfrm>
            <a:off x="5137962" y="4836568"/>
            <a:ext cx="3910877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sz="1050" dirty="0" err="1"/>
              <a:t>Franson</a:t>
            </a:r>
            <a:r>
              <a:rPr lang="en-US" sz="1050" dirty="0"/>
              <a:t> et al. (2023), De Rosa et al. (2023), Mesa et al. (2023)</a:t>
            </a:r>
          </a:p>
        </p:txBody>
      </p:sp>
      <p:pic>
        <p:nvPicPr>
          <p:cNvPr id="29" name="Picture 28" descr="A blue square with white text&#10;&#10;Description automatically generated">
            <a:extLst>
              <a:ext uri="{FF2B5EF4-FFF2-40B4-BE49-F238E27FC236}">
                <a16:creationId xmlns:a16="http://schemas.microsoft.com/office/drawing/2014/main" id="{D9F3364C-9FF8-E7D4-73F9-211F59EC1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8235" y="3653149"/>
            <a:ext cx="1196971" cy="1183420"/>
          </a:xfrm>
          <a:prstGeom prst="rect">
            <a:avLst/>
          </a:prstGeom>
        </p:spPr>
      </p:pic>
      <p:sp>
        <p:nvSpPr>
          <p:cNvPr id="30" name="Google Shape;406;p42">
            <a:extLst>
              <a:ext uri="{FF2B5EF4-FFF2-40B4-BE49-F238E27FC236}">
                <a16:creationId xmlns:a16="http://schemas.microsoft.com/office/drawing/2014/main" id="{9810EB0A-8D0B-9907-CBBD-24EB7D13E587}"/>
              </a:ext>
            </a:extLst>
          </p:cNvPr>
          <p:cNvSpPr txBox="1">
            <a:spLocks/>
          </p:cNvSpPr>
          <p:nvPr/>
        </p:nvSpPr>
        <p:spPr>
          <a:xfrm>
            <a:off x="5667806" y="4432417"/>
            <a:ext cx="2851187" cy="35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Inter Tight"/>
              <a:buNone/>
              <a:defRPr sz="1400" b="0" i="0" u="none" strike="noStrike" cap="none">
                <a:solidFill>
                  <a:schemeClr val="lt1"/>
                </a:solidFill>
                <a:latin typeface="Inter Tight"/>
                <a:ea typeface="Inter Tight"/>
                <a:cs typeface="Inter Tight"/>
                <a:sym typeface="Inter Tight"/>
              </a:defRPr>
            </a:lvl9pPr>
          </a:lstStyle>
          <a:p>
            <a:pPr marL="0" indent="0"/>
            <a:r>
              <a:rPr lang="en-US" i="1" dirty="0"/>
              <a:t>Example: AF </a:t>
            </a:r>
            <a:r>
              <a:rPr lang="en-US" i="1" dirty="0" err="1"/>
              <a:t>Lep</a:t>
            </a:r>
            <a:r>
              <a:rPr lang="en-US" i="1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45527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5" grpId="0"/>
      <p:bldP spid="27" grpId="0"/>
      <p:bldP spid="30" grpId="0"/>
    </p:bldLst>
  </p:timing>
</p:sld>
</file>

<file path=ppt/theme/theme1.xml><?xml version="1.0" encoding="utf-8"?>
<a:theme xmlns:a="http://schemas.openxmlformats.org/drawingml/2006/main" name="TLE for Astronomical Science by Slidesgo">
  <a:themeElements>
    <a:clrScheme name="Simple Light">
      <a:dk1>
        <a:srgbClr val="000000"/>
      </a:dk1>
      <a:lt1>
        <a:srgbClr val="F8F8F8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8F8F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8530</TotalTime>
  <Words>1754</Words>
  <Application>Microsoft Macintosh PowerPoint</Application>
  <PresentationFormat>On-screen Show (16:9)</PresentationFormat>
  <Paragraphs>200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Tahoma</vt:lpstr>
      <vt:lpstr>Arial</vt:lpstr>
      <vt:lpstr>Manrope</vt:lpstr>
      <vt:lpstr>Bebas Neue</vt:lpstr>
      <vt:lpstr>Inter Tight</vt:lpstr>
      <vt:lpstr>Calibri</vt:lpstr>
      <vt:lpstr>TLE for Astronomical Science by Slidesgo</vt:lpstr>
      <vt:lpstr>Exoplanetary System Imaging in the Combined Era of Ground and Space-based Vantage Points</vt:lpstr>
      <vt:lpstr>Outline</vt:lpstr>
      <vt:lpstr>The Classic  Exoplanet Plot</vt:lpstr>
      <vt:lpstr>The Classic  Exoplanet Plot</vt:lpstr>
      <vt:lpstr>Foundations of High Contrast Imaging</vt:lpstr>
      <vt:lpstr>Impact of Technical Advances</vt:lpstr>
      <vt:lpstr>Current Landscape: Imaged Exoplanets</vt:lpstr>
      <vt:lpstr>Current Landscape: Protoplanetary &amp; Debris Disks</vt:lpstr>
      <vt:lpstr>Imaging Demographics &amp; Survey Strategy</vt:lpstr>
      <vt:lpstr>How does this connect to what we can do with JWST?</vt:lpstr>
      <vt:lpstr>JWST Exoplanet and Circumstellar Disk Capabilities</vt:lpstr>
      <vt:lpstr>JWST is not that large of a telescope!</vt:lpstr>
      <vt:lpstr>ERS: HIP 65426 b</vt:lpstr>
      <vt:lpstr>ERS: VHS 1256 b</vt:lpstr>
      <vt:lpstr>Imaging in the MIR – HR8799bcde</vt:lpstr>
      <vt:lpstr>Imaging in the MIR – Fomalhaut</vt:lpstr>
      <vt:lpstr>Imaging in the MIR – GJ 758 B</vt:lpstr>
      <vt:lpstr>High-Contrast Imaging + IFU Spectroscopy - NIR</vt:lpstr>
      <vt:lpstr>IFU High-Contrast Spectroscopy - NIR</vt:lpstr>
      <vt:lpstr>IFU High-Contrast Spectroscopy - MIR</vt:lpstr>
      <vt:lpstr>IFU High-Contrast Spectroscopy - MIR</vt:lpstr>
      <vt:lpstr>DDTs and Upcoming High Contrast Programs</vt:lpstr>
      <vt:lpstr>How do ELT instruments and JWST complement each other?</vt:lpstr>
      <vt:lpstr>ELT Capabilities</vt:lpstr>
      <vt:lpstr>ELT Capabilities</vt:lpstr>
      <vt:lpstr>ELT Capabilities</vt:lpstr>
      <vt:lpstr>PowerPoint Presentation</vt:lpstr>
      <vt:lpstr>Toward the Future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Imaging of Exoplanets and Substellar Companions with HST &amp; JWST</dc:title>
  <cp:lastModifiedBy>Kimberly Ward-Duong</cp:lastModifiedBy>
  <cp:revision>113</cp:revision>
  <dcterms:modified xsi:type="dcterms:W3CDTF">2023-12-12T23:19:54Z</dcterms:modified>
</cp:coreProperties>
</file>