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0" r:id="rId1"/>
  </p:sldMasterIdLst>
  <p:notesMasterIdLst>
    <p:notesMasterId r:id="rId24"/>
  </p:notesMasterIdLst>
  <p:sldIdLst>
    <p:sldId id="256" r:id="rId2"/>
    <p:sldId id="263" r:id="rId3"/>
    <p:sldId id="317" r:id="rId4"/>
    <p:sldId id="259" r:id="rId5"/>
    <p:sldId id="277" r:id="rId6"/>
    <p:sldId id="314" r:id="rId7"/>
    <p:sldId id="303" r:id="rId8"/>
    <p:sldId id="310" r:id="rId9"/>
    <p:sldId id="304" r:id="rId10"/>
    <p:sldId id="311" r:id="rId11"/>
    <p:sldId id="264" r:id="rId12"/>
    <p:sldId id="319" r:id="rId13"/>
    <p:sldId id="265" r:id="rId14"/>
    <p:sldId id="316" r:id="rId15"/>
    <p:sldId id="307" r:id="rId16"/>
    <p:sldId id="285" r:id="rId17"/>
    <p:sldId id="318" r:id="rId18"/>
    <p:sldId id="321" r:id="rId19"/>
    <p:sldId id="312" r:id="rId20"/>
    <p:sldId id="320" r:id="rId21"/>
    <p:sldId id="313" r:id="rId22"/>
    <p:sldId id="31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00"/>
    <a:srgbClr val="C1EEFC"/>
    <a:srgbClr val="57A0C9"/>
    <a:srgbClr val="004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4"/>
    <p:restoredTop sz="87309"/>
  </p:normalViewPr>
  <p:slideViewPr>
    <p:cSldViewPr snapToGrid="0">
      <p:cViewPr>
        <p:scale>
          <a:sx n="112" d="100"/>
          <a:sy n="112" d="100"/>
        </p:scale>
        <p:origin x="1064" y="8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6A88A-25B3-CE44-AE1A-DAB719CCF75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07A6F-33AA-C74A-B3DF-59C94D9D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6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Thank you for the introduction. Since I’m the last talk of the day I’ll try to keep this timely.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CC1 at 2”.2 from central star</a:t>
            </a:r>
          </a:p>
          <a:p>
            <a:endParaRPr lang="en-US" dirty="0"/>
          </a:p>
          <a:p>
            <a:r>
              <a:rPr lang="en-US" dirty="0"/>
              <a:t>CC1 had a probability of 0.008 of being a background galaxy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5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7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From 2015 science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85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that, I’ll leave this publication status here, and I’ll be happy to take any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76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5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41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59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CMR10"/>
              </a:rPr>
              <a:t>We placed new limits on planets exterior to the known spiral disk, down to </a:t>
            </a:r>
            <a:r>
              <a:rPr lang="en-CA" sz="1800" dirty="0">
                <a:effectLst/>
                <a:latin typeface="CMSY10"/>
              </a:rPr>
              <a:t>∼</a:t>
            </a:r>
            <a:r>
              <a:rPr lang="en-CA" sz="1800" dirty="0">
                <a:effectLst/>
                <a:latin typeface="CMR10"/>
              </a:rPr>
              <a:t>0.5 </a:t>
            </a:r>
            <a:r>
              <a:rPr lang="en-CA" sz="1800" dirty="0" err="1">
                <a:effectLst/>
                <a:latin typeface="CMR10"/>
              </a:rPr>
              <a:t>M</a:t>
            </a:r>
            <a:r>
              <a:rPr lang="en-CA" sz="1800" dirty="0" err="1">
                <a:effectLst/>
                <a:latin typeface="CMR7"/>
              </a:rPr>
              <a:t>Jup</a:t>
            </a:r>
            <a:r>
              <a:rPr lang="en-CA" sz="1800" dirty="0">
                <a:effectLst/>
                <a:latin typeface="CMR7"/>
              </a:rPr>
              <a:t> </a:t>
            </a:r>
            <a:r>
              <a:rPr lang="en-CA" sz="1800" dirty="0">
                <a:effectLst/>
                <a:latin typeface="CMR10"/>
              </a:rPr>
              <a:t>in the back- ground limit at </a:t>
            </a:r>
            <a:r>
              <a:rPr lang="en-CA" sz="1800" dirty="0">
                <a:effectLst/>
                <a:latin typeface="MSAM10"/>
              </a:rPr>
              <a:t>≳</a:t>
            </a:r>
            <a:r>
              <a:rPr lang="en-CA" sz="1800" dirty="0">
                <a:effectLst/>
                <a:latin typeface="CMR10"/>
              </a:rPr>
              <a:t>600 au projected separation and below 2 </a:t>
            </a:r>
            <a:r>
              <a:rPr lang="en-CA" sz="1800" dirty="0" err="1">
                <a:effectLst/>
                <a:latin typeface="CMR10"/>
              </a:rPr>
              <a:t>M</a:t>
            </a:r>
            <a:r>
              <a:rPr lang="en-CA" sz="1800" dirty="0" err="1">
                <a:effectLst/>
                <a:latin typeface="CMR7"/>
              </a:rPr>
              <a:t>Jup</a:t>
            </a:r>
            <a:r>
              <a:rPr lang="en-CA" sz="1800" dirty="0">
                <a:effectLst/>
                <a:latin typeface="CMR7"/>
              </a:rPr>
              <a:t> </a:t>
            </a:r>
            <a:r>
              <a:rPr lang="en-CA" sz="1800" dirty="0">
                <a:effectLst/>
                <a:latin typeface="CMR10"/>
              </a:rPr>
              <a:t>at </a:t>
            </a:r>
            <a:r>
              <a:rPr lang="en-CA" sz="1800" dirty="0">
                <a:effectLst/>
                <a:latin typeface="MSAM10"/>
              </a:rPr>
              <a:t>≳</a:t>
            </a:r>
            <a:r>
              <a:rPr lang="en-CA" sz="1800" dirty="0">
                <a:effectLst/>
                <a:latin typeface="CMR10"/>
              </a:rPr>
              <a:t>150 au (both in the F405N filter, in which we reach the deepest sensitivity). 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2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LIE SEN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13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Each disk has a publication coming lead by different relatively junior members of the team, who’s names are listed below their respective disk.  </a:t>
            </a:r>
            <a:r>
              <a:rPr lang="en-US" dirty="0">
                <a:effectLst/>
                <a:latin typeface="Helvetica Neue" panose="02000503000000020004" pitchFamily="2" charset="0"/>
              </a:rPr>
              <a:t>Some of these publications are still in prep, so I would ask that you please refrain from sharing any of these images outside the conference</a:t>
            </a:r>
            <a:endParaRPr lang="en-CA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07A6F-33AA-C74A-B3DF-59C94D9D3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05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2 narrow filters for accretion signatures and 2 for continuum emission.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For each filter, we utilized 2 roll angles to allow for ADI and 4 dithers per angle.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We took all of our data shown here in direct imaging mode, so we did not elect to use the coronagraph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25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The first disk I will discuss is the one I am most familiar with - HL Tau.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The image you see here is the famous image from the 2014 ALMA long baseline campaign. So how does our </a:t>
            </a:r>
            <a:r>
              <a:rPr lang="en-CA" dirty="0" err="1">
                <a:effectLst/>
                <a:latin typeface="Helvetica Neue" panose="02000503000000020004" pitchFamily="2" charset="0"/>
              </a:rPr>
              <a:t>NIRCam</a:t>
            </a:r>
            <a:r>
              <a:rPr lang="en-CA" dirty="0">
                <a:effectLst/>
                <a:latin typeface="Helvetica Neue" panose="02000503000000020004" pitchFamily="2" charset="0"/>
              </a:rPr>
              <a:t> data change this picture?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Here I’ve taken the ALMA mm image in red and overlaid our </a:t>
            </a:r>
            <a:r>
              <a:rPr lang="en-CA" dirty="0" err="1">
                <a:effectLst/>
                <a:latin typeface="Helvetica Neue" panose="02000503000000020004" pitchFamily="2" charset="0"/>
              </a:rPr>
              <a:t>NIRCam</a:t>
            </a:r>
            <a:r>
              <a:rPr lang="en-CA" dirty="0">
                <a:effectLst/>
                <a:latin typeface="Helvetica Neue" panose="02000503000000020004" pitchFamily="2" charset="0"/>
              </a:rPr>
              <a:t> data in at 2µm in blue.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The key features you see here are the stellar envelope that HL Tau is still embedded in, since this is a young star, around 100,000 years old and therefore still embedded.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We detect a c-shaped outflow previously imaged at other wavelengths, but never with this level of precision in the infrared.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  <a:latin typeface="Helvetica Neue" panose="02000503000000020004" pitchFamily="2" charset="0"/>
              </a:rPr>
              <a:t>You may also notice that the PSF is not subtracted in this image - this is relatively raw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4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800" dirty="0">
                <a:effectLst/>
                <a:latin typeface="Helvetica Neue" panose="02000503000000020004" pitchFamily="2" charset="0"/>
              </a:rPr>
              <a:t>our detection limits are sensitive to planets as small as 1MJup at 4” and very massive multi </a:t>
            </a:r>
            <a:r>
              <a:rPr lang="en-CA" sz="4800" dirty="0" err="1">
                <a:effectLst/>
                <a:latin typeface="Helvetica Neue" panose="02000503000000020004" pitchFamily="2" charset="0"/>
              </a:rPr>
              <a:t>Mjup</a:t>
            </a:r>
            <a:r>
              <a:rPr lang="en-CA" sz="4800" dirty="0">
                <a:effectLst/>
                <a:latin typeface="Helvetica Neue" panose="02000503000000020004" pitchFamily="2" charset="0"/>
              </a:rPr>
              <a:t> planets in the disk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20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4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14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7A6F-33AA-C74A-B3DF-59C94D9D3A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7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9574-CE30-CC4A-B386-D6B747A149BA}" type="datetime1">
              <a:rPr lang="en-CA" smtClean="0"/>
              <a:t>2023-12-06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5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D7D1-9C22-6247-8383-A52C0587C9AA}" type="datetime1">
              <a:rPr lang="en-CA" smtClean="0"/>
              <a:t>2023-12-06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6578-333C-5745-9A0B-07A87C706CE1}" type="datetime1">
              <a:rPr lang="en-CA" smtClean="0"/>
              <a:t>2023-12-06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4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7C-7933-874A-877F-64A7FAF2E9B3}" type="datetime1">
              <a:rPr lang="en-CA" smtClean="0"/>
              <a:t>2023-12-06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8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7990-B34C-4F42-A85A-A7B0BB72FC61}" type="datetime1">
              <a:rPr lang="en-CA" smtClean="0"/>
              <a:t>2023-12-06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9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662B-3A07-494D-9367-D6E941C27588}" type="datetime1">
              <a:rPr lang="en-CA" smtClean="0"/>
              <a:t>2023-12-06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3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37D70-6D27-D247-8EE3-F8F6C0DE15C0}" type="datetime1">
              <a:rPr lang="en-CA" smtClean="0"/>
              <a:t>2023-12-06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0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AF74-D072-9742-B0DF-2F604F9435E6}" type="datetime1">
              <a:rPr lang="en-CA" smtClean="0"/>
              <a:t>2023-12-06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6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5CCC-7A85-014B-A73E-56A438A08EB0}" type="datetime1">
              <a:rPr lang="en-CA" smtClean="0"/>
              <a:t>2023-12-06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2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17E29-BA28-D146-A89F-EFEFD5466E97}" type="datetime1">
              <a:rPr lang="en-CA" smtClean="0"/>
              <a:t>2023-12-06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09B09-131B-8841-8FB9-223B52EED1F6}" type="datetime1">
              <a:rPr lang="en-CA" smtClean="0"/>
              <a:t>2023-12-06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2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799A8-EC94-1443-83F3-9C53D94FAB0A}" type="datetime1">
              <a:rPr lang="en-CA" smtClean="0"/>
              <a:t>2023-12-06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90E41-E95E-0142-8593-72ED4929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5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rbdong@uvic.ca" TargetMode="External"/><Relationship Id="rId4" Type="http://schemas.openxmlformats.org/officeDocument/2006/relationships/hyperlink" Target="mailto:camrynmullin@uvic.ca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5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B2473B-BFFE-D17E-9D1C-DC3A262BCFF4}"/>
              </a:ext>
            </a:extLst>
          </p:cNvPr>
          <p:cNvSpPr/>
          <p:nvPr/>
        </p:nvSpPr>
        <p:spPr>
          <a:xfrm>
            <a:off x="0" y="0"/>
            <a:ext cx="12328707" cy="6858000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30F1B-6AF6-72E6-431C-F06EAD8C9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404"/>
                    </a14:imgEffect>
                    <a14:imgEffect>
                      <a14:saturation sat="44000"/>
                    </a14:imgEffect>
                  </a14:imgLayer>
                </a14:imgProps>
              </a:ext>
            </a:extLst>
          </a:blip>
          <a:srcRect b="25000"/>
          <a:stretch/>
        </p:blipFill>
        <p:spPr>
          <a:xfrm>
            <a:off x="-249919" y="190792"/>
            <a:ext cx="12578626" cy="707546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9E214A6-0761-22B2-E8EF-D4EE2D4C5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162" y="4889394"/>
            <a:ext cx="9060381" cy="1147124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Camryn Mullin, MSc Student, University of Victoria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Supervisor: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Ruobing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Cugno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Greene, D. Johnstone, J.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Leisenring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Meyer, K. Wagner, S. Wolff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8123AD-49C0-9EAE-FCE1-F24B07CBD1DB}"/>
              </a:ext>
            </a:extLst>
          </p:cNvPr>
          <p:cNvSpPr/>
          <p:nvPr/>
        </p:nvSpPr>
        <p:spPr>
          <a:xfrm>
            <a:off x="0" y="-1"/>
            <a:ext cx="12328707" cy="1451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Direct Imaging of YSOs: </a:t>
            </a:r>
            <a:br>
              <a:rPr lang="en-CA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</a:br>
            <a:r>
              <a:rPr lang="en-CA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Observing Five </a:t>
            </a:r>
            <a:r>
              <a:rPr lang="en-CA" sz="28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</a:t>
            </a:r>
            <a:r>
              <a:rPr lang="en-CA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ircumstellar </a:t>
            </a:r>
            <a:r>
              <a:rPr lang="en-CA" sz="28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</a:t>
            </a:r>
            <a:r>
              <a:rPr lang="en-CA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isks to Search for Forming </a:t>
            </a:r>
            <a:r>
              <a:rPr lang="en-CA" sz="28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</a:t>
            </a:r>
            <a:r>
              <a:rPr lang="en-CA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lanets</a:t>
            </a:r>
            <a:endParaRPr lang="en-US" sz="2800" dirty="0"/>
          </a:p>
        </p:txBody>
      </p:sp>
      <p:pic>
        <p:nvPicPr>
          <p:cNvPr id="25" name="Picture 24" descr="A picture containing logo, graphics, font, symbol&#10;&#10;Description automatically generated">
            <a:extLst>
              <a:ext uri="{FF2B5EF4-FFF2-40B4-BE49-F238E27FC236}">
                <a16:creationId xmlns:a16="http://schemas.microsoft.com/office/drawing/2014/main" id="{0F9FA8E8-503D-884C-B8BF-7C44C568F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4" y="115064"/>
            <a:ext cx="1309815" cy="535612"/>
          </a:xfrm>
          <a:prstGeom prst="rect">
            <a:avLst/>
          </a:prstGeom>
        </p:spPr>
      </p:pic>
      <p:pic>
        <p:nvPicPr>
          <p:cNvPr id="27" name="Picture 26" descr="A close up of a sticker&#10;&#10;Description automatically generated with medium confidence">
            <a:extLst>
              <a:ext uri="{FF2B5EF4-FFF2-40B4-BE49-F238E27FC236}">
                <a16:creationId xmlns:a16="http://schemas.microsoft.com/office/drawing/2014/main" id="{E6EDA3C7-DF2A-C457-D135-2B8CB1042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9362" y="63498"/>
            <a:ext cx="922638" cy="69376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24F3949-14E2-66E5-AC9F-7E958BB5CD78}"/>
              </a:ext>
            </a:extLst>
          </p:cNvPr>
          <p:cNvSpPr txBox="1">
            <a:spLocks/>
          </p:cNvSpPr>
          <p:nvPr/>
        </p:nvSpPr>
        <p:spPr>
          <a:xfrm>
            <a:off x="2097613" y="6301361"/>
            <a:ext cx="8133478" cy="406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 Science in Light of JWST Dec 2023 @ UCLA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3E8CD1-DA15-20EF-2785-7CB5993723E2}"/>
              </a:ext>
            </a:extLst>
          </p:cNvPr>
          <p:cNvCxnSpPr>
            <a:cxnSpLocks/>
          </p:cNvCxnSpPr>
          <p:nvPr/>
        </p:nvCxnSpPr>
        <p:spPr>
          <a:xfrm>
            <a:off x="0" y="6215656"/>
            <a:ext cx="1232870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picture containing text, soccer, logo, ball&#10;&#10;Description automatically generated">
            <a:extLst>
              <a:ext uri="{FF2B5EF4-FFF2-40B4-BE49-F238E27FC236}">
                <a16:creationId xmlns:a16="http://schemas.microsoft.com/office/drawing/2014/main" id="{70406138-02D4-97DE-A15B-8616D72F5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21" y="5383065"/>
            <a:ext cx="1280143" cy="12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5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EC1DA-481D-C256-85BC-4E7BAD57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50" y="1"/>
            <a:ext cx="10515600" cy="96018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374BD1-7122-6F63-37C8-2801E39B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9C907-13ED-2DC8-DF06-7BBD26D91831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SAO 206462 Companion Candidate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482AFC-0207-6E16-AC97-9DBEAF327CB7}"/>
              </a:ext>
            </a:extLst>
          </p:cNvPr>
          <p:cNvSpPr txBox="1">
            <a:spLocks/>
          </p:cNvSpPr>
          <p:nvPr/>
        </p:nvSpPr>
        <p:spPr>
          <a:xfrm>
            <a:off x="272850" y="1328562"/>
            <a:ext cx="11646299" cy="3708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2.25𝜎 from predicted position to drive eastern spiral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Detected with 4.4 S/N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Expected to be </a:t>
            </a:r>
            <a:r>
              <a:rPr lang="en-CA" sz="2400" b="0" i="0" dirty="0">
                <a:effectLst/>
                <a:latin typeface="Arial" panose="020B0604020202020204" pitchFamily="34" charset="0"/>
              </a:rPr>
              <a:t>0.8 ± 0.3 MJ</a:t>
            </a:r>
          </a:p>
          <a:p>
            <a:pPr marL="285750">
              <a:spcAft>
                <a:spcPts val="600"/>
              </a:spcAft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Deeper observations needed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F0598-A2C2-3CB0-B376-7D920D1D9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386" y="2156346"/>
            <a:ext cx="6192563" cy="4200004"/>
          </a:xfrm>
          <a:prstGeom prst="rect">
            <a:avLst/>
          </a:prstGeom>
        </p:spPr>
      </p:pic>
      <p:pic>
        <p:nvPicPr>
          <p:cNvPr id="11" name="Content Placeholder 6" descr="A close-up of a pink and red image&#10;&#10;Description automatically generated">
            <a:extLst>
              <a:ext uri="{FF2B5EF4-FFF2-40B4-BE49-F238E27FC236}">
                <a16:creationId xmlns:a16="http://schemas.microsoft.com/office/drawing/2014/main" id="{FD3EF592-3859-C0F2-5AA0-878AD6FE4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66" y="3513905"/>
            <a:ext cx="6041568" cy="3207570"/>
          </a:xfrm>
          <a:prstGeom prst="rect">
            <a:avLst/>
          </a:prstGeom>
        </p:spPr>
      </p:pic>
      <p:pic>
        <p:nvPicPr>
          <p:cNvPr id="12" name="Picture 11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C43C8574-46E6-4BFC-C999-80072BE83B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6094" t="8140" r="23071" b="56413"/>
          <a:stretch/>
        </p:blipFill>
        <p:spPr>
          <a:xfrm>
            <a:off x="1661330" y="4754444"/>
            <a:ext cx="764455" cy="7483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93733C-738C-6147-2F46-14E1074EF4EC}"/>
              </a:ext>
            </a:extLst>
          </p:cNvPr>
          <p:cNvSpPr txBox="1"/>
          <p:nvPr/>
        </p:nvSpPr>
        <p:spPr>
          <a:xfrm>
            <a:off x="9532915" y="5219671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303DDC-3360-BAE3-079D-ADA0921A5BB8}"/>
              </a:ext>
            </a:extLst>
          </p:cNvPr>
          <p:cNvCxnSpPr>
            <a:cxnSpLocks/>
          </p:cNvCxnSpPr>
          <p:nvPr/>
        </p:nvCxnSpPr>
        <p:spPr>
          <a:xfrm flipH="1" flipV="1">
            <a:off x="9355503" y="5077931"/>
            <a:ext cx="343299" cy="174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2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89A93C-F12A-18B2-333C-42C032C56826}"/>
              </a:ext>
            </a:extLst>
          </p:cNvPr>
          <p:cNvSpPr/>
          <p:nvPr/>
        </p:nvSpPr>
        <p:spPr>
          <a:xfrm>
            <a:off x="423889" y="1442397"/>
            <a:ext cx="5624484" cy="4417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F0D2B-9EAF-0431-6029-D3B533AB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525" y="3793807"/>
            <a:ext cx="7993586" cy="23867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Saturation high due to 10-20% higher than expected throughput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coronagraph for observations of TW Hydra</a:t>
            </a:r>
          </a:p>
          <a:p>
            <a:pPr>
              <a:lnSpc>
                <a:spcPct val="17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reduction underway for PDS 70</a:t>
            </a:r>
          </a:p>
          <a:p>
            <a:pPr>
              <a:lnSpc>
                <a:spcPct val="17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Future ELT observations?</a:t>
            </a:r>
          </a:p>
          <a:p>
            <a:pPr>
              <a:lnSpc>
                <a:spcPct val="170000"/>
              </a:lnSpc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C258C-FA91-34FF-E778-51277C69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ED1D0-BD2F-E3AA-D5C0-C5E6B87AC17C}"/>
              </a:ext>
            </a:extLst>
          </p:cNvPr>
          <p:cNvSpPr txBox="1"/>
          <p:nvPr/>
        </p:nvSpPr>
        <p:spPr>
          <a:xfrm>
            <a:off x="354117" y="5892581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 Hydra simulated through F405N</a:t>
            </a:r>
          </a:p>
        </p:txBody>
      </p:sp>
      <p:pic>
        <p:nvPicPr>
          <p:cNvPr id="7" name="Picture 6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F0F3D9B2-A470-E3DB-80F2-1F9B4FD69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3" y="1215897"/>
            <a:ext cx="2768685" cy="46676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854BC1A-1269-BAAA-B86A-A15C0736B424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Next Steps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2BFF5B-C2D7-E3BD-E530-8BF8F55D0D3E}"/>
              </a:ext>
            </a:extLst>
          </p:cNvPr>
          <p:cNvSpPr txBox="1"/>
          <p:nvPr/>
        </p:nvSpPr>
        <p:spPr>
          <a:xfrm>
            <a:off x="10739728" y="2118211"/>
            <a:ext cx="85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F405N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262C32FE-BC23-1FBC-8AAC-27757CCC6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98" t="1460" r="22523" b="11353"/>
          <a:stretch/>
        </p:blipFill>
        <p:spPr>
          <a:xfrm>
            <a:off x="3097318" y="1318026"/>
            <a:ext cx="2295571" cy="20601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E34AAD-2B2F-C671-8BBC-EE071960FA41}"/>
              </a:ext>
            </a:extLst>
          </p:cNvPr>
          <p:cNvGrpSpPr/>
          <p:nvPr/>
        </p:nvGrpSpPr>
        <p:grpSpPr>
          <a:xfrm>
            <a:off x="3252763" y="1328186"/>
            <a:ext cx="4546563" cy="2062037"/>
            <a:chOff x="-397647" y="2068668"/>
            <a:chExt cx="9811977" cy="44501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8C80EE-CD0F-CBDB-668D-CDB913573A92}"/>
                </a:ext>
              </a:extLst>
            </p:cNvPr>
            <p:cNvSpPr txBox="1"/>
            <p:nvPr/>
          </p:nvSpPr>
          <p:spPr>
            <a:xfrm>
              <a:off x="-397647" y="5721710"/>
              <a:ext cx="2161903" cy="797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F187N</a:t>
              </a:r>
            </a:p>
          </p:txBody>
        </p:sp>
        <p:pic>
          <p:nvPicPr>
            <p:cNvPr id="17" name="Picture 16" descr="A screenshot of a blue screen&#10;&#10;Description automatically generated">
              <a:extLst>
                <a:ext uri="{FF2B5EF4-FFF2-40B4-BE49-F238E27FC236}">
                  <a16:creationId xmlns:a16="http://schemas.microsoft.com/office/drawing/2014/main" id="{7A28D090-956D-DE52-1B5F-35ECA0594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639" t="1440" r="23025" b="10952"/>
            <a:stretch/>
          </p:blipFill>
          <p:spPr>
            <a:xfrm>
              <a:off x="4628589" y="2068668"/>
              <a:ext cx="4785741" cy="444613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6A66BD-1A45-74A0-5362-0323827A1ABA}"/>
                </a:ext>
              </a:extLst>
            </p:cNvPr>
            <p:cNvSpPr txBox="1"/>
            <p:nvPr/>
          </p:nvSpPr>
          <p:spPr>
            <a:xfrm>
              <a:off x="4906622" y="5683324"/>
              <a:ext cx="2349341" cy="797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F200W</a:t>
              </a:r>
            </a:p>
          </p:txBody>
        </p:sp>
      </p:grpSp>
      <p:pic>
        <p:nvPicPr>
          <p:cNvPr id="23" name="Picture 22" descr="A blue circle with a black center&#10;&#10;Description automatically generated with medium confidence">
            <a:extLst>
              <a:ext uri="{FF2B5EF4-FFF2-40B4-BE49-F238E27FC236}">
                <a16:creationId xmlns:a16="http://schemas.microsoft.com/office/drawing/2014/main" id="{8D430F9E-5BD0-3495-FCD0-F36EC8173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990" y="1337177"/>
            <a:ext cx="2041047" cy="20410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A37334E-36A7-1421-8FDF-AE29EACCF37A}"/>
              </a:ext>
            </a:extLst>
          </p:cNvPr>
          <p:cNvSpPr txBox="1"/>
          <p:nvPr/>
        </p:nvSpPr>
        <p:spPr>
          <a:xfrm>
            <a:off x="8284794" y="3015235"/>
            <a:ext cx="65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F405N</a:t>
            </a:r>
          </a:p>
        </p:txBody>
      </p:sp>
    </p:spTree>
    <p:extLst>
      <p:ext uri="{BB962C8B-B14F-4D97-AF65-F5344CB8AC3E}">
        <p14:creationId xmlns:p14="http://schemas.microsoft.com/office/powerpoint/2010/main" val="2019028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CCD5-A5AE-885B-0459-8A9C59A22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794"/>
            <a:ext cx="10515600" cy="4351338"/>
          </a:xfrm>
        </p:spPr>
        <p:txBody>
          <a:bodyPr>
            <a:normAutofit/>
          </a:bodyPr>
          <a:lstStyle/>
          <a:p>
            <a:r>
              <a:rPr lang="en-CA" sz="2400" b="0" i="0" dirty="0">
                <a:effectLst/>
                <a:latin typeface="Arial" panose="020B0604020202020204" pitchFamily="34" charset="0"/>
              </a:rPr>
              <a:t>ELT Mid-infrared ELT Imager and Spectrograph (METIS) will target exoplanets and circumstellar disks</a:t>
            </a:r>
          </a:p>
          <a:p>
            <a:r>
              <a:rPr lang="en-CA" sz="2400" b="0" i="0" dirty="0">
                <a:effectLst/>
                <a:latin typeface="Arial" panose="020B0604020202020204" pitchFamily="34" charset="0"/>
              </a:rPr>
              <a:t>TMT should be able to detect ≤ 0.1MJ planets ≤ 10AU at 140pc</a:t>
            </a:r>
            <a:endParaRPr lang="en-US" sz="2400" b="0" i="0" dirty="0">
              <a:effectLst/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Could be useful for a target like HL Tau 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140pc distance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Searching for Saturn mass planets at ≤ 80AU</a:t>
            </a:r>
            <a:endParaRPr lang="en-CA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2962D-34C8-0412-F33E-6600BA43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F79AFD-D0C8-D521-5396-830BBC47D96F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ELT Observing Potential</a:t>
            </a:r>
          </a:p>
        </p:txBody>
      </p:sp>
      <p:pic>
        <p:nvPicPr>
          <p:cNvPr id="7" name="Picture 6" descr="A large silver dome building&#10;&#10;Description automatically generated with medium confidence">
            <a:extLst>
              <a:ext uri="{FF2B5EF4-FFF2-40B4-BE49-F238E27FC236}">
                <a16:creationId xmlns:a16="http://schemas.microsoft.com/office/drawing/2014/main" id="{8ADCAB4D-E08E-9B2E-1106-0FEC2BA10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45" y="4178649"/>
            <a:ext cx="5656545" cy="2315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DB9D9D-5B3C-7053-1FB7-196801570825}"/>
              </a:ext>
            </a:extLst>
          </p:cNvPr>
          <p:cNvSpPr txBox="1"/>
          <p:nvPr/>
        </p:nvSpPr>
        <p:spPr>
          <a:xfrm>
            <a:off x="838200" y="6124410"/>
            <a:ext cx="5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ELT </a:t>
            </a:r>
          </a:p>
        </p:txBody>
      </p:sp>
      <p:pic>
        <p:nvPicPr>
          <p:cNvPr id="12" name="Picture 11" descr="A large dome shaped building&#10;&#10;Description automatically generated">
            <a:extLst>
              <a:ext uri="{FF2B5EF4-FFF2-40B4-BE49-F238E27FC236}">
                <a16:creationId xmlns:a16="http://schemas.microsoft.com/office/drawing/2014/main" id="{C76E9E3B-D151-DE77-6755-2A352E489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583" y="4120069"/>
            <a:ext cx="3590033" cy="2373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5203D-C64C-0701-5D73-504FCD9939AB}"/>
              </a:ext>
            </a:extLst>
          </p:cNvPr>
          <p:cNvSpPr txBox="1"/>
          <p:nvPr/>
        </p:nvSpPr>
        <p:spPr>
          <a:xfrm>
            <a:off x="7056160" y="610137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TMT</a:t>
            </a:r>
          </a:p>
        </p:txBody>
      </p:sp>
    </p:spTree>
    <p:extLst>
      <p:ext uri="{BB962C8B-B14F-4D97-AF65-F5344CB8AC3E}">
        <p14:creationId xmlns:p14="http://schemas.microsoft.com/office/powerpoint/2010/main" val="414732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7C008-748A-772E-88F7-3E677DBDE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b="25000"/>
          <a:stretch/>
        </p:blipFill>
        <p:spPr>
          <a:xfrm>
            <a:off x="8343" y="1873516"/>
            <a:ext cx="1219201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353AB8-A552-94E1-EFE4-3BF8F1D7C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939" y="780517"/>
            <a:ext cx="9619488" cy="7210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86F5D-FB66-24AB-6955-4717209D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4E5E5-4E50-2B37-C2EA-F96E78C3618F}"/>
              </a:ext>
            </a:extLst>
          </p:cNvPr>
          <p:cNvSpPr txBox="1"/>
          <p:nvPr/>
        </p:nvSpPr>
        <p:spPr>
          <a:xfrm>
            <a:off x="8343" y="5709800"/>
            <a:ext cx="4972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Contact me: </a:t>
            </a:r>
            <a:r>
              <a:rPr lang="en-US" dirty="0">
                <a:hlinkClick r:id="rId4"/>
              </a:rPr>
              <a:t>camrynmullin@uvic.ca</a:t>
            </a:r>
            <a:endParaRPr lang="en-US" dirty="0"/>
          </a:p>
          <a:p>
            <a:r>
              <a:rPr lang="en-US" dirty="0"/>
              <a:t>Or my supervisor: </a:t>
            </a:r>
            <a:r>
              <a:rPr lang="en-US" dirty="0">
                <a:hlinkClick r:id="rId5"/>
              </a:rPr>
              <a:t>rbdong@uvic.ca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B2E53-B93D-C891-764B-8EDBAC587D13}"/>
              </a:ext>
            </a:extLst>
          </p:cNvPr>
          <p:cNvSpPr txBox="1"/>
          <p:nvPr/>
        </p:nvSpPr>
        <p:spPr>
          <a:xfrm>
            <a:off x="0" y="133540"/>
            <a:ext cx="8896027" cy="384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Publication Status for all Targets:</a:t>
            </a:r>
          </a:p>
          <a:p>
            <a:endParaRPr lang="en-US" sz="2000" dirty="0">
              <a:solidFill>
                <a:sysClr val="windowText" lastClr="000000"/>
              </a:solidFill>
            </a:endParaRPr>
          </a:p>
          <a:p>
            <a:r>
              <a:rPr lang="en-US" sz="2000" dirty="0">
                <a:solidFill>
                  <a:sysClr val="windowText" lastClr="000000"/>
                </a:solidFill>
              </a:rPr>
              <a:t>MWC 758 – paper accepted! (Wagner et al.), follow-up observations in cycle 2</a:t>
            </a:r>
          </a:p>
          <a:p>
            <a:endParaRPr lang="en-US" sz="2000" dirty="0">
              <a:solidFill>
                <a:sysClr val="windowText" lastClr="000000"/>
              </a:solidFill>
            </a:endParaRPr>
          </a:p>
          <a:p>
            <a:r>
              <a:rPr lang="en-US" sz="2000" dirty="0">
                <a:solidFill>
                  <a:sysClr val="windowText" lastClr="000000"/>
                </a:solidFill>
              </a:rPr>
              <a:t>SAO 206462 – paper submitted (</a:t>
            </a:r>
            <a:r>
              <a:rPr lang="en-US" sz="2000" dirty="0" err="1">
                <a:solidFill>
                  <a:sysClr val="windowText" lastClr="000000"/>
                </a:solidFill>
              </a:rPr>
              <a:t>Cugno</a:t>
            </a:r>
            <a:r>
              <a:rPr lang="en-US" sz="2000" dirty="0">
                <a:solidFill>
                  <a:sysClr val="windowText" lastClr="000000"/>
                </a:solidFill>
              </a:rPr>
              <a:t> et al.)</a:t>
            </a:r>
          </a:p>
          <a:p>
            <a:endParaRPr lang="en-US" sz="2000" dirty="0">
              <a:solidFill>
                <a:sysClr val="windowText" lastClr="000000"/>
              </a:solidFill>
            </a:endParaRPr>
          </a:p>
          <a:p>
            <a:r>
              <a:rPr lang="en-US" sz="2000" dirty="0">
                <a:solidFill>
                  <a:sysClr val="windowText" lastClr="000000"/>
                </a:solidFill>
              </a:rPr>
              <a:t>HL Tau – paper submitted (Mullin et al.)</a:t>
            </a:r>
          </a:p>
          <a:p>
            <a:endParaRPr lang="en-US" sz="2000" dirty="0">
              <a:solidFill>
                <a:sysClr val="windowText" lastClr="000000"/>
              </a:solidFill>
            </a:endParaRPr>
          </a:p>
          <a:p>
            <a:r>
              <a:rPr lang="en-US" sz="2000" dirty="0">
                <a:solidFill>
                  <a:sysClr val="windowText" lastClr="000000"/>
                </a:solidFill>
              </a:rPr>
              <a:t>PDS 70 – paper in prep (</a:t>
            </a:r>
            <a:r>
              <a:rPr lang="en-US" sz="2000" dirty="0" err="1">
                <a:solidFill>
                  <a:sysClr val="windowText" lastClr="000000"/>
                </a:solidFill>
              </a:rPr>
              <a:t>Leisenring</a:t>
            </a:r>
            <a:r>
              <a:rPr lang="en-US" sz="2000" dirty="0">
                <a:solidFill>
                  <a:sysClr val="windowText" lastClr="000000"/>
                </a:solidFill>
              </a:rPr>
              <a:t> et al.)</a:t>
            </a:r>
          </a:p>
          <a:p>
            <a:endParaRPr lang="en-US" sz="2000" dirty="0">
              <a:solidFill>
                <a:sysClr val="windowText" lastClr="000000"/>
              </a:solidFill>
            </a:endParaRPr>
          </a:p>
          <a:p>
            <a:r>
              <a:rPr lang="en-US" sz="2000" dirty="0">
                <a:solidFill>
                  <a:sysClr val="windowText" lastClr="000000"/>
                </a:solidFill>
              </a:rPr>
              <a:t>TW </a:t>
            </a:r>
            <a:r>
              <a:rPr lang="en-US" sz="2000" dirty="0" err="1">
                <a:solidFill>
                  <a:sysClr val="windowText" lastClr="000000"/>
                </a:solidFill>
              </a:rPr>
              <a:t>Hya</a:t>
            </a:r>
            <a:r>
              <a:rPr lang="en-US" sz="2000" dirty="0">
                <a:solidFill>
                  <a:sysClr val="windowText" lastClr="000000"/>
                </a:solidFill>
              </a:rPr>
              <a:t> – waiting on data December 2023 (Wolff et al.) </a:t>
            </a:r>
          </a:p>
          <a:p>
            <a:endParaRPr lang="en-US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67F6-8614-EAE5-5019-5982BEE0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BB0672-80EA-379F-DAB4-7FD139E3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61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EC1DA-481D-C256-85BC-4E7BAD57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50" y="1"/>
            <a:ext cx="10515600" cy="96018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Data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9C907-13ED-2DC8-DF06-7BBD26D91831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PDS 70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B0E9F6-603A-C3FA-1673-EF507DD055BD}"/>
              </a:ext>
            </a:extLst>
          </p:cNvPr>
          <p:cNvSpPr txBox="1">
            <a:spLocks/>
          </p:cNvSpPr>
          <p:nvPr/>
        </p:nvSpPr>
        <p:spPr>
          <a:xfrm>
            <a:off x="401782" y="1313848"/>
            <a:ext cx="10850761" cy="3708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Disk visible in all wavelengths 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Point sources visible at approximate location of PDS 70 b and c 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60E4DF0-4028-6675-4080-74DE62D3C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8" t="1460" r="22523" b="11353"/>
          <a:stretch/>
        </p:blipFill>
        <p:spPr>
          <a:xfrm>
            <a:off x="176066" y="2696277"/>
            <a:ext cx="3278991" cy="294278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8D44689-3AFA-C8D2-9932-CBBBBAFC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2144" y="3114990"/>
            <a:ext cx="2411089" cy="20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C4F399-9040-BFF6-A38A-31DB4113A32F}"/>
              </a:ext>
            </a:extLst>
          </p:cNvPr>
          <p:cNvSpPr txBox="1"/>
          <p:nvPr/>
        </p:nvSpPr>
        <p:spPr>
          <a:xfrm>
            <a:off x="10349717" y="5061182"/>
            <a:ext cx="1470274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3545"/>
            <a:r>
              <a:rPr lang="en-US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Muller et al. 2018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FDC965-D516-6304-31B1-C92D63B5E51B}"/>
              </a:ext>
            </a:extLst>
          </p:cNvPr>
          <p:cNvGrpSpPr/>
          <p:nvPr/>
        </p:nvGrpSpPr>
        <p:grpSpPr>
          <a:xfrm>
            <a:off x="447870" y="2696277"/>
            <a:ext cx="5977257" cy="2942784"/>
            <a:chOff x="383539" y="2068668"/>
            <a:chExt cx="9030791" cy="44461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11DABF-D430-D7C4-30D9-F819DF905E2C}"/>
                </a:ext>
              </a:extLst>
            </p:cNvPr>
            <p:cNvSpPr txBox="1"/>
            <p:nvPr/>
          </p:nvSpPr>
          <p:spPr>
            <a:xfrm>
              <a:off x="383539" y="5941300"/>
              <a:ext cx="1296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F187N</a:t>
              </a:r>
            </a:p>
          </p:txBody>
        </p:sp>
        <p:pic>
          <p:nvPicPr>
            <p:cNvPr id="10" name="Picture 9" descr="A screenshot of a blue screen&#10;&#10;Description automatically generated">
              <a:extLst>
                <a:ext uri="{FF2B5EF4-FFF2-40B4-BE49-F238E27FC236}">
                  <a16:creationId xmlns:a16="http://schemas.microsoft.com/office/drawing/2014/main" id="{32114BE7-23F4-1C8A-85D4-2ED4FEDF5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639" t="1440" r="23025" b="10952"/>
            <a:stretch/>
          </p:blipFill>
          <p:spPr>
            <a:xfrm>
              <a:off x="4628589" y="2068668"/>
              <a:ext cx="4785741" cy="4446131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D95D526-3C72-EBE6-90DA-B2DEF6D07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670" y="3723818"/>
              <a:ext cx="562360" cy="52202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7BE454-8C8D-D751-B8AF-29E0B36F1E9D}"/>
                </a:ext>
              </a:extLst>
            </p:cNvPr>
            <p:cNvSpPr txBox="1"/>
            <p:nvPr/>
          </p:nvSpPr>
          <p:spPr>
            <a:xfrm>
              <a:off x="3159917" y="3244332"/>
              <a:ext cx="1851931" cy="55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PDS70c?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7B26404-E63E-B549-7E72-B41B229708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6000" y="4457721"/>
              <a:ext cx="619156" cy="49892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CE9501-F83D-9E80-AF00-47FBE142A1FA}"/>
                </a:ext>
              </a:extLst>
            </p:cNvPr>
            <p:cNvSpPr txBox="1"/>
            <p:nvPr/>
          </p:nvSpPr>
          <p:spPr>
            <a:xfrm>
              <a:off x="7486145" y="4901001"/>
              <a:ext cx="1755512" cy="55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PDS70b?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7CAE72-92D7-8BAB-8ED0-863C0AE83815}"/>
                </a:ext>
              </a:extLst>
            </p:cNvPr>
            <p:cNvSpPr txBox="1"/>
            <p:nvPr/>
          </p:nvSpPr>
          <p:spPr>
            <a:xfrm>
              <a:off x="4926974" y="5914267"/>
              <a:ext cx="1296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F200W</a:t>
              </a:r>
            </a:p>
          </p:txBody>
        </p:sp>
      </p:grpSp>
      <p:pic>
        <p:nvPicPr>
          <p:cNvPr id="30" name="Picture 29" descr="A blue circle with a black center&#10;&#10;Description automatically generated with medium confidence">
            <a:extLst>
              <a:ext uri="{FF2B5EF4-FFF2-40B4-BE49-F238E27FC236}">
                <a16:creationId xmlns:a16="http://schemas.microsoft.com/office/drawing/2014/main" id="{AD4AA715-892C-C788-AC23-D74B6C8AC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900" y="2713388"/>
            <a:ext cx="2913893" cy="291389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2251F7C-990F-0713-090E-FDA2195474B8}"/>
              </a:ext>
            </a:extLst>
          </p:cNvPr>
          <p:cNvSpPr txBox="1"/>
          <p:nvPr/>
        </p:nvSpPr>
        <p:spPr>
          <a:xfrm>
            <a:off x="6490452" y="5241257"/>
            <a:ext cx="85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F405N</a:t>
            </a:r>
          </a:p>
        </p:txBody>
      </p:sp>
    </p:spTree>
    <p:extLst>
      <p:ext uri="{BB962C8B-B14F-4D97-AF65-F5344CB8AC3E}">
        <p14:creationId xmlns:p14="http://schemas.microsoft.com/office/powerpoint/2010/main" val="249341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16C05FE-8DB9-8B5C-3E47-BEBC2C31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984" y="3352799"/>
            <a:ext cx="6121806" cy="3236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2DFB80-4720-2C06-4E80-C86C7BD6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53"/>
            <a:ext cx="12192000" cy="982186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Obtaining Calibrated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FE01-F1B5-20BB-27DE-3B156F1F1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05" y="1442079"/>
            <a:ext cx="11121189" cy="4351338"/>
          </a:xfrm>
        </p:spPr>
        <p:txBody>
          <a:bodyPr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Obtained calibrated data which has gone through JWST ramp fitting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stage 1 get uncalibrated slopes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Detects how many electrons are in each pixel and builds up measurements as a function of time (ramp)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Calibrate the slopes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Jump rejection threshold set to 6 sigma</a:t>
            </a:r>
          </a:p>
        </p:txBody>
      </p:sp>
    </p:spTree>
    <p:extLst>
      <p:ext uri="{BB962C8B-B14F-4D97-AF65-F5344CB8AC3E}">
        <p14:creationId xmlns:p14="http://schemas.microsoft.com/office/powerpoint/2010/main" val="1844638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DDBAF932-3593-DF13-9436-D7377A0DE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00" b="33740"/>
          <a:stretch/>
        </p:blipFill>
        <p:spPr>
          <a:xfrm>
            <a:off x="258224" y="3738267"/>
            <a:ext cx="7007765" cy="22788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52C7-F10B-7F2A-5E80-1643CDF5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411090-0041-F22F-B915-9B0175D82B8B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HL Tau Wavelength Comparison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4D6996-AA2D-1276-CE8D-F0C4A30D0296}"/>
              </a:ext>
            </a:extLst>
          </p:cNvPr>
          <p:cNvSpPr txBox="1">
            <a:spLocks/>
          </p:cNvSpPr>
          <p:nvPr/>
        </p:nvSpPr>
        <p:spPr>
          <a:xfrm>
            <a:off x="7596431" y="1238093"/>
            <a:ext cx="4320075" cy="5445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Top: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ALMA continuum contours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Disk not visible in data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Bottom: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HCO+ ALMA contours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 protrusion lines up at 2µm and 4µm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Spiral feature visible at 4µm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FC6F95-895B-1046-2B17-A38DCE7D78A7}"/>
              </a:ext>
            </a:extLst>
          </p:cNvPr>
          <p:cNvCxnSpPr>
            <a:cxnSpLocks/>
          </p:cNvCxnSpPr>
          <p:nvPr/>
        </p:nvCxnSpPr>
        <p:spPr>
          <a:xfrm flipH="1" flipV="1">
            <a:off x="6752021" y="5006826"/>
            <a:ext cx="359668" cy="2616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6A8E6C-7C8F-639E-211E-E613BD86FD2A}"/>
              </a:ext>
            </a:extLst>
          </p:cNvPr>
          <p:cNvSpPr txBox="1"/>
          <p:nvPr/>
        </p:nvSpPr>
        <p:spPr>
          <a:xfrm>
            <a:off x="7153495" y="5096687"/>
            <a:ext cx="115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Inflowing spiral?</a:t>
            </a:r>
          </a:p>
        </p:txBody>
      </p:sp>
      <p:pic>
        <p:nvPicPr>
          <p:cNvPr id="23" name="Picture 22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C821D726-6F12-267F-9382-02F6FF39F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96" r="496" b="66509"/>
          <a:stretch/>
        </p:blipFill>
        <p:spPr>
          <a:xfrm>
            <a:off x="214117" y="1206590"/>
            <a:ext cx="7007766" cy="2336719"/>
          </a:xfrm>
          <a:prstGeom prst="rect">
            <a:avLst/>
          </a:prstGeom>
        </p:spPr>
      </p:pic>
      <p:pic>
        <p:nvPicPr>
          <p:cNvPr id="29" name="Picture 28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C83FB489-F8C5-27B2-C9B0-30A51B54C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46" t="34003" r="66656" b="33337"/>
          <a:stretch/>
        </p:blipFill>
        <p:spPr>
          <a:xfrm>
            <a:off x="2595991" y="3756947"/>
            <a:ext cx="2305416" cy="2278808"/>
          </a:xfrm>
          <a:prstGeom prst="rect">
            <a:avLst/>
          </a:prstGeom>
        </p:spPr>
      </p:pic>
      <p:pic>
        <p:nvPicPr>
          <p:cNvPr id="30" name="Picture 29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4DD66937-6BE0-6054-4D33-B2EC0671C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46" t="34003" r="66656" b="33337"/>
          <a:stretch/>
        </p:blipFill>
        <p:spPr>
          <a:xfrm>
            <a:off x="4903219" y="3756947"/>
            <a:ext cx="2305416" cy="22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DDBAF932-3593-DF13-9436-D7377A0DE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09"/>
          <a:stretch/>
        </p:blipFill>
        <p:spPr>
          <a:xfrm>
            <a:off x="262793" y="3718481"/>
            <a:ext cx="7007765" cy="23367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52C7-F10B-7F2A-5E80-1643CDF5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411090-0041-F22F-B915-9B0175D82B8B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HL Tau Wavelength Comparison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4D6996-AA2D-1276-CE8D-F0C4A30D0296}"/>
              </a:ext>
            </a:extLst>
          </p:cNvPr>
          <p:cNvSpPr txBox="1">
            <a:spLocks/>
          </p:cNvSpPr>
          <p:nvPr/>
        </p:nvSpPr>
        <p:spPr>
          <a:xfrm>
            <a:off x="7598535" y="1238093"/>
            <a:ext cx="4317972" cy="5445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Top: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ALMA continuum contours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Disk not visible in data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Bottom: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HST F625 contours (0.6µm)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Outflow cavity broadens as WL increases 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Upward stream shifts West as WL increases</a:t>
            </a:r>
          </a:p>
        </p:txBody>
      </p:sp>
      <p:pic>
        <p:nvPicPr>
          <p:cNvPr id="6" name="Picture 5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FC8ADD03-986D-1FF7-05F3-C814A9DDF0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6509" r="66173"/>
          <a:stretch/>
        </p:blipFill>
        <p:spPr>
          <a:xfrm>
            <a:off x="2563249" y="3708941"/>
            <a:ext cx="2370504" cy="2336718"/>
          </a:xfrm>
          <a:prstGeom prst="rect">
            <a:avLst/>
          </a:prstGeom>
        </p:spPr>
      </p:pic>
      <p:pic>
        <p:nvPicPr>
          <p:cNvPr id="7" name="Picture 6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27DFB384-0581-1B18-532F-40DBF4E98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6509" r="66173"/>
          <a:stretch/>
        </p:blipFill>
        <p:spPr>
          <a:xfrm>
            <a:off x="4880819" y="3702981"/>
            <a:ext cx="2377430" cy="2343546"/>
          </a:xfrm>
          <a:prstGeom prst="rect">
            <a:avLst/>
          </a:prstGeom>
        </p:spPr>
      </p:pic>
      <p:pic>
        <p:nvPicPr>
          <p:cNvPr id="9" name="Picture 8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341F658D-F23E-A8A5-AD56-6C99CB864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96" r="496" b="66509"/>
          <a:stretch/>
        </p:blipFill>
        <p:spPr>
          <a:xfrm>
            <a:off x="214117" y="1206590"/>
            <a:ext cx="7007766" cy="23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8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DFB80-4720-2C06-4E80-C86C7BD6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53"/>
            <a:ext cx="12192000" cy="982186"/>
          </a:xfrm>
          <a:solidFill>
            <a:schemeClr val="tx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HL Tau sensitivity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11CF00-7082-8DED-F7E4-0A8D55CC91D3}"/>
              </a:ext>
            </a:extLst>
          </p:cNvPr>
          <p:cNvGrpSpPr/>
          <p:nvPr/>
        </p:nvGrpSpPr>
        <p:grpSpPr>
          <a:xfrm>
            <a:off x="608670" y="2121557"/>
            <a:ext cx="4698952" cy="3076626"/>
            <a:chOff x="6568599" y="2562429"/>
            <a:chExt cx="4698952" cy="307662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DF75F74-9F66-0972-B164-3CC27FBE5CB9}"/>
                </a:ext>
              </a:extLst>
            </p:cNvPr>
            <p:cNvCxnSpPr>
              <a:cxnSpLocks/>
            </p:cNvCxnSpPr>
            <p:nvPr/>
          </p:nvCxnSpPr>
          <p:spPr>
            <a:xfrm>
              <a:off x="7200900" y="2971800"/>
              <a:ext cx="342900" cy="10287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682ED0-D47C-A86A-2DFB-D23EA7792267}"/>
                </a:ext>
              </a:extLst>
            </p:cNvPr>
            <p:cNvSpPr txBox="1"/>
            <p:nvPr/>
          </p:nvSpPr>
          <p:spPr>
            <a:xfrm>
              <a:off x="6568599" y="2562429"/>
              <a:ext cx="1664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Bright envelope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07BCC26-B4DD-DE95-6012-FA76859B4D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8063" y="4686555"/>
              <a:ext cx="1086961" cy="9525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4B4F6D-3C2F-E4F1-040B-E5E03F6EB4BC}"/>
                </a:ext>
              </a:extLst>
            </p:cNvPr>
            <p:cNvSpPr txBox="1"/>
            <p:nvPr/>
          </p:nvSpPr>
          <p:spPr>
            <a:xfrm>
              <a:off x="9879301" y="4171499"/>
              <a:ext cx="1388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No bright envelope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D438F58-2DCD-2F07-D82A-51B257D89662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7400622" y="2931761"/>
              <a:ext cx="1824722" cy="23029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C255308-1269-544E-ACFE-35051D210E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39940" y="2931761"/>
              <a:ext cx="1170808" cy="152159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close-up of a blue poster&#10;&#10;Description automatically generated">
            <a:extLst>
              <a:ext uri="{FF2B5EF4-FFF2-40B4-BE49-F238E27FC236}">
                <a16:creationId xmlns:a16="http://schemas.microsoft.com/office/drawing/2014/main" id="{88BCE003-7934-5969-3614-CCADB48D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13" y="1502483"/>
            <a:ext cx="9778850" cy="49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9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E56C-F30B-70EE-DCE1-8C348D68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24"/>
            <a:ext cx="12192000" cy="1041221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Our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NIRCam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GTO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C86CF-A770-4685-F8C9-AD8440145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534" y="1365803"/>
            <a:ext cx="7440174" cy="507652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Program: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NIRCam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Imaging of YSOs</a:t>
            </a:r>
          </a:p>
          <a:p>
            <a:pPr marL="0" indent="0">
              <a:buNone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PI: Jarron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Leisenring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University of Arizona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Team members (alphabetical):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Gabriele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Cugno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University of Michigan</a:t>
            </a:r>
          </a:p>
          <a:p>
            <a:pPr lvl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Ruobing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Dong, University of Victoria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Thomas Greene, NASA  Ames Research Center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Doug Johnstone, NRC Hertzberg Institute of Astrophysics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Michael Meyer, University of Michigan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Camryn Mullin, University of Victoria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Kevin Wagner, University of Arizona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Schuyler Wolff, University of Arizona</a:t>
            </a: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4FDB0-3554-5A72-BFAB-A6D03DD06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4BF936-E52E-D54E-6D8D-76F1CC3D1D1A}"/>
              </a:ext>
            </a:extLst>
          </p:cNvPr>
          <p:cNvSpPr/>
          <p:nvPr/>
        </p:nvSpPr>
        <p:spPr>
          <a:xfrm>
            <a:off x="195831" y="1365803"/>
            <a:ext cx="4482908" cy="5076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 descr="A blue and yellow logo&#10;&#10;Description automatically generated with low confidence">
            <a:extLst>
              <a:ext uri="{FF2B5EF4-FFF2-40B4-BE49-F238E27FC236}">
                <a16:creationId xmlns:a16="http://schemas.microsoft.com/office/drawing/2014/main" id="{866A1D3C-A3B8-44FC-E5A6-6E74761CB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2" y="5444586"/>
            <a:ext cx="2053513" cy="1155101"/>
          </a:xfrm>
          <a:prstGeom prst="rect">
            <a:avLst/>
          </a:prstGeom>
        </p:spPr>
      </p:pic>
      <p:pic>
        <p:nvPicPr>
          <p:cNvPr id="27" name="Picture 26" descr="A blue and yellow logo&#10;&#10;Description automatically generated with low confidence">
            <a:extLst>
              <a:ext uri="{FF2B5EF4-FFF2-40B4-BE49-F238E27FC236}">
                <a16:creationId xmlns:a16="http://schemas.microsoft.com/office/drawing/2014/main" id="{21A3EE39-9B7F-711E-E0E5-122A1A898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478" y="4377300"/>
            <a:ext cx="2244963" cy="1114897"/>
          </a:xfrm>
          <a:prstGeom prst="rect">
            <a:avLst/>
          </a:prstGeom>
        </p:spPr>
      </p:pic>
      <p:pic>
        <p:nvPicPr>
          <p:cNvPr id="28" name="Picture 27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8BB23C5B-3F0B-FECA-71BD-A30DFFDC1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091" y="2946883"/>
            <a:ext cx="1705429" cy="836421"/>
          </a:xfrm>
          <a:prstGeom prst="rect">
            <a:avLst/>
          </a:prstGeom>
        </p:spPr>
      </p:pic>
      <p:pic>
        <p:nvPicPr>
          <p:cNvPr id="29" name="Picture 28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2565FA8-83E1-109C-CE7F-4EC0A93AB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12" y="1699252"/>
            <a:ext cx="2746429" cy="932914"/>
          </a:xfrm>
          <a:prstGeom prst="rect">
            <a:avLst/>
          </a:prstGeom>
        </p:spPr>
      </p:pic>
      <p:pic>
        <p:nvPicPr>
          <p:cNvPr id="4" name="Picture 3" descr="A picture containing logo, graphics, font, symbol&#10;&#10;Description automatically generated">
            <a:extLst>
              <a:ext uri="{FF2B5EF4-FFF2-40B4-BE49-F238E27FC236}">
                <a16:creationId xmlns:a16="http://schemas.microsoft.com/office/drawing/2014/main" id="{2329C812-96AF-E15C-56FD-F3E989835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104" y="3904066"/>
            <a:ext cx="1767076" cy="722597"/>
          </a:xfrm>
          <a:prstGeom prst="rect">
            <a:avLst/>
          </a:prstGeom>
        </p:spPr>
      </p:pic>
      <p:pic>
        <p:nvPicPr>
          <p:cNvPr id="7" name="Picture 6" descr="A close up of a sticker&#10;&#10;Description automatically generated with medium confidence">
            <a:extLst>
              <a:ext uri="{FF2B5EF4-FFF2-40B4-BE49-F238E27FC236}">
                <a16:creationId xmlns:a16="http://schemas.microsoft.com/office/drawing/2014/main" id="{B50958C1-19DF-42E9-2FA3-7AEC06A81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8035" y="4650630"/>
            <a:ext cx="1381475" cy="10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17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F36B7-94E5-1903-471E-CC810554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9FCE64-818B-AE87-CEA5-9D0FA0687A4A}"/>
              </a:ext>
            </a:extLst>
          </p:cNvPr>
          <p:cNvSpPr txBox="1">
            <a:spLocks/>
          </p:cNvSpPr>
          <p:nvPr/>
        </p:nvSpPr>
        <p:spPr>
          <a:xfrm>
            <a:off x="0" y="-6353"/>
            <a:ext cx="12192000" cy="98218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Accretion</a:t>
            </a:r>
          </a:p>
        </p:txBody>
      </p:sp>
      <p:pic>
        <p:nvPicPr>
          <p:cNvPr id="8" name="Picture 7" descr="A close-up of a purple and yellow image&#10;&#10;Description automatically generated with medium confidence">
            <a:extLst>
              <a:ext uri="{FF2B5EF4-FFF2-40B4-BE49-F238E27FC236}">
                <a16:creationId xmlns:a16="http://schemas.microsoft.com/office/drawing/2014/main" id="{BEFAEDAA-600E-8715-2F0C-57A89291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13" y="1838683"/>
            <a:ext cx="7018891" cy="39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35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DFB80-4720-2C06-4E80-C86C7BD6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53"/>
            <a:ext cx="12192000" cy="982186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HL Tau sensitivity &amp; mass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5CE6D-F91B-3EAA-9F3D-7CD4FB7A7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05" y="1253331"/>
            <a:ext cx="11121189" cy="4351338"/>
          </a:xfrm>
        </p:spPr>
        <p:txBody>
          <a:bodyPr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BEX and AMES/COND models for planets of 1Myr</a:t>
            </a:r>
          </a:p>
        </p:txBody>
      </p:sp>
      <p:pic>
        <p:nvPicPr>
          <p:cNvPr id="5" name="Picture 4" descr="A graph of different colors and sizes&#10;&#10;Description automatically generated">
            <a:extLst>
              <a:ext uri="{FF2B5EF4-FFF2-40B4-BE49-F238E27FC236}">
                <a16:creationId xmlns:a16="http://schemas.microsoft.com/office/drawing/2014/main" id="{D3E80D59-A9CD-2170-C5E0-5B909D7BC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1" y="2360921"/>
            <a:ext cx="5235977" cy="4087823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566E196-8FFB-FAB1-7CFB-59BADE5D2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382" y="2360921"/>
            <a:ext cx="5127100" cy="40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46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DFB80-4720-2C06-4E80-C86C7BD6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53"/>
            <a:ext cx="12192000" cy="982186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Mass limits MWC 758</a:t>
            </a:r>
          </a:p>
        </p:txBody>
      </p:sp>
      <p:pic>
        <p:nvPicPr>
          <p:cNvPr id="7" name="Picture 6" descr="A graph of different types of sensitivity&#10;&#10;Description automatically generated with medium confidence">
            <a:extLst>
              <a:ext uri="{FF2B5EF4-FFF2-40B4-BE49-F238E27FC236}">
                <a16:creationId xmlns:a16="http://schemas.microsoft.com/office/drawing/2014/main" id="{8B868ABD-EDAF-3AD8-DC2D-AE77E161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76" y="1388535"/>
            <a:ext cx="7716946" cy="4965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9E9A42-0D60-39E2-3F72-2062183A1516}"/>
              </a:ext>
            </a:extLst>
          </p:cNvPr>
          <p:cNvSpPr txBox="1"/>
          <p:nvPr/>
        </p:nvSpPr>
        <p:spPr>
          <a:xfrm>
            <a:off x="8231108" y="1672095"/>
            <a:ext cx="3327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Candidate around 4MJ but sensitive to around 7MJ at that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Reach 0.5MJ at 4”</a:t>
            </a:r>
          </a:p>
        </p:txBody>
      </p:sp>
    </p:spTree>
    <p:extLst>
      <p:ext uri="{BB962C8B-B14F-4D97-AF65-F5344CB8AC3E}">
        <p14:creationId xmlns:p14="http://schemas.microsoft.com/office/powerpoint/2010/main" val="397713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C7D4AA0-9ADA-1F53-BD9A-5FBE713CCB06}"/>
              </a:ext>
            </a:extLst>
          </p:cNvPr>
          <p:cNvSpPr txBox="1"/>
          <p:nvPr/>
        </p:nvSpPr>
        <p:spPr>
          <a:xfrm>
            <a:off x="6114424" y="6310759"/>
            <a:ext cx="1426994" cy="28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Leisenring</a:t>
            </a:r>
            <a:r>
              <a:rPr kumimoji="0" lang="en-US" sz="127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7021AD-1BE7-7EB9-0C0D-40C048AA143D}"/>
              </a:ext>
            </a:extLst>
          </p:cNvPr>
          <p:cNvSpPr txBox="1"/>
          <p:nvPr/>
        </p:nvSpPr>
        <p:spPr>
          <a:xfrm>
            <a:off x="2107239" y="6317056"/>
            <a:ext cx="1071127" cy="28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Mullin et al.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2DF8C5-2BD7-EC99-837B-D0A238B72228}"/>
              </a:ext>
            </a:extLst>
          </p:cNvPr>
          <p:cNvSpPr txBox="1"/>
          <p:nvPr/>
        </p:nvSpPr>
        <p:spPr>
          <a:xfrm>
            <a:off x="4283863" y="6317057"/>
            <a:ext cx="1005661" cy="28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Wolff et 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E949A-9DCA-0B5A-4296-864E713E3B75}"/>
              </a:ext>
            </a:extLst>
          </p:cNvPr>
          <p:cNvSpPr txBox="1"/>
          <p:nvPr/>
        </p:nvSpPr>
        <p:spPr>
          <a:xfrm>
            <a:off x="2188798" y="1079208"/>
            <a:ext cx="1149675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MWC 758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D65C4-58E2-7590-0E27-D86E8E5BB6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14" y="1469345"/>
            <a:ext cx="1931243" cy="184186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8CE2629-7AB1-9FE6-ED6F-F528B1E2D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2714" y="4312610"/>
            <a:ext cx="1853764" cy="157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717A11-517A-62E1-22A0-C9860FA2468A}"/>
              </a:ext>
            </a:extLst>
          </p:cNvPr>
          <p:cNvSpPr txBox="1"/>
          <p:nvPr/>
        </p:nvSpPr>
        <p:spPr>
          <a:xfrm>
            <a:off x="4312892" y="1081884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 206462</a:t>
            </a:r>
            <a:endParaRPr kumimoji="0" lang="en-US" sz="16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661987-6020-8F49-B5B7-263477A4DADE}"/>
              </a:ext>
            </a:extLst>
          </p:cNvPr>
          <p:cNvSpPr txBox="1"/>
          <p:nvPr/>
        </p:nvSpPr>
        <p:spPr>
          <a:xfrm>
            <a:off x="6493302" y="3832024"/>
            <a:ext cx="931666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PDS 70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EC5D66-2F5F-87F0-4CB8-9AE824445AE0}"/>
              </a:ext>
            </a:extLst>
          </p:cNvPr>
          <p:cNvSpPr txBox="1"/>
          <p:nvPr/>
        </p:nvSpPr>
        <p:spPr>
          <a:xfrm>
            <a:off x="6082339" y="5712215"/>
            <a:ext cx="1470274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Muller et al. 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24B1E7-A034-10BF-D52F-3871C1438BC4}"/>
              </a:ext>
            </a:extLst>
          </p:cNvPr>
          <p:cNvSpPr txBox="1"/>
          <p:nvPr/>
        </p:nvSpPr>
        <p:spPr>
          <a:xfrm>
            <a:off x="410640" y="1884485"/>
            <a:ext cx="933269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3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D2FE71-A5B7-C34C-45FD-7A889E3AA706}"/>
              </a:ext>
            </a:extLst>
          </p:cNvPr>
          <p:cNvSpPr txBox="1"/>
          <p:nvPr/>
        </p:nvSpPr>
        <p:spPr>
          <a:xfrm>
            <a:off x="388922" y="4573458"/>
            <a:ext cx="1053494" cy="971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3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Gaps / </a:t>
            </a:r>
          </a:p>
          <a:p>
            <a:pPr marL="0" marR="0" lvl="0" indent="0" algn="l" defTabSz="483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Rings / </a:t>
            </a:r>
          </a:p>
          <a:p>
            <a:pPr marL="0" marR="0" lvl="0" indent="0" algn="l" defTabSz="483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Cavities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9A3FC62-1D44-2D2A-0DF1-886ADA91D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721" y="1464690"/>
            <a:ext cx="1808833" cy="18465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55F672B-7D4C-5332-BA63-F43533E9B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207" y="4172253"/>
            <a:ext cx="1841864" cy="18418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C37901B-4FCB-1E24-50F5-7662D4593E14}"/>
              </a:ext>
            </a:extLst>
          </p:cNvPr>
          <p:cNvSpPr txBox="1"/>
          <p:nvPr/>
        </p:nvSpPr>
        <p:spPr>
          <a:xfrm>
            <a:off x="2173786" y="3782117"/>
            <a:ext cx="860364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HL Tau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C95FF6-7C32-AEC7-F64C-D9BC44BFBDAB}"/>
              </a:ext>
            </a:extLst>
          </p:cNvPr>
          <p:cNvSpPr txBox="1"/>
          <p:nvPr/>
        </p:nvSpPr>
        <p:spPr>
          <a:xfrm>
            <a:off x="1467942" y="5754011"/>
            <a:ext cx="2358979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ALMA Partnership et al. 2015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0689808-089B-971B-ABBA-CCDCC341A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6" t="12921" r="19678" b="11889"/>
          <a:stretch/>
        </p:blipFill>
        <p:spPr bwMode="auto">
          <a:xfrm>
            <a:off x="3887709" y="4172253"/>
            <a:ext cx="1825048" cy="184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628833-DD05-C89C-3D03-BBE93FC6A8E7}"/>
              </a:ext>
            </a:extLst>
          </p:cNvPr>
          <p:cNvSpPr txBox="1"/>
          <p:nvPr/>
        </p:nvSpPr>
        <p:spPr>
          <a:xfrm>
            <a:off x="4152746" y="3782118"/>
            <a:ext cx="1162499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 Hydra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848870-AB61-06D4-98E0-35E92D2CE54C}"/>
              </a:ext>
            </a:extLst>
          </p:cNvPr>
          <p:cNvSpPr txBox="1"/>
          <p:nvPr/>
        </p:nvSpPr>
        <p:spPr>
          <a:xfrm>
            <a:off x="3904249" y="5726518"/>
            <a:ext cx="180850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</a:t>
            </a:r>
            <a:r>
              <a:rPr kumimoji="0" lang="en-US" sz="127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Boekel</a:t>
            </a:r>
            <a: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2017</a:t>
            </a: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55F35021-6928-4404-02F9-A55DDCFD3F98}"/>
              </a:ext>
            </a:extLst>
          </p:cNvPr>
          <p:cNvSpPr/>
          <p:nvPr/>
        </p:nvSpPr>
        <p:spPr>
          <a:xfrm rot="12576786">
            <a:off x="6915928" y="5334898"/>
            <a:ext cx="871537" cy="45389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2CB9CD-BBE6-9B5C-7CAD-E19C99E470A0}"/>
              </a:ext>
            </a:extLst>
          </p:cNvPr>
          <p:cNvSpPr txBox="1"/>
          <p:nvPr/>
        </p:nvSpPr>
        <p:spPr>
          <a:xfrm>
            <a:off x="7664459" y="5079609"/>
            <a:ext cx="86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Planets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4C23CA3-3F02-13EE-772E-9367AEEB79B6}"/>
              </a:ext>
            </a:extLst>
          </p:cNvPr>
          <p:cNvSpPr/>
          <p:nvPr/>
        </p:nvSpPr>
        <p:spPr>
          <a:xfrm rot="7509725">
            <a:off x="6999825" y="4391283"/>
            <a:ext cx="871537" cy="45389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5BCF12-41D1-67FA-5B83-3C50B45B80E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412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Our 5 Targets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153B86-689D-3D26-39B9-F82C8C915BC2}"/>
              </a:ext>
            </a:extLst>
          </p:cNvPr>
          <p:cNvSpPr txBox="1"/>
          <p:nvPr/>
        </p:nvSpPr>
        <p:spPr>
          <a:xfrm>
            <a:off x="2140995" y="3469237"/>
            <a:ext cx="1194944" cy="28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Wagner</a:t>
            </a:r>
            <a:r>
              <a:rPr kumimoji="0" lang="en-US" sz="127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</a:t>
            </a:r>
            <a:endParaRPr kumimoji="0" lang="en-US" sz="127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4C8B37-DB80-3C34-F3E8-0210697DE114}"/>
              </a:ext>
            </a:extLst>
          </p:cNvPr>
          <p:cNvSpPr txBox="1"/>
          <p:nvPr/>
        </p:nvSpPr>
        <p:spPr>
          <a:xfrm>
            <a:off x="4346131" y="3469237"/>
            <a:ext cx="1116011" cy="28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Cugno</a:t>
            </a:r>
            <a:r>
              <a:rPr kumimoji="0" lang="en-US" sz="127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55BC1-DD4F-D7E9-8017-4DEDCD4C8146}"/>
              </a:ext>
            </a:extLst>
          </p:cNvPr>
          <p:cNvSpPr txBox="1"/>
          <p:nvPr/>
        </p:nvSpPr>
        <p:spPr>
          <a:xfrm>
            <a:off x="1994230" y="3066028"/>
            <a:ext cx="1544012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Benisty</a:t>
            </a:r>
            <a: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815E6-5015-DDE9-FFE4-9E07E9951D28}"/>
              </a:ext>
            </a:extLst>
          </p:cNvPr>
          <p:cNvSpPr txBox="1"/>
          <p:nvPr/>
        </p:nvSpPr>
        <p:spPr>
          <a:xfrm>
            <a:off x="4151911" y="3066028"/>
            <a:ext cx="1473480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Garufi</a:t>
            </a:r>
            <a:r>
              <a: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2013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FF01BB-3831-9E9C-8428-2905FA17F839}"/>
              </a:ext>
            </a:extLst>
          </p:cNvPr>
          <p:cNvCxnSpPr/>
          <p:nvPr/>
        </p:nvCxnSpPr>
        <p:spPr>
          <a:xfrm>
            <a:off x="8816196" y="1079208"/>
            <a:ext cx="0" cy="564226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9EA06B-6A76-BDBB-2D89-CDE208E28852}"/>
              </a:ext>
            </a:extLst>
          </p:cNvPr>
          <p:cNvGrpSpPr>
            <a:grpSpLocks noChangeAspect="1"/>
          </p:cNvGrpSpPr>
          <p:nvPr/>
        </p:nvGrpSpPr>
        <p:grpSpPr>
          <a:xfrm>
            <a:off x="9396197" y="1456036"/>
            <a:ext cx="2502994" cy="2523851"/>
            <a:chOff x="1774564" y="1981468"/>
            <a:chExt cx="3596096" cy="362219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4E5C46-A65E-EC3F-BD8C-5127360AC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181299" flipV="1">
              <a:off x="1774564" y="1981468"/>
              <a:ext cx="3596096" cy="3622196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A615993-0BEA-281F-B939-39C590819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0056" y="2235577"/>
              <a:ext cx="206269" cy="206269"/>
            </a:xfrm>
            <a:prstGeom prst="ellipse">
              <a:avLst/>
            </a:prstGeom>
            <a:solidFill>
              <a:srgbClr val="00FF00"/>
            </a:solidFill>
            <a:ln w="38100" cmpd="sng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6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F42964-8BA0-45E9-EE9D-AB34E43C62E2}"/>
              </a:ext>
            </a:extLst>
          </p:cNvPr>
          <p:cNvGrpSpPr/>
          <p:nvPr/>
        </p:nvGrpSpPr>
        <p:grpSpPr>
          <a:xfrm>
            <a:off x="9435289" y="3999727"/>
            <a:ext cx="2375517" cy="2742049"/>
            <a:chOff x="9446864" y="4101478"/>
            <a:chExt cx="2375517" cy="27361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3B1AE4-3758-D4F7-F0F4-C432C719A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46864" y="4101478"/>
              <a:ext cx="2325679" cy="245750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7BC52-625D-F256-4FE6-E5DA7097FF81}"/>
                </a:ext>
              </a:extLst>
            </p:cNvPr>
            <p:cNvGrpSpPr/>
            <p:nvPr/>
          </p:nvGrpSpPr>
          <p:grpSpPr>
            <a:xfrm>
              <a:off x="9472250" y="5301380"/>
              <a:ext cx="2350131" cy="1536247"/>
              <a:chOff x="9472250" y="5301380"/>
              <a:chExt cx="2350131" cy="153624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FDF149-63DC-9842-B1BF-49BC1FF09575}"/>
                  </a:ext>
                </a:extLst>
              </p:cNvPr>
              <p:cNvSpPr txBox="1"/>
              <p:nvPr/>
            </p:nvSpPr>
            <p:spPr>
              <a:xfrm>
                <a:off x="9622599" y="6560628"/>
                <a:ext cx="14350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ＭＳ Ｐゴシック" charset="0"/>
                    <a:cs typeface="Times"/>
                  </a:rPr>
                  <a:t>Dong, et al. 2015a,b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F355867-FDEE-159B-A1D6-1E3889C64B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76968" y="5301380"/>
                <a:ext cx="64915" cy="64984"/>
              </a:xfrm>
              <a:prstGeom prst="ellipse">
                <a:avLst/>
              </a:prstGeom>
              <a:solidFill>
                <a:srgbClr val="B6FF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68" b="1" i="1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98AEFE-8E63-EBCF-87D5-D486A3357C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75320" y="5301380"/>
                <a:ext cx="64915" cy="64984"/>
              </a:xfrm>
              <a:prstGeom prst="ellipse">
                <a:avLst/>
              </a:prstGeom>
              <a:solidFill>
                <a:srgbClr val="B6FF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68" b="1" i="1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DB97BEE-5A49-DAEE-92C0-0087651B67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34159" y="5301380"/>
                <a:ext cx="64915" cy="64984"/>
              </a:xfrm>
              <a:prstGeom prst="ellipse">
                <a:avLst/>
              </a:prstGeom>
              <a:solidFill>
                <a:srgbClr val="B6FF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68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F7ED68-BE87-A1BF-7364-2CC52286C2D6}"/>
                  </a:ext>
                </a:extLst>
              </p:cNvPr>
              <p:cNvSpPr txBox="1"/>
              <p:nvPr/>
            </p:nvSpPr>
            <p:spPr>
              <a:xfrm>
                <a:off x="9472250" y="5894185"/>
                <a:ext cx="2350131" cy="254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6FF66"/>
                    </a:solidFill>
                    <a:effectLst/>
                    <a:uLnTx/>
                    <a:uFillTx/>
                    <a:latin typeface="Times"/>
                    <a:ea typeface="ＭＳ Ｐゴシック" charset="0"/>
                    <a:cs typeface="Times"/>
                  </a:rPr>
                  <a:t>3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6FF66"/>
                    </a:solidFill>
                    <a:effectLst/>
                    <a:uLnTx/>
                    <a:uFillTx/>
                    <a:latin typeface="Times"/>
                    <a:ea typeface="ＭＳ Ｐゴシック" charset="0"/>
                    <a:cs typeface="Times"/>
                  </a:rPr>
                  <a:t>Saturns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6FF66"/>
                    </a:solidFill>
                    <a:effectLst/>
                    <a:uLnTx/>
                    <a:uFillTx/>
                    <a:latin typeface="Times"/>
                    <a:ea typeface="ＭＳ Ｐゴシック" charset="0"/>
                    <a:cs typeface="Times"/>
                  </a:rPr>
                  <a:t> at 12, 30 and 65 AU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9A2672C-0E4B-9A29-9AD3-9382A1248FD7}"/>
              </a:ext>
            </a:extLst>
          </p:cNvPr>
          <p:cNvSpPr txBox="1"/>
          <p:nvPr/>
        </p:nvSpPr>
        <p:spPr>
          <a:xfrm>
            <a:off x="10241933" y="1142782"/>
            <a:ext cx="883575" cy="369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B8EAF3-9E55-BF14-94E9-03D54BE840B1}"/>
              </a:ext>
            </a:extLst>
          </p:cNvPr>
          <p:cNvSpPr txBox="1"/>
          <p:nvPr/>
        </p:nvSpPr>
        <p:spPr>
          <a:xfrm>
            <a:off x="10394365" y="1548900"/>
            <a:ext cx="2219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Multi-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M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 @ ~100 AU</a:t>
            </a:r>
          </a:p>
        </p:txBody>
      </p:sp>
    </p:spTree>
    <p:extLst>
      <p:ext uri="{BB962C8B-B14F-4D97-AF65-F5344CB8AC3E}">
        <p14:creationId xmlns:p14="http://schemas.microsoft.com/office/powerpoint/2010/main" val="155169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1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EC1DA-481D-C256-85BC-4E7BAD57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50" y="1"/>
            <a:ext cx="10515600" cy="96018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F97DE-A656-3E2A-40E3-0A64D409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229" y="1574820"/>
            <a:ext cx="5776995" cy="4703120"/>
          </a:xfrm>
        </p:spPr>
        <p:txBody>
          <a:bodyPr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 imaging mode (no coronagraph)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960 images per filter, two roll angles 10˚ apart, 4 dithers per angle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filters: 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F187N (Pa-⍺)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F200W (2µm continuum)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F405N (Br- ⍺)</a:t>
            </a:r>
          </a:p>
          <a:p>
            <a:pPr marL="742950" lvl="1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F410M (4µm continuum)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Shown here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HL Tau centered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calints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374BD1-7122-6F63-37C8-2801E39B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9C907-13ED-2DC8-DF06-7BBD26D91831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The Data</a:t>
            </a:r>
          </a:p>
        </p:txBody>
      </p:sp>
      <p:pic>
        <p:nvPicPr>
          <p:cNvPr id="5" name="Picture 4" descr="A collage of images of a star&#10;&#10;Description automatically generated">
            <a:extLst>
              <a:ext uri="{FF2B5EF4-FFF2-40B4-BE49-F238E27FC236}">
                <a16:creationId xmlns:a16="http://schemas.microsoft.com/office/drawing/2014/main" id="{DB5B99B0-D7B8-A3B9-30F5-6B0D32D7E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50" y="1138464"/>
            <a:ext cx="5323436" cy="56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5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6B6EF87-04BD-5ECD-6EEB-A405C51BCB5F}"/>
              </a:ext>
            </a:extLst>
          </p:cNvPr>
          <p:cNvSpPr txBox="1"/>
          <p:nvPr/>
        </p:nvSpPr>
        <p:spPr>
          <a:xfrm>
            <a:off x="7013066" y="4495723"/>
            <a:ext cx="2358979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3545"/>
            <a:r>
              <a:rPr lang="en-US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 Partnership et al. 2015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370ED-BD48-AE7D-EF11-98DC22B7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297566"/>
            <a:ext cx="3932948" cy="8012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HL Tau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273CE-DCB4-09EA-D6D7-B3E6C1CF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1BFC0-76CE-D957-6746-C0505A2467F8}"/>
              </a:ext>
            </a:extLst>
          </p:cNvPr>
          <p:cNvGrpSpPr/>
          <p:nvPr/>
        </p:nvGrpSpPr>
        <p:grpSpPr>
          <a:xfrm>
            <a:off x="4098915" y="253485"/>
            <a:ext cx="12441845" cy="6380930"/>
            <a:chOff x="-674791" y="434390"/>
            <a:chExt cx="12441845" cy="6380930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5128EC3-9BA2-089D-E5D5-67F29A093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55" t="36784" r="50187" b="4289"/>
            <a:stretch/>
          </p:blipFill>
          <p:spPr>
            <a:xfrm>
              <a:off x="-674791" y="448834"/>
              <a:ext cx="7671346" cy="63664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FC4B3C0-06EE-8C27-BC90-0B9B851737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87544" y="828684"/>
              <a:ext cx="8342" cy="84136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3D320D2-6878-2C68-E6FB-A97DA386C8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33166" y="1661342"/>
              <a:ext cx="863171" cy="87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279AA7-377B-1DA6-9AEA-0FBADECBB129}"/>
                </a:ext>
              </a:extLst>
            </p:cNvPr>
            <p:cNvSpPr txBox="1"/>
            <p:nvPr/>
          </p:nvSpPr>
          <p:spPr>
            <a:xfrm>
              <a:off x="11328598" y="434390"/>
              <a:ext cx="438456" cy="485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85D2C9-0894-89DD-08A9-696034F181F0}"/>
                </a:ext>
              </a:extLst>
            </p:cNvPr>
            <p:cNvSpPr txBox="1"/>
            <p:nvPr/>
          </p:nvSpPr>
          <p:spPr>
            <a:xfrm>
              <a:off x="10357073" y="1440398"/>
              <a:ext cx="390018" cy="485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345F2DB-6FE2-1A97-3FFB-D60DD5BE7E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7733" y="2351938"/>
            <a:ext cx="1995262" cy="19952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774176F-6133-C553-3697-D0AE4752942C}"/>
              </a:ext>
            </a:extLst>
          </p:cNvPr>
          <p:cNvGrpSpPr/>
          <p:nvPr/>
        </p:nvGrpSpPr>
        <p:grpSpPr>
          <a:xfrm>
            <a:off x="4256148" y="1655763"/>
            <a:ext cx="7599057" cy="4281619"/>
            <a:chOff x="4256148" y="1655763"/>
            <a:chExt cx="7599057" cy="428161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D3BFD5-977B-508E-3D0E-398024948EAE}"/>
                </a:ext>
              </a:extLst>
            </p:cNvPr>
            <p:cNvSpPr txBox="1"/>
            <p:nvPr/>
          </p:nvSpPr>
          <p:spPr>
            <a:xfrm>
              <a:off x="4256148" y="1655763"/>
              <a:ext cx="1198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Outflow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C23306-BD1A-CE39-7FC0-E1BC9C1C606B}"/>
                </a:ext>
              </a:extLst>
            </p:cNvPr>
            <p:cNvSpPr txBox="1"/>
            <p:nvPr/>
          </p:nvSpPr>
          <p:spPr>
            <a:xfrm>
              <a:off x="9908817" y="2383973"/>
              <a:ext cx="19463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Surrounding envelope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77E029F-416C-DD4D-920D-AFC27974D749}"/>
                </a:ext>
              </a:extLst>
            </p:cNvPr>
            <p:cNvCxnSpPr>
              <a:cxnSpLocks/>
            </p:cNvCxnSpPr>
            <p:nvPr/>
          </p:nvCxnSpPr>
          <p:spPr>
            <a:xfrm>
              <a:off x="5341689" y="2341940"/>
              <a:ext cx="1338140" cy="98580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E2EB5CE-7624-D728-E421-D24C0F29AB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78310" y="1671581"/>
              <a:ext cx="829176" cy="60177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1EF5C2F-60AF-CA10-C369-374C2E7F96D4}"/>
                </a:ext>
              </a:extLst>
            </p:cNvPr>
            <p:cNvCxnSpPr>
              <a:cxnSpLocks/>
            </p:cNvCxnSpPr>
            <p:nvPr/>
          </p:nvCxnSpPr>
          <p:spPr>
            <a:xfrm>
              <a:off x="5423627" y="2140969"/>
              <a:ext cx="1851009" cy="2009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AF0F94B-ACFA-9C03-F412-753AB66AB253}"/>
                </a:ext>
              </a:extLst>
            </p:cNvPr>
            <p:cNvSpPr txBox="1"/>
            <p:nvPr/>
          </p:nvSpPr>
          <p:spPr>
            <a:xfrm>
              <a:off x="9431060" y="5475717"/>
              <a:ext cx="625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PSF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D8BC4F7-D097-8129-B007-E0CC3D147E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1391" y="5699589"/>
              <a:ext cx="1551790" cy="1873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C89B840-0927-B3D8-01D9-80E7F8ABBC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9466" y="4497401"/>
              <a:ext cx="990846" cy="100379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CE630F0-A937-E49A-7590-70CEE6181230}"/>
              </a:ext>
            </a:extLst>
          </p:cNvPr>
          <p:cNvSpPr txBox="1"/>
          <p:nvPr/>
        </p:nvSpPr>
        <p:spPr>
          <a:xfrm>
            <a:off x="254489" y="1671581"/>
            <a:ext cx="35153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2014 ALMA image overlaid with </a:t>
            </a:r>
            <a:r>
              <a:rPr lang="en-US" sz="2000" dirty="0" err="1">
                <a:solidFill>
                  <a:schemeClr val="bg1"/>
                </a:solidFill>
              </a:rPr>
              <a:t>NIRCam</a:t>
            </a:r>
            <a:r>
              <a:rPr lang="en-US" sz="2000" dirty="0">
                <a:solidFill>
                  <a:schemeClr val="bg1"/>
                </a:solidFill>
              </a:rPr>
              <a:t> F200W data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Envelope and outflow clearly visible at this wavelength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Note: PSF not subtracted in this image</a:t>
            </a:r>
          </a:p>
        </p:txBody>
      </p:sp>
    </p:spTree>
    <p:extLst>
      <p:ext uri="{BB962C8B-B14F-4D97-AF65-F5344CB8AC3E}">
        <p14:creationId xmlns:p14="http://schemas.microsoft.com/office/powerpoint/2010/main" val="10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a star mask&#10;&#10;Description automatically generated">
            <a:extLst>
              <a:ext uri="{FF2B5EF4-FFF2-40B4-BE49-F238E27FC236}">
                <a16:creationId xmlns:a16="http://schemas.microsoft.com/office/drawing/2014/main" id="{65049735-D211-7989-D62D-9C1A3F9E1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87" y="1238093"/>
            <a:ext cx="6299200" cy="5372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56D7A5-8674-37C6-2924-55DCCD263970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HL Tau Sensitivity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800D-B9C4-1829-0E48-5327F60910D4}"/>
              </a:ext>
            </a:extLst>
          </p:cNvPr>
          <p:cNvSpPr txBox="1">
            <a:spLocks/>
          </p:cNvSpPr>
          <p:nvPr/>
        </p:nvSpPr>
        <p:spPr>
          <a:xfrm>
            <a:off x="6857495" y="1302479"/>
            <a:ext cx="5059013" cy="3708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PSF Subtraction Method: PCA with MWC 758 as PSF reference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saturation at inner angles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planet candidates</a:t>
            </a:r>
          </a:p>
        </p:txBody>
      </p:sp>
      <p:pic>
        <p:nvPicPr>
          <p:cNvPr id="16" name="Picture 1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635633F-3A37-9B39-0825-F68D5FF28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524" y="3156658"/>
            <a:ext cx="4331553" cy="34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4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EC1DA-481D-C256-85BC-4E7BAD57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50" y="1"/>
            <a:ext cx="10515600" cy="96018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Data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9C907-13ED-2DC8-DF06-7BBD26D91831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MWC 758</a:t>
            </a:r>
          </a:p>
        </p:txBody>
      </p:sp>
      <p:pic>
        <p:nvPicPr>
          <p:cNvPr id="12" name="Picture 11" descr="A blue circles with white text&#10;&#10;Description automatically generated">
            <a:extLst>
              <a:ext uri="{FF2B5EF4-FFF2-40B4-BE49-F238E27FC236}">
                <a16:creationId xmlns:a16="http://schemas.microsoft.com/office/drawing/2014/main" id="{950FECB9-0D23-E32D-D7FD-C282FEC1B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619"/>
          <a:stretch/>
        </p:blipFill>
        <p:spPr>
          <a:xfrm>
            <a:off x="250050" y="1323782"/>
            <a:ext cx="7831012" cy="2009139"/>
          </a:xfrm>
          <a:prstGeom prst="rect">
            <a:avLst/>
          </a:prstGeom>
        </p:spPr>
      </p:pic>
      <p:pic>
        <p:nvPicPr>
          <p:cNvPr id="13" name="Content Placeholder 5" descr="A blue background with a circle and white text&#10;&#10;Description automatically generated">
            <a:extLst>
              <a:ext uri="{FF2B5EF4-FFF2-40B4-BE49-F238E27FC236}">
                <a16:creationId xmlns:a16="http://schemas.microsoft.com/office/drawing/2014/main" id="{3EE734F4-765C-BE92-A26D-1F6EBD384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98514" y="3525080"/>
            <a:ext cx="3117112" cy="290473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EBB73-4B4D-BFA3-1762-ABB397BD7EC7}"/>
              </a:ext>
            </a:extLst>
          </p:cNvPr>
          <p:cNvSpPr txBox="1">
            <a:spLocks/>
          </p:cNvSpPr>
          <p:nvPr/>
        </p:nvSpPr>
        <p:spPr>
          <a:xfrm>
            <a:off x="7830533" y="1247027"/>
            <a:ext cx="4111417" cy="4821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PSF Subtraction Method: Roll subtraction with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eigen images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Detect Spirals 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clear companions</a:t>
            </a:r>
          </a:p>
          <a:p>
            <a:pPr marL="57150" indent="0">
              <a:spcAft>
                <a:spcPts val="600"/>
              </a:spcAft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EB0B4-731E-973D-35D5-530CD0F1DC92}"/>
              </a:ext>
            </a:extLst>
          </p:cNvPr>
          <p:cNvSpPr/>
          <p:nvPr/>
        </p:nvSpPr>
        <p:spPr>
          <a:xfrm>
            <a:off x="565576" y="3174459"/>
            <a:ext cx="675860" cy="583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56DF41-2D2F-0D76-78AC-C3191791A0BB}"/>
              </a:ext>
            </a:extLst>
          </p:cNvPr>
          <p:cNvSpPr/>
          <p:nvPr/>
        </p:nvSpPr>
        <p:spPr>
          <a:xfrm>
            <a:off x="7065320" y="3160516"/>
            <a:ext cx="675860" cy="37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FA0EC-CFBF-7387-5960-43C2C6425C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705" y="4038282"/>
            <a:ext cx="2128408" cy="20299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DCBFC-693A-B35A-965F-EBD4319DD494}"/>
              </a:ext>
            </a:extLst>
          </p:cNvPr>
          <p:cNvSpPr txBox="1"/>
          <p:nvPr/>
        </p:nvSpPr>
        <p:spPr>
          <a:xfrm>
            <a:off x="8788818" y="6193071"/>
            <a:ext cx="1908182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45"/>
            <a:r>
              <a:rPr lang="en-US" sz="1270" dirty="0" err="1">
                <a:latin typeface="Arial" panose="020B0604020202020204" pitchFamily="34" charset="0"/>
                <a:cs typeface="Arial" panose="020B0604020202020204" pitchFamily="34" charset="0"/>
              </a:rPr>
              <a:t>Benisty</a:t>
            </a:r>
            <a:r>
              <a:rPr lang="en-US" sz="1270" dirty="0">
                <a:latin typeface="Arial" panose="020B0604020202020204" pitchFamily="34" charset="0"/>
                <a:cs typeface="Arial" panose="020B0604020202020204" pitchFamily="34" charset="0"/>
              </a:rPr>
              <a:t> et al. 2015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CD536-8B02-A97E-886D-10E384EFC913}"/>
              </a:ext>
            </a:extLst>
          </p:cNvPr>
          <p:cNvSpPr txBox="1"/>
          <p:nvPr/>
        </p:nvSpPr>
        <p:spPr>
          <a:xfrm>
            <a:off x="4790432" y="6405687"/>
            <a:ext cx="2133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NIRCam</a:t>
            </a:r>
            <a:r>
              <a:rPr lang="en-US" sz="1400" dirty="0"/>
              <a:t> data F187+F200W</a:t>
            </a:r>
          </a:p>
        </p:txBody>
      </p:sp>
      <p:pic>
        <p:nvPicPr>
          <p:cNvPr id="16" name="Picture 15" descr="A screenshot of a graph&#10;&#10;Description automatically generated">
            <a:extLst>
              <a:ext uri="{FF2B5EF4-FFF2-40B4-BE49-F238E27FC236}">
                <a16:creationId xmlns:a16="http://schemas.microsoft.com/office/drawing/2014/main" id="{7700C96F-BA85-FA03-8F5A-625B9D2AF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33" y="3583878"/>
            <a:ext cx="3238527" cy="2686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50E8CD-2B43-EF8F-3D36-3AD2D87C37DB}"/>
              </a:ext>
            </a:extLst>
          </p:cNvPr>
          <p:cNvSpPr txBox="1"/>
          <p:nvPr/>
        </p:nvSpPr>
        <p:spPr>
          <a:xfrm>
            <a:off x="117241" y="6342835"/>
            <a:ext cx="4181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Simulation of disk and test point sources in F187N and F200W</a:t>
            </a:r>
          </a:p>
        </p:txBody>
      </p:sp>
    </p:spTree>
    <p:extLst>
      <p:ext uri="{BB962C8B-B14F-4D97-AF65-F5344CB8AC3E}">
        <p14:creationId xmlns:p14="http://schemas.microsoft.com/office/powerpoint/2010/main" val="32035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circles with white text&#10;&#10;Description automatically generated">
            <a:extLst>
              <a:ext uri="{FF2B5EF4-FFF2-40B4-BE49-F238E27FC236}">
                <a16:creationId xmlns:a16="http://schemas.microsoft.com/office/drawing/2014/main" id="{6996B40B-2B88-58B1-940A-3EBD55490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136" b="2128"/>
          <a:stretch/>
        </p:blipFill>
        <p:spPr>
          <a:xfrm>
            <a:off x="732183" y="4194404"/>
            <a:ext cx="3720161" cy="212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9EC1DA-481D-C256-85BC-4E7BAD57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50" y="1"/>
            <a:ext cx="10515600" cy="96018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Data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9C907-13ED-2DC8-DF06-7BBD26D91831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MWC 758 Missing(?) Companion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EB0B4-731E-973D-35D5-530CD0F1DC92}"/>
              </a:ext>
            </a:extLst>
          </p:cNvPr>
          <p:cNvSpPr/>
          <p:nvPr/>
        </p:nvSpPr>
        <p:spPr>
          <a:xfrm>
            <a:off x="410682" y="3160516"/>
            <a:ext cx="873832" cy="51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56DF41-2D2F-0D76-78AC-C3191791A0BB}"/>
              </a:ext>
            </a:extLst>
          </p:cNvPr>
          <p:cNvSpPr/>
          <p:nvPr/>
        </p:nvSpPr>
        <p:spPr>
          <a:xfrm>
            <a:off x="7744917" y="3040937"/>
            <a:ext cx="675860" cy="583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diagram of a blue circle with a black line&#10;&#10;Description automatically generated">
            <a:extLst>
              <a:ext uri="{FF2B5EF4-FFF2-40B4-BE49-F238E27FC236}">
                <a16:creationId xmlns:a16="http://schemas.microsoft.com/office/drawing/2014/main" id="{4BBE11E8-AD0D-1407-22A4-1495235FC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2"/>
          <a:stretch/>
        </p:blipFill>
        <p:spPr>
          <a:xfrm>
            <a:off x="57387" y="1078494"/>
            <a:ext cx="8492733" cy="30422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EBB73-4B4D-BFA3-1762-ABB397BD7EC7}"/>
              </a:ext>
            </a:extLst>
          </p:cNvPr>
          <p:cNvSpPr txBox="1">
            <a:spLocks/>
          </p:cNvSpPr>
          <p:nvPr/>
        </p:nvSpPr>
        <p:spPr>
          <a:xfrm>
            <a:off x="4762274" y="4400536"/>
            <a:ext cx="7575691" cy="2185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LBTI Wagner et al. 2023 candidate not visible</a:t>
            </a:r>
          </a:p>
          <a:p>
            <a:pPr marL="285750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Observations suffered from saturation</a:t>
            </a:r>
          </a:p>
          <a:p>
            <a:pPr marL="285750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Need deeper limits to detect MWC 758c</a:t>
            </a:r>
          </a:p>
          <a:p>
            <a:pPr marL="285750"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Coronagraphic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imaging in cycle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B22F3-065B-EF6B-6727-E76E059D3DD6}"/>
              </a:ext>
            </a:extLst>
          </p:cNvPr>
          <p:cNvSpPr/>
          <p:nvPr/>
        </p:nvSpPr>
        <p:spPr>
          <a:xfrm>
            <a:off x="1643720" y="6147472"/>
            <a:ext cx="2362041" cy="583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Approximate planet location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76CA4A-6300-5B47-BF17-9D79B648AA53}"/>
              </a:ext>
            </a:extLst>
          </p:cNvPr>
          <p:cNvSpPr/>
          <p:nvPr/>
        </p:nvSpPr>
        <p:spPr>
          <a:xfrm>
            <a:off x="521276" y="6079095"/>
            <a:ext cx="963953" cy="37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2F3565-C201-AE9A-555A-C6AB081703BB}"/>
              </a:ext>
            </a:extLst>
          </p:cNvPr>
          <p:cNvSpPr/>
          <p:nvPr/>
        </p:nvSpPr>
        <p:spPr>
          <a:xfrm>
            <a:off x="2052614" y="549314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BAD1B15-A1A1-7F4D-99B9-A3D308958F1B}"/>
              </a:ext>
            </a:extLst>
          </p:cNvPr>
          <p:cNvSpPr/>
          <p:nvPr/>
        </p:nvSpPr>
        <p:spPr>
          <a:xfrm>
            <a:off x="3860982" y="549463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530A63-1160-5450-0ED4-AADD746E606C}"/>
              </a:ext>
            </a:extLst>
          </p:cNvPr>
          <p:cNvCxnSpPr/>
          <p:nvPr/>
        </p:nvCxnSpPr>
        <p:spPr>
          <a:xfrm flipH="1">
            <a:off x="1345042" y="2189279"/>
            <a:ext cx="707572" cy="2830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5BF64E-2338-DC3F-C038-6921D590F2EE}"/>
              </a:ext>
            </a:extLst>
          </p:cNvPr>
          <p:cNvSpPr txBox="1"/>
          <p:nvPr/>
        </p:nvSpPr>
        <p:spPr>
          <a:xfrm>
            <a:off x="2052614" y="1889594"/>
            <a:ext cx="120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MWC 758c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E6A619-BCFC-A0DD-3EC4-105BAC6831E8}"/>
              </a:ext>
            </a:extLst>
          </p:cNvPr>
          <p:cNvSpPr txBox="1"/>
          <p:nvPr/>
        </p:nvSpPr>
        <p:spPr>
          <a:xfrm>
            <a:off x="8214349" y="1391483"/>
            <a:ext cx="38500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>
              <a:spcAft>
                <a:spcPts val="600"/>
              </a:spcAft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NIRCam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not sensitive enough under these conditions</a:t>
            </a:r>
          </a:p>
          <a:p>
            <a:pPr marL="102870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&lt;0.”7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region </a:t>
            </a:r>
          </a:p>
          <a:p>
            <a:pPr marL="102870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4µm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2870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direct imaging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740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5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EC1DA-481D-C256-85BC-4E7BAD57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50" y="1"/>
            <a:ext cx="10515600" cy="96018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374BD1-7122-6F63-37C8-2801E39B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90E41-E95E-0142-8593-72ED49291ABE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9C907-13ED-2DC8-DF06-7BBD26D91831}"/>
              </a:ext>
            </a:extLst>
          </p:cNvPr>
          <p:cNvSpPr txBox="1">
            <a:spLocks/>
          </p:cNvSpPr>
          <p:nvPr/>
        </p:nvSpPr>
        <p:spPr>
          <a:xfrm>
            <a:off x="0" y="-2624"/>
            <a:ext cx="12192000" cy="104122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SAO 206462 (aka HD 135344B)</a:t>
            </a:r>
          </a:p>
        </p:txBody>
      </p:sp>
      <p:pic>
        <p:nvPicPr>
          <p:cNvPr id="6" name="Content Placeholder 6" descr="A close-up of a pink and red image&#10;&#10;Description automatically generated">
            <a:extLst>
              <a:ext uri="{FF2B5EF4-FFF2-40B4-BE49-F238E27FC236}">
                <a16:creationId xmlns:a16="http://schemas.microsoft.com/office/drawing/2014/main" id="{0295C3D2-5F3D-DC98-6095-BE63EB7E6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4439" y="3494687"/>
            <a:ext cx="5956300" cy="316230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482AFC-0207-6E16-AC97-9DBEAF327CB7}"/>
              </a:ext>
            </a:extLst>
          </p:cNvPr>
          <p:cNvSpPr txBox="1">
            <a:spLocks/>
          </p:cNvSpPr>
          <p:nvPr/>
        </p:nvSpPr>
        <p:spPr>
          <a:xfrm>
            <a:off x="6357562" y="1532170"/>
            <a:ext cx="5532505" cy="3708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PSF Subtraction Method: PCA with roll subtraction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 of planet candidate in NW region of image</a:t>
            </a:r>
          </a:p>
          <a:p>
            <a:pPr marL="285750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visible in F410M filter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6DE8A-1309-1849-08D3-0AD63818E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192" y="62820"/>
            <a:ext cx="1349989" cy="1378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2AC5A-C70F-116A-C96F-930899811909}"/>
              </a:ext>
            </a:extLst>
          </p:cNvPr>
          <p:cNvSpPr txBox="1"/>
          <p:nvPr/>
        </p:nvSpPr>
        <p:spPr>
          <a:xfrm>
            <a:off x="10743122" y="975274"/>
            <a:ext cx="1529622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45"/>
            <a:r>
              <a:rPr lang="en-US" sz="127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Garufi</a:t>
            </a:r>
            <a:r>
              <a:rPr lang="en-US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2013</a:t>
            </a:r>
          </a:p>
        </p:txBody>
      </p:sp>
      <p:pic>
        <p:nvPicPr>
          <p:cNvPr id="11" name="Picture 10" descr="A collage of images of different types of light&#10;&#10;Description automatically generated">
            <a:extLst>
              <a:ext uri="{FF2B5EF4-FFF2-40B4-BE49-F238E27FC236}">
                <a16:creationId xmlns:a16="http://schemas.microsoft.com/office/drawing/2014/main" id="{7DF7004B-2402-D2CA-5449-859F3E904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78" y="1181300"/>
            <a:ext cx="5584390" cy="53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63703</TotalTime>
  <Words>1322</Words>
  <Application>Microsoft Macintosh PowerPoint</Application>
  <PresentationFormat>Widescreen</PresentationFormat>
  <Paragraphs>236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CMR10</vt:lpstr>
      <vt:lpstr>CMR7</vt:lpstr>
      <vt:lpstr>CMSY10</vt:lpstr>
      <vt:lpstr>MSAM10</vt:lpstr>
      <vt:lpstr>Arial</vt:lpstr>
      <vt:lpstr>Calibri</vt:lpstr>
      <vt:lpstr>Calibri Light</vt:lpstr>
      <vt:lpstr>Helvetica Neue</vt:lpstr>
      <vt:lpstr>Times</vt:lpstr>
      <vt:lpstr>Office Theme</vt:lpstr>
      <vt:lpstr>PowerPoint Presentation</vt:lpstr>
      <vt:lpstr> Our NIRCam GTO Team</vt:lpstr>
      <vt:lpstr>PowerPoint Presentation</vt:lpstr>
      <vt:lpstr>The Data</vt:lpstr>
      <vt:lpstr>HL Tau</vt:lpstr>
      <vt:lpstr>PowerPoint Presentation</vt:lpstr>
      <vt:lpstr>The Data</vt:lpstr>
      <vt:lpstr>The Data</vt:lpstr>
      <vt:lpstr>The Data</vt:lpstr>
      <vt:lpstr>The Data</vt:lpstr>
      <vt:lpstr>PowerPoint Presentation</vt:lpstr>
      <vt:lpstr>PowerPoint Presentation</vt:lpstr>
      <vt:lpstr>Thank You</vt:lpstr>
      <vt:lpstr>Backup Slides</vt:lpstr>
      <vt:lpstr>The Data</vt:lpstr>
      <vt:lpstr> Obtaining Calibrated Data</vt:lpstr>
      <vt:lpstr>PowerPoint Presentation</vt:lpstr>
      <vt:lpstr>PowerPoint Presentation</vt:lpstr>
      <vt:lpstr> HL Tau sensitivity</vt:lpstr>
      <vt:lpstr>PowerPoint Presentation</vt:lpstr>
      <vt:lpstr> HL Tau sensitivity &amp; mass limits</vt:lpstr>
      <vt:lpstr> Mass limits MWC 758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ERES pres</dc:title>
  <dc:creator>Camryn Mullin</dc:creator>
  <cp:lastModifiedBy>Camryn Mullin</cp:lastModifiedBy>
  <cp:revision>1196</cp:revision>
  <dcterms:created xsi:type="dcterms:W3CDTF">2023-06-01T05:31:50Z</dcterms:created>
  <dcterms:modified xsi:type="dcterms:W3CDTF">2023-12-11T21:55:30Z</dcterms:modified>
</cp:coreProperties>
</file>