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STIX Two Text"/>
      <p:regular r:id="rId57"/>
      <p:bold r:id="rId58"/>
      <p:italic r:id="rId59"/>
      <p:boldItalic r:id="rId60"/>
    </p:embeddedFont>
    <p:embeddedFont>
      <p:font typeface="Fira Sans"/>
      <p:regular r:id="rId61"/>
      <p:bold r:id="rId62"/>
      <p:italic r:id="rId63"/>
      <p:boldItalic r:id="rId64"/>
    </p:embeddedFont>
    <p:embeddedFont>
      <p:font typeface="Gill Sans"/>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FiraSans-bold.fntdata"/><Relationship Id="rId61" Type="http://schemas.openxmlformats.org/officeDocument/2006/relationships/font" Target="fonts/FiraSans-regular.fntdata"/><Relationship Id="rId20" Type="http://schemas.openxmlformats.org/officeDocument/2006/relationships/slide" Target="slides/slide15.xml"/><Relationship Id="rId64" Type="http://schemas.openxmlformats.org/officeDocument/2006/relationships/font" Target="fonts/FiraSans-boldItalic.fntdata"/><Relationship Id="rId63" Type="http://schemas.openxmlformats.org/officeDocument/2006/relationships/font" Target="fonts/FiraSans-italic.fntdata"/><Relationship Id="rId22" Type="http://schemas.openxmlformats.org/officeDocument/2006/relationships/slide" Target="slides/slide17.xml"/><Relationship Id="rId66" Type="http://schemas.openxmlformats.org/officeDocument/2006/relationships/font" Target="fonts/GillSans-bold.fntdata"/><Relationship Id="rId21" Type="http://schemas.openxmlformats.org/officeDocument/2006/relationships/slide" Target="slides/slide16.xml"/><Relationship Id="rId65" Type="http://schemas.openxmlformats.org/officeDocument/2006/relationships/font" Target="fonts/GillSans-regular.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STIXTwoText-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STIXTwoText-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STIXTwoText-italic.fntdata"/><Relationship Id="rId14" Type="http://schemas.openxmlformats.org/officeDocument/2006/relationships/slide" Target="slides/slide9.xml"/><Relationship Id="rId58" Type="http://schemas.openxmlformats.org/officeDocument/2006/relationships/font" Target="fonts/STIXTwoText-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63521631e5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63521631e5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a3b466cdc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a3b466cdc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As a result, we can </a:t>
            </a:r>
            <a:r>
              <a:rPr lang="en">
                <a:solidFill>
                  <a:schemeClr val="dk1"/>
                </a:solidFill>
              </a:rPr>
              <a:t>o</a:t>
            </a:r>
            <a:r>
              <a:rPr lang="en">
                <a:solidFill>
                  <a:schemeClr val="dk1"/>
                </a:solidFill>
              </a:rPr>
              <a:t>bservationally distinguish between them by observing systems at young ages, when these different processes have not fully terminated.</a:t>
            </a:r>
            <a:br>
              <a:rPr lang="en">
                <a:solidFill>
                  <a:schemeClr val="dk1"/>
                </a:solidFill>
              </a:rPr>
            </a:br>
            <a:br>
              <a:rPr lang="en">
                <a:solidFill>
                  <a:schemeClr val="dk1"/>
                </a:solidFill>
              </a:rPr>
            </a:br>
            <a:r>
              <a:rPr lang="en">
                <a:solidFill>
                  <a:schemeClr val="dk1"/>
                </a:solidFill>
              </a:rPr>
              <a:t>By tracing how the close-in giant planet population evolves over time, we can identify when giant planets migrate.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a3b466cdc2_0_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a3b466cdc2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again, because the pathways operate on distinct timescales, if we can determine WHEN giant planets migrate, we can disentangle HOW they migrate.</a:t>
            </a:r>
            <a:endParaRPr/>
          </a:p>
          <a:p>
            <a:pPr indent="0" lvl="0" marL="0" rtl="0" algn="l">
              <a:spcBef>
                <a:spcPts val="0"/>
              </a:spcBef>
              <a:spcAft>
                <a:spcPts val="0"/>
              </a:spcAft>
              <a:buNone/>
            </a:pPr>
            <a:br>
              <a:rPr lang="en"/>
            </a:br>
            <a:r>
              <a:rPr lang="en"/>
              <a:t>This is just one of many questions, one that I am particularly interested in, that studying young stars can help us answer.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a3b466cdc2_0_1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a3b466cdc2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course, studying young stars and the planets around them is made difficult by the intrinsic measurement noise introduced by </a:t>
            </a:r>
            <a:r>
              <a:rPr lang="en">
                <a:solidFill>
                  <a:schemeClr val="dk1"/>
                </a:solidFill>
              </a:rPr>
              <a:t>magnetic </a:t>
            </a:r>
            <a:r>
              <a:rPr lang="en"/>
              <a:t>stellar activity.</a:t>
            </a:r>
            <a:br>
              <a:rPr lang="en"/>
            </a:br>
            <a:br>
              <a:rPr lang="en"/>
            </a:br>
            <a:r>
              <a:rPr lang="en"/>
              <a:t>For young stars, this activity is primarily driven by cool spots on the surface of the star.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 am showing an example of the kinds of radial velocity measurements you can obtain for an older, less spotted star that hosts a giant planet.</a:t>
            </a:r>
            <a:br>
              <a:rPr lang="en"/>
            </a:br>
            <a:br>
              <a:rPr lang="en"/>
            </a:br>
            <a:r>
              <a:rPr lang="en"/>
              <a:t>The measurements are precise and follow closely the dynamically induced signal from the planet, shown in the black curve.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63521631e5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63521631e5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for younger, more magnetically active stars, this is not the case.</a:t>
            </a:r>
            <a:br>
              <a:rPr lang="en"/>
            </a:br>
            <a:br>
              <a:rPr lang="en"/>
            </a:br>
            <a:r>
              <a:rPr lang="en"/>
              <a:t>These young stars have a much higher starspot coverage fraction, which introduce noise, producing very high RV scatter that can completely mask planet signals.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as you move from older, less </a:t>
            </a:r>
            <a:r>
              <a:rPr lang="en"/>
              <a:t>active</a:t>
            </a:r>
            <a:r>
              <a:rPr lang="en"/>
              <a:t> stars to younger, more active stars, you introduce more noise.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63521631e5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63521631e5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just to further emphasize how large this scatter can be: here is some real RV timeseries of a young, Sun-like star.</a:t>
            </a:r>
            <a:br>
              <a:rPr lang="en">
                <a:solidFill>
                  <a:schemeClr val="dk1"/>
                </a:solidFill>
              </a:rPr>
            </a:br>
            <a:br>
              <a:rPr lang="en">
                <a:solidFill>
                  <a:schemeClr val="dk1"/>
                </a:solidFill>
              </a:rPr>
            </a:br>
            <a:r>
              <a:rPr lang="en">
                <a:solidFill>
                  <a:schemeClr val="dk1"/>
                </a:solidFill>
              </a:rPr>
              <a:t>You can see that </a:t>
            </a:r>
            <a:r>
              <a:rPr lang="en"/>
              <a:t>the amplitude of this noise is incredibly high, with a over half a km/s: much higher than the RV amplitudes dynamically induced by massive, close-in planets.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a3b466cdc2_0_1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a3b466cdc2_0_1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Furthermore, this noise is correlated and typical </a:t>
            </a:r>
            <a:r>
              <a:rPr lang="en">
                <a:solidFill>
                  <a:schemeClr val="dk1"/>
                </a:solidFill>
              </a:rPr>
              <a:t>ground-based observing</a:t>
            </a:r>
            <a:r>
              <a:rPr lang="en"/>
              <a:t> cadence (on the order of every couple of days or even weeks) makes it difficult for us to uncover what is actually happening in our measurements.</a:t>
            </a:r>
            <a:br>
              <a:rPr lang="en"/>
            </a:br>
            <a:br>
              <a:rPr lang="en"/>
            </a:br>
            <a:r>
              <a:rPr lang="en"/>
              <a:t>Here, I’m showing a simulation of a rotating star with emerging and decaying spots (on the right) and the resulting radial velocity variations (</a:t>
            </a:r>
            <a:r>
              <a:rPr lang="en">
                <a:solidFill>
                  <a:schemeClr val="dk1"/>
                </a:solidFill>
              </a:rPr>
              <a:t>represented by the solid black line on the left).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spots on the stellar surface rotate in and out of view, they cause distortions in the spectral line profile, leading to quasi-periodic variations in our RV measurements.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every couple of nights, we might be able to get one new RV measurement, represented here by the orange points.</a:t>
            </a:r>
            <a:br>
              <a:rPr lang="en"/>
            </a:br>
            <a:br>
              <a:rPr lang="en"/>
            </a:br>
            <a:r>
              <a:rPr lang="en"/>
              <a:t>However, this sparse sampling limits our understanding of how the stellar noise is behaving as there exists very complicated structure in between each point.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could potentially lead us to believing that the observed variations are due to a planet when in reality it is just correlated noise from stellar activity.</a:t>
            </a:r>
            <a:br>
              <a:rPr lang="en"/>
            </a:br>
            <a:endParaRPr/>
          </a:p>
          <a:p>
            <a:pPr indent="0" lvl="0" marL="0" rtl="0" algn="l">
              <a:spcBef>
                <a:spcPts val="0"/>
              </a:spcBef>
              <a:spcAft>
                <a:spcPts val="0"/>
              </a:spcAft>
              <a:buNone/>
            </a:pPr>
            <a:r>
              <a:rPr lang="en"/>
              <a:t>This makes it difficult to robustly detect and characterize planets around young stars.</a:t>
            </a:r>
            <a:br>
              <a:rPr lang="en"/>
            </a:br>
            <a:br>
              <a:rPr lang="en"/>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a3b466cdc2_0_1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a3b466cdc2_0_1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have been a number of statistical methods developed to disentangle stellar noise and planetary signals.</a:t>
            </a:r>
            <a:br>
              <a:rPr lang="en"/>
            </a:br>
            <a:br>
              <a:rPr lang="en"/>
            </a:br>
            <a:r>
              <a:rPr lang="en"/>
              <a:t>One example is shown here, which is a novel Gaussian process framework that I have developed.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 am showing synthetic RV timeseries of a spotted star that hosts a giant planet, using a simulation similar to the one I just showed.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full synthetic dataset are the black points, and a handful of sparsely sampled points, shown as yellow stars, are used to train the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best fit model is shown in blue.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t>
            </a:r>
            <a:r>
              <a:rPr lang="en">
                <a:solidFill>
                  <a:schemeClr val="dk1"/>
                </a:solidFill>
              </a:rPr>
              <a:t>using only about 10 measurements, </a:t>
            </a:r>
            <a:r>
              <a:rPr lang="en"/>
              <a:t>the model does an excellent job of accurately predicting the total RV variations, which is a sum of both the stellar noise and a planet planet.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63521631e5_0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63521631e5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even more important, though, is that the model can distinguish between these two contributions.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these are simulations, we know the “truth”, so we know what both the stellar noise and the planet are doing.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Those contributions are shown in these bottom two panels here, as grey lines.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model is able to simultaneously fit for both the stellar activity and the planet and those predictions are shown in the pink.</a:t>
            </a:r>
            <a:br>
              <a:rPr lang="en"/>
            </a:br>
            <a:br>
              <a:rPr lang="en"/>
            </a:br>
            <a:r>
              <a:rPr lang="en"/>
              <a:t>If it is hard to </a:t>
            </a:r>
            <a:r>
              <a:rPr lang="en"/>
              <a:t>distinguish</a:t>
            </a:r>
            <a:r>
              <a:rPr lang="en"/>
              <a:t> between those two lines, that’s because the model is very accurately predicting how both contributions are behaving.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Statistical tools and frameworks like this one, alongside a number of other instrumental advances, have opened up the possibility of detecting giant planets around young stars for the first time.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63521631e5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63521631e5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UT Austin, I am conducting a long-term radial velocity survey to do exactly that: search for giant planets around young stars and determine the epoch of giant planet migration.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63521631e5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63521631e5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HPF</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63521631e5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63521631e5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Hi everyone, today I’ll be discussing my work on young stars and planets, how these systems inform our understanding of planet formation and evolution, and how the high-precision radial velocities from the ELTs will allow us to characterize young systems better than ever before.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63521631e5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63521631e5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survey has been on-going for about 4 years now, with 45 nights worth of observations targeting around 100 stars.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63521631e5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63521631e5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part of this survey, the</a:t>
            </a:r>
            <a:r>
              <a:rPr lang="en"/>
              <a:t> first thing we wanted to do was to characterize the level of stellar noise in the survey, which we did for a subsample of the targets.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a3a2178011_0_4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 I am showing the distribution of the NIR RV noise, or scatter, as measured for a subsample of the young, Sun-like stars from my survey.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orange, I am showing the measured optical RV noise for a sample of young stars </a:t>
            </a:r>
            <a:r>
              <a:rPr lang="en">
                <a:solidFill>
                  <a:schemeClr val="dk1"/>
                </a:solidFill>
              </a:rPr>
              <a:t>from optical RV surveys that have</a:t>
            </a:r>
            <a:r>
              <a:rPr lang="en">
                <a:solidFill>
                  <a:schemeClr val="dk1"/>
                </a:solidFill>
              </a:rPr>
              <a:t> similar physical properties such as spectral type, rotational velocities, and ages.</a:t>
            </a:r>
            <a:endParaRPr/>
          </a:p>
        </p:txBody>
      </p:sp>
      <p:sp>
        <p:nvSpPr>
          <p:cNvPr id="298" name="Google Shape;298;g2a3a2178011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3521631e5_0_2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What we find is that the NIR RV jitter…</a:t>
            </a:r>
            <a:br>
              <a:rPr lang="en">
                <a:solidFill>
                  <a:schemeClr val="dk1"/>
                </a:solidFill>
              </a:rPr>
            </a:br>
            <a:br>
              <a:rPr lang="en">
                <a:solidFill>
                  <a:schemeClr val="dk1"/>
                </a:solidFill>
              </a:rPr>
            </a:br>
            <a:r>
              <a:rPr lang="en">
                <a:solidFill>
                  <a:schemeClr val="dk1"/>
                </a:solidFill>
              </a:rPr>
              <a:t>This early result was very encouraging, as it signified that RV noise is weaker in the NIR as compared to the optical,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facilitating the possibility of robustly detecting planetary signals around young stars for the first time.</a:t>
            </a:r>
            <a:endParaRPr>
              <a:solidFill>
                <a:schemeClr val="dk1"/>
              </a:solidFill>
            </a:endParaRPr>
          </a:p>
        </p:txBody>
      </p:sp>
      <p:sp>
        <p:nvSpPr>
          <p:cNvPr id="312" name="Google Shape;312;g263521631e5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63521631e5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63521631e5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3521631e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63521631e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more recent and even more exciting result from the survey is the discovery of a new young hot Jupiter!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a3a2178011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a3a2178011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I’m showing the phased RV data and best fit planet model (solid black line) on the left.</a:t>
            </a:r>
            <a:br>
              <a:rPr lang="en"/>
            </a:br>
            <a:br>
              <a:rPr lang="en"/>
            </a:br>
            <a:r>
              <a:rPr lang="en"/>
              <a:t>The grey contours represent the 1 and 3 sigma uncertainties of the model fit.</a:t>
            </a:r>
            <a:br>
              <a:rPr lang="en"/>
            </a:br>
            <a:br>
              <a:rPr lang="en"/>
            </a:br>
            <a:r>
              <a:rPr lang="en"/>
              <a:t>The right plot is the same but with the data points median binned to help guide the eye.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recover a 1.8 Jupiter mass planet on a 4 day orbit, with a modest but non-zero eccentricity of 0.15.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orbital period is neither the same or a harmonic integer of the rotation period, which we know</a:t>
            </a:r>
            <a:r>
              <a:rPr lang="en"/>
              <a:t> precisely from the TESS light curves, supporting the planetary nature of the signal.</a:t>
            </a:r>
            <a:br>
              <a:rPr lang="en"/>
            </a:br>
            <a:br>
              <a:rPr lang="en"/>
            </a:br>
            <a:r>
              <a:rPr lang="en"/>
              <a:t>Now, this discovery of a young hot Jupiter is exciting for many reasons.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it joins only a handful of such systems, as there are less than 5 discovered planets with masses at this 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its non-zero eccentricity suggests </a:t>
            </a:r>
            <a:r>
              <a:rPr lang="en"/>
              <a:t>that</a:t>
            </a:r>
            <a:r>
              <a:rPr lang="en"/>
              <a:t> it is actively undergoing tidal </a:t>
            </a:r>
            <a:r>
              <a:rPr lang="en">
                <a:solidFill>
                  <a:schemeClr val="dk1"/>
                </a:solidFill>
              </a:rPr>
              <a:t>circularization.</a:t>
            </a:r>
            <a:br>
              <a:rPr lang="en"/>
            </a:br>
            <a:br>
              <a:rPr lang="en"/>
            </a:br>
            <a:r>
              <a:rPr lang="en"/>
              <a:t>And finally, regardless of the different possibilities of its origin, it demonstrates that hot Jupiters can form and potentially migrate as early as ~100 Myr.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63521631e5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63521631e5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3521631e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63521631e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the statistical results of the survey will do exactly I described earlier: it will clarify </a:t>
            </a:r>
            <a:r>
              <a:rPr i="1" lang="en"/>
              <a:t>when</a:t>
            </a:r>
            <a:r>
              <a:rPr lang="en"/>
              <a:t> giant planets migrate to determine </a:t>
            </a:r>
            <a:r>
              <a:rPr i="1" lang="en"/>
              <a:t>how</a:t>
            </a:r>
            <a:r>
              <a:rPr lang="en"/>
              <a:t> they migrate.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survey will conclude in the next couple of months, so please stay tuned for the results!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a3b466cdc2_0_1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a3b466cdc2_0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those results aren’t the only thing I’m excited for in regards to the future of characterizing young stars and planets.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recall, this was the picture of current ground-based RV campaigns shown earlier.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a3b466cdc2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a3b466cdc2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Studying young stars and the planets that orbit them provides valuable information on the evolutionary processes of planets, such as for example: the origin and migration of close-in giant planets</a:t>
            </a:r>
            <a:br>
              <a:rPr lang="en"/>
            </a:br>
            <a:br>
              <a:rPr lang="en"/>
            </a:br>
            <a:r>
              <a:rPr lang="en"/>
              <a:t>which remains a major open question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 am showing…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63521631e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63521631e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As I’ve described, current observations of young stars are limited by this</a:t>
            </a:r>
            <a:r>
              <a:rPr lang="en">
                <a:solidFill>
                  <a:schemeClr val="dk1"/>
                </a:solidFill>
              </a:rPr>
              <a:t> relatively sparse observing cadence,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which makes it difficult to trace the correlated noise from stellar activity and ultimately limits our power to detect planets around these young stars.</a:t>
            </a:r>
            <a:br>
              <a:rPr lang="en">
                <a:solidFill>
                  <a:schemeClr val="dk1"/>
                </a:solidFill>
              </a:rPr>
            </a:br>
            <a:br>
              <a:rPr lang="en">
                <a:solidFill>
                  <a:schemeClr val="dk1"/>
                </a:solidFill>
              </a:rPr>
            </a:br>
            <a:r>
              <a:rPr lang="en">
                <a:solidFill>
                  <a:schemeClr val="dk1"/>
                </a:solidFill>
              </a:rPr>
              <a:t>This is a natural consequence of the cost of high-cadence observing.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63521631e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63521631e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with a Thirty-meter class telescope, the apertures are 3-5 times larger than the current largest available telescoapes.</a:t>
            </a:r>
            <a:br>
              <a:rPr lang="en"/>
            </a:br>
            <a:br>
              <a:rPr lang="en"/>
            </a:br>
            <a:r>
              <a:rPr lang="en"/>
              <a:t>And so for the same cost at current facilities, the ELTs will be able to improve the observing cadence by a factor of 10 to 20 times!</a:t>
            </a:r>
            <a:br>
              <a:rPr lang="en"/>
            </a:br>
            <a:br>
              <a:rPr lang="en"/>
            </a:br>
            <a:r>
              <a:rPr lang="en"/>
              <a:t>This will allow us to precisely track activity from a variety of sources and timescales, including not just spots but also granulation and oscillations.</a:t>
            </a:r>
            <a:br>
              <a:rPr lang="en"/>
            </a:br>
            <a:br>
              <a:rPr lang="en"/>
            </a:br>
            <a:r>
              <a:rPr lang="en"/>
              <a:t>Even more saliently, this improved cadence will allow us to more robustly and precisely detect and characterize planets hidden within that noise.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a3a2178011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a3a2178011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 that is why I am very excited for the ELTs, which will host a fantastic set high-resolution, high-precision spectrographs that span a broad wavelength range and that are capable of doing exactly what I just described!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In particular, G-CLEF on the GMT and MODHIS on the TMT will be first-generation instruments, so the march to young planets is closer than ever!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And with that…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a3b466cdc2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a3b466cdc2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a3b466cdc2_0_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a3b466cdc2_0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Indeed, we can observationally distinguish between migration pathways by measuring the frequency of close-in giant planets and see how it evolves over time.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a3b466cdc2_0_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a3b466cdc2_0_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By determining the frequency of close-in giant planets at young ages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(here at 20-200 Myrs)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can compare that value to the measurement at older ages and assess its evolution over time.</a:t>
            </a:r>
            <a:br>
              <a:rPr lang="en">
                <a:solidFill>
                  <a:schemeClr val="dk1"/>
                </a:solidFill>
              </a:rPr>
            </a:br>
            <a:br>
              <a:rPr lang="en">
                <a:solidFill>
                  <a:schemeClr val="dk1"/>
                </a:solidFill>
              </a:rPr>
            </a:br>
            <a:r>
              <a:rPr lang="en">
                <a:solidFill>
                  <a:schemeClr val="dk1"/>
                </a:solidFill>
              </a:rPr>
              <a:t>This comparison then allows us to constrain the dominant migration pathway of close-in giant planets.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a3b466cdc2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a3b466cdc2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if the frequency of close-in giant planets actually decreases over time, then then this suggests that inward orbital migration is much efficient and rapid than predicted leading to frequent engulfment or ingestion of the giant planet by its host star.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a3b466cdc2_0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a3b466cdc2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if the frequency of close-in giant planets actually decreases over time, then then this suggests that inward orbital migration is much efficient and rapid than predicted leading to frequent engulfment or ingestion of the giant planet by its host star.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a3b466cdc2_0_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a3b466cdc2_0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63521631e5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63521631e5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a3b466cdc2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a3b466cdc2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a:t>
            </a:r>
            <a:r>
              <a:rPr lang="en"/>
              <a:t>result</a:t>
            </a:r>
            <a:r>
              <a:rPr lang="en"/>
              <a:t>, we expect giant planets to </a:t>
            </a:r>
            <a:r>
              <a:rPr lang="en"/>
              <a:t>predominantly</a:t>
            </a:r>
            <a:r>
              <a:rPr lang="en"/>
              <a:t> form beyond this radial distance, which we call the water ice line.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63521631e5_0_6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63521631e5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63521631e5_0_7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3521631e5_0_7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63521631e5_0_7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3521631e5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63521631e5_0_4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Comparable to the observed jitter in the optical</a:t>
            </a:r>
            <a:endParaRPr/>
          </a:p>
        </p:txBody>
      </p:sp>
      <p:sp>
        <p:nvSpPr>
          <p:cNvPr id="546" name="Google Shape;546;g263521631e5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3521631e5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63521631e5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63521631e5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63521631e5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63521631e5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63521631e5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a3a2178011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a3a2178011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63521631e5_0_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63521631e5_0_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63521631e5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63521631e5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3b466cdc2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a3b466cdc2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Despite these theoretical expectations, what we actually observe is that…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 am showing here is the frequency of giant planets as a function of their semi-major axis in AU, taken from Fulton et al. 2021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different curves here are </a:t>
            </a:r>
            <a:r>
              <a:rPr lang="en"/>
              <a:t>different</a:t>
            </a:r>
            <a:r>
              <a:rPr lang="en"/>
              <a:t> models and measurements of this frequency and I’ve overlaid a vertical blue line to represent the water ice boundary at ~2.5 AU.</a:t>
            </a:r>
            <a:br>
              <a:rPr lang="en"/>
            </a:br>
            <a:br>
              <a:rPr lang="en"/>
            </a:br>
            <a:r>
              <a:rPr lang="en"/>
              <a:t>We can see that in additional to a broad peak in this frequency between 1-10 AU, giant planets still occur fairly frequently at close-in separations much less than that 2.5 AU boundary.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Furthermore, as in the case for the first exoplanet ever discovered, 51 Peg b, we know that giant planets can occur as close as </a:t>
            </a:r>
            <a:r>
              <a:rPr lang="en"/>
              <a:t>several stellar radii from their host stars.</a:t>
            </a:r>
            <a:endParaRPr/>
          </a:p>
          <a:p>
            <a:pPr indent="0" lvl="0" marL="0" rtl="0" algn="l">
              <a:spcBef>
                <a:spcPts val="0"/>
              </a:spcBef>
              <a:spcAft>
                <a:spcPts val="0"/>
              </a:spcAft>
              <a:buNone/>
            </a:pPr>
            <a:br>
              <a:rPr lang="en"/>
            </a:br>
            <a:r>
              <a:rPr lang="en"/>
              <a:t>So, if our theoretical expectations that giant planets should form far away is correct,</a:t>
            </a:r>
            <a:r>
              <a:rPr lang="en">
                <a:solidFill>
                  <a:schemeClr val="dk1"/>
                </a:solidFill>
              </a:rPr>
              <a:t> then the fact that we often observe them at close separations implies that…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a3b466cdc2_0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a3b466cdc2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a3b466cdc2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2a3b466cdc2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a3b466cd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a3b466cd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Indeed, there are two broad orbital migration mechanisms that can explain the population of close-in giant planets,</a:t>
            </a:r>
            <a:br>
              <a:rPr lang="en"/>
            </a:br>
            <a:br>
              <a:rPr lang="en"/>
            </a:br>
            <a:r>
              <a:rPr lang="en"/>
              <a:t>and produce the observed demographics of this population.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63521631e5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63521631e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Indeed, there are two broad orbital migration mechanisms that can explain the population of close-in giant planets,</a:t>
            </a:r>
            <a:br>
              <a:rPr lang="en">
                <a:solidFill>
                  <a:schemeClr val="dk1"/>
                </a:solidFill>
              </a:rPr>
            </a:br>
            <a:br>
              <a:rPr lang="en">
                <a:solidFill>
                  <a:schemeClr val="dk1"/>
                </a:solidFill>
              </a:rPr>
            </a:br>
            <a:r>
              <a:rPr lang="en">
                <a:solidFill>
                  <a:schemeClr val="dk1"/>
                </a:solidFill>
              </a:rPr>
              <a:t>and produce the observed demographics of this population.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3b466cdc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a3b466cdc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Indeed, there are two broad orbital migration mechanisms that can explain the population of close-in giant planets,</a:t>
            </a:r>
            <a:br>
              <a:rPr lang="en">
                <a:solidFill>
                  <a:schemeClr val="dk1"/>
                </a:solidFill>
              </a:rPr>
            </a:br>
            <a:br>
              <a:rPr lang="en">
                <a:solidFill>
                  <a:schemeClr val="dk1"/>
                </a:solidFill>
              </a:rPr>
            </a:br>
            <a:r>
              <a:rPr lang="en">
                <a:solidFill>
                  <a:schemeClr val="dk1"/>
                </a:solidFill>
              </a:rPr>
              <a:t>and produce the observed demographics of this population.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a3b466cdc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a3b466cdc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t>
            </a:r>
            <a:r>
              <a:rPr lang="en">
                <a:solidFill>
                  <a:schemeClr val="dk1"/>
                </a:solidFill>
              </a:rPr>
              <a:t>ach process likely plays a role in creating close-in giant planets.</a:t>
            </a:r>
            <a:br>
              <a:rPr lang="en">
                <a:solidFill>
                  <a:schemeClr val="dk1"/>
                </a:solidFill>
              </a:rPr>
            </a:br>
            <a:br>
              <a:rPr lang="en">
                <a:solidFill>
                  <a:schemeClr val="dk1"/>
                </a:solidFill>
              </a:rPr>
            </a:br>
            <a:r>
              <a:rPr lang="en">
                <a:solidFill>
                  <a:schemeClr val="dk1"/>
                </a:solidFill>
              </a:rPr>
              <a:t>However, the degree to which each mechanism affects observed demographics of this population remains undetermined.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 name="Shape 51"/>
        <p:cNvGrpSpPr/>
        <p:nvPr/>
      </p:nvGrpSpPr>
      <p:grpSpPr>
        <a:xfrm>
          <a:off x="0" y="0"/>
          <a:ext cx="0" cy="0"/>
          <a:chOff x="0" y="0"/>
          <a:chExt cx="0" cy="0"/>
        </a:xfrm>
      </p:grpSpPr>
      <p:sp>
        <p:nvSpPr>
          <p:cNvPr id="52" name="Google Shape;52;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 name="Google Shape;5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1" type="ftr"/>
          </p:nvPr>
        </p:nvSpPr>
        <p:spPr>
          <a:xfrm>
            <a:off x="2918874" y="4767262"/>
            <a:ext cx="33063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6" name="Google Shape;56;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1pPr>
            <a:lvl2pPr lvl="1">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2pPr>
            <a:lvl3pPr lvl="2">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3pPr>
            <a:lvl4pPr lvl="3">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4pPr>
            <a:lvl5pPr lvl="4">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5pPr>
            <a:lvl6pPr lvl="5">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6pPr>
            <a:lvl7pPr lvl="6">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7pPr>
            <a:lvl8pPr lvl="7">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8pPr>
            <a:lvl9pPr lvl="8">
              <a:spcBef>
                <a:spcPts val="0"/>
              </a:spcBef>
              <a:spcAft>
                <a:spcPts val="0"/>
              </a:spcAft>
              <a:buClr>
                <a:schemeClr val="dk1"/>
              </a:buClr>
              <a:buSzPts val="2800"/>
              <a:buFont typeface="Gill Sans"/>
              <a:buNone/>
              <a:defRPr sz="2800">
                <a:solidFill>
                  <a:schemeClr val="dk1"/>
                </a:solidFill>
                <a:latin typeface="Gill Sans"/>
                <a:ea typeface="Gill Sans"/>
                <a:cs typeface="Gill Sans"/>
                <a:sym typeface="Gill Sa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Gill Sans"/>
              <a:buChar char="●"/>
              <a:defRPr sz="1800">
                <a:solidFill>
                  <a:schemeClr val="dk2"/>
                </a:solidFill>
                <a:latin typeface="Gill Sans"/>
                <a:ea typeface="Gill Sans"/>
                <a:cs typeface="Gill Sans"/>
                <a:sym typeface="Gill Sans"/>
              </a:defRPr>
            </a:lvl1pPr>
            <a:lvl2pPr indent="-317500" lvl="1" marL="9144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2pPr>
            <a:lvl3pPr indent="-317500" lvl="2" marL="13716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3pPr>
            <a:lvl4pPr indent="-317500" lvl="3" marL="18288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4pPr>
            <a:lvl5pPr indent="-317500" lvl="4" marL="22860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5pPr>
            <a:lvl6pPr indent="-317500" lvl="5" marL="27432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6pPr>
            <a:lvl7pPr indent="-317500" lvl="6" marL="32004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7pPr>
            <a:lvl8pPr indent="-317500" lvl="7" marL="36576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8pPr>
            <a:lvl9pPr indent="-317500" lvl="8" marL="4114800">
              <a:lnSpc>
                <a:spcPct val="115000"/>
              </a:lnSpc>
              <a:spcBef>
                <a:spcPts val="0"/>
              </a:spcBef>
              <a:spcAft>
                <a:spcPts val="0"/>
              </a:spcAft>
              <a:buClr>
                <a:schemeClr val="dk2"/>
              </a:buClr>
              <a:buSzPts val="1400"/>
              <a:buFont typeface="Gill Sans"/>
              <a:buChar char="■"/>
              <a:defRPr>
                <a:solidFill>
                  <a:schemeClr val="dk2"/>
                </a:solidFill>
                <a:latin typeface="Gill Sans"/>
                <a:ea typeface="Gill Sans"/>
                <a:cs typeface="Gill Sans"/>
                <a:sym typeface="Gill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Gill Sans"/>
                <a:ea typeface="Gill Sans"/>
                <a:cs typeface="Gill Sans"/>
                <a:sym typeface="Gill Sans"/>
              </a:defRPr>
            </a:lvl1pPr>
            <a:lvl2pPr lvl="1" algn="r">
              <a:buNone/>
              <a:defRPr sz="1000">
                <a:solidFill>
                  <a:schemeClr val="dk2"/>
                </a:solidFill>
                <a:latin typeface="Gill Sans"/>
                <a:ea typeface="Gill Sans"/>
                <a:cs typeface="Gill Sans"/>
                <a:sym typeface="Gill Sans"/>
              </a:defRPr>
            </a:lvl2pPr>
            <a:lvl3pPr lvl="2" algn="r">
              <a:buNone/>
              <a:defRPr sz="1000">
                <a:solidFill>
                  <a:schemeClr val="dk2"/>
                </a:solidFill>
                <a:latin typeface="Gill Sans"/>
                <a:ea typeface="Gill Sans"/>
                <a:cs typeface="Gill Sans"/>
                <a:sym typeface="Gill Sans"/>
              </a:defRPr>
            </a:lvl3pPr>
            <a:lvl4pPr lvl="3" algn="r">
              <a:buNone/>
              <a:defRPr sz="1000">
                <a:solidFill>
                  <a:schemeClr val="dk2"/>
                </a:solidFill>
                <a:latin typeface="Gill Sans"/>
                <a:ea typeface="Gill Sans"/>
                <a:cs typeface="Gill Sans"/>
                <a:sym typeface="Gill Sans"/>
              </a:defRPr>
            </a:lvl4pPr>
            <a:lvl5pPr lvl="4" algn="r">
              <a:buNone/>
              <a:defRPr sz="1000">
                <a:solidFill>
                  <a:schemeClr val="dk2"/>
                </a:solidFill>
                <a:latin typeface="Gill Sans"/>
                <a:ea typeface="Gill Sans"/>
                <a:cs typeface="Gill Sans"/>
                <a:sym typeface="Gill Sans"/>
              </a:defRPr>
            </a:lvl5pPr>
            <a:lvl6pPr lvl="5" algn="r">
              <a:buNone/>
              <a:defRPr sz="1000">
                <a:solidFill>
                  <a:schemeClr val="dk2"/>
                </a:solidFill>
                <a:latin typeface="Gill Sans"/>
                <a:ea typeface="Gill Sans"/>
                <a:cs typeface="Gill Sans"/>
                <a:sym typeface="Gill Sans"/>
              </a:defRPr>
            </a:lvl6pPr>
            <a:lvl7pPr lvl="6" algn="r">
              <a:buNone/>
              <a:defRPr sz="1000">
                <a:solidFill>
                  <a:schemeClr val="dk2"/>
                </a:solidFill>
                <a:latin typeface="Gill Sans"/>
                <a:ea typeface="Gill Sans"/>
                <a:cs typeface="Gill Sans"/>
                <a:sym typeface="Gill Sans"/>
              </a:defRPr>
            </a:lvl7pPr>
            <a:lvl8pPr lvl="7" algn="r">
              <a:buNone/>
              <a:defRPr sz="1000">
                <a:solidFill>
                  <a:schemeClr val="dk2"/>
                </a:solidFill>
                <a:latin typeface="Gill Sans"/>
                <a:ea typeface="Gill Sans"/>
                <a:cs typeface="Gill Sans"/>
                <a:sym typeface="Gill Sans"/>
              </a:defRPr>
            </a:lvl8pPr>
            <a:lvl9pPr lvl="8" algn="r">
              <a:buNone/>
              <a:defRPr sz="1000">
                <a:solidFill>
                  <a:schemeClr val="dk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2009250" y="4690675"/>
            <a:ext cx="51255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Gill Sans"/>
                <a:ea typeface="Gill Sans"/>
                <a:cs typeface="Gill Sans"/>
                <a:sym typeface="Gill Sans"/>
              </a:rPr>
              <a:t>Quang Tran (UT Austin) – </a:t>
            </a:r>
            <a:r>
              <a:rPr lang="en" sz="1000">
                <a:solidFill>
                  <a:srgbClr val="999999"/>
                </a:solidFill>
                <a:latin typeface="Gill Sans"/>
                <a:ea typeface="Gill Sans"/>
                <a:cs typeface="Gill Sans"/>
                <a:sym typeface="Gill Sans"/>
              </a:rPr>
              <a:t>ELT Science in Light of JWST</a:t>
            </a:r>
            <a:r>
              <a:rPr lang="en" sz="1000">
                <a:solidFill>
                  <a:srgbClr val="999999"/>
                </a:solidFill>
                <a:latin typeface="Gill Sans"/>
                <a:ea typeface="Gill Sans"/>
                <a:cs typeface="Gill Sans"/>
                <a:sym typeface="Gill Sans"/>
              </a:rPr>
              <a:t> – December 11th, 2023</a:t>
            </a:r>
            <a:endParaRPr sz="1000">
              <a:solidFill>
                <a:srgbClr val="999999"/>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gif"/><Relationship Id="rId4" Type="http://schemas.openxmlformats.org/officeDocument/2006/relationships/image" Target="../media/image1.jp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0.gi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gif"/><Relationship Id="rId4" Type="http://schemas.openxmlformats.org/officeDocument/2006/relationships/image" Target="../media/image1.jp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3.jpg"/><Relationship Id="rId4" Type="http://schemas.openxmlformats.org/officeDocument/2006/relationships/image" Target="../media/image26.png"/><Relationship Id="rId5"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jpg"/><Relationship Id="rId4" Type="http://schemas.openxmlformats.org/officeDocument/2006/relationships/image" Target="../media/image30.png"/><Relationship Id="rId5"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jpg"/><Relationship Id="rId4" Type="http://schemas.openxmlformats.org/officeDocument/2006/relationships/image" Target="../media/image30.png"/><Relationship Id="rId5"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4.jpg"/><Relationship Id="rId4" Type="http://schemas.openxmlformats.org/officeDocument/2006/relationships/image" Target="../media/image30.png"/><Relationship Id="rId5"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46.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0" l="22018" r="21595" t="0"/>
          <a:stretch/>
        </p:blipFill>
        <p:spPr>
          <a:xfrm>
            <a:off x="8" y="643375"/>
            <a:ext cx="3454718" cy="3438463"/>
          </a:xfrm>
          <a:prstGeom prst="rect">
            <a:avLst/>
          </a:prstGeom>
          <a:noFill/>
          <a:ln>
            <a:noFill/>
          </a:ln>
        </p:spPr>
      </p:pic>
      <p:sp>
        <p:nvSpPr>
          <p:cNvPr id="62" name="Google Shape;62;p14"/>
          <p:cNvSpPr txBox="1"/>
          <p:nvPr/>
        </p:nvSpPr>
        <p:spPr>
          <a:xfrm>
            <a:off x="-37727" y="4012450"/>
            <a:ext cx="14367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C000"/>
              </a:buClr>
              <a:buSzPts val="800"/>
              <a:buFont typeface="Gill Sans"/>
              <a:buNone/>
            </a:pPr>
            <a:r>
              <a:rPr lang="en" sz="800">
                <a:solidFill>
                  <a:srgbClr val="CCCCCC"/>
                </a:solidFill>
                <a:latin typeface="Gill Sans"/>
                <a:ea typeface="Gill Sans"/>
                <a:cs typeface="Gill Sans"/>
                <a:sym typeface="Gill Sans"/>
              </a:rPr>
              <a:t>Image </a:t>
            </a:r>
            <a:r>
              <a:rPr b="0" i="0" lang="en" sz="800" u="none" cap="none" strike="noStrike">
                <a:solidFill>
                  <a:srgbClr val="CCCCCC"/>
                </a:solidFill>
                <a:latin typeface="Gill Sans"/>
                <a:ea typeface="Gill Sans"/>
                <a:cs typeface="Gill Sans"/>
                <a:sym typeface="Gill Sans"/>
              </a:rPr>
              <a:t>Credit: NASA/SDO</a:t>
            </a:r>
            <a:endParaRPr sz="1100">
              <a:solidFill>
                <a:srgbClr val="CCCCCC"/>
              </a:solidFill>
            </a:endParaRPr>
          </a:p>
        </p:txBody>
      </p:sp>
      <p:sp>
        <p:nvSpPr>
          <p:cNvPr id="63" name="Google Shape;63;p14"/>
          <p:cNvSpPr txBox="1"/>
          <p:nvPr/>
        </p:nvSpPr>
        <p:spPr>
          <a:xfrm>
            <a:off x="3300012" y="291593"/>
            <a:ext cx="5715600" cy="1824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C000"/>
              </a:buClr>
              <a:buSzPts val="3300"/>
              <a:buFont typeface="Gill Sans"/>
              <a:buNone/>
            </a:pPr>
            <a:r>
              <a:rPr lang="en" sz="3800">
                <a:solidFill>
                  <a:schemeClr val="lt1"/>
                </a:solidFill>
                <a:latin typeface="Gill Sans"/>
                <a:ea typeface="Gill Sans"/>
                <a:cs typeface="Gill Sans"/>
                <a:sym typeface="Gill Sans"/>
              </a:rPr>
              <a:t>The March to Young Stars through High-Precision Radial Velocities</a:t>
            </a:r>
            <a:endParaRPr sz="3800">
              <a:solidFill>
                <a:schemeClr val="lt1"/>
              </a:solidFill>
              <a:latin typeface="Gill Sans"/>
              <a:ea typeface="Gill Sans"/>
              <a:cs typeface="Gill Sans"/>
              <a:sym typeface="Gill Sans"/>
            </a:endParaRPr>
          </a:p>
        </p:txBody>
      </p:sp>
      <p:sp>
        <p:nvSpPr>
          <p:cNvPr id="64" name="Google Shape;64;p14"/>
          <p:cNvSpPr txBox="1"/>
          <p:nvPr/>
        </p:nvSpPr>
        <p:spPr>
          <a:xfrm>
            <a:off x="3239250" y="2248000"/>
            <a:ext cx="5837100" cy="1867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100"/>
              <a:buFont typeface="Gill Sans"/>
              <a:buNone/>
            </a:pPr>
            <a:r>
              <a:rPr b="0" i="0" lang="en" sz="2400" u="none" cap="none" strike="noStrike">
                <a:solidFill>
                  <a:srgbClr val="FFFFFF"/>
                </a:solidFill>
                <a:latin typeface="Gill Sans"/>
                <a:ea typeface="Gill Sans"/>
                <a:cs typeface="Gill Sans"/>
                <a:sym typeface="Gill Sans"/>
              </a:rPr>
              <a:t>Quang H. Tra</a:t>
            </a:r>
            <a:r>
              <a:rPr lang="en" sz="2400">
                <a:solidFill>
                  <a:srgbClr val="FFFFFF"/>
                </a:solidFill>
                <a:latin typeface="Gill Sans"/>
                <a:ea typeface="Gill Sans"/>
                <a:cs typeface="Gill Sans"/>
                <a:sym typeface="Gill Sans"/>
              </a:rPr>
              <a:t>n</a:t>
            </a:r>
            <a:endParaRPr sz="900"/>
          </a:p>
          <a:p>
            <a:pPr indent="0" lvl="0" marL="0" marR="0" rtl="0" algn="ctr">
              <a:lnSpc>
                <a:spcPct val="100000"/>
              </a:lnSpc>
              <a:spcBef>
                <a:spcPts val="0"/>
              </a:spcBef>
              <a:spcAft>
                <a:spcPts val="0"/>
              </a:spcAft>
              <a:buClr>
                <a:srgbClr val="C05A26"/>
              </a:buClr>
              <a:buSzPts val="1100"/>
              <a:buFont typeface="Gill Sans"/>
              <a:buNone/>
            </a:pPr>
            <a:r>
              <a:rPr i="0" lang="en" sz="1500" u="none" cap="none" strike="noStrike">
                <a:solidFill>
                  <a:srgbClr val="FFFFFF"/>
                </a:solidFill>
                <a:latin typeface="Gill Sans"/>
                <a:ea typeface="Gill Sans"/>
                <a:cs typeface="Gill Sans"/>
                <a:sym typeface="Gill Sans"/>
              </a:rPr>
              <a:t>FINESST Fellow, The University of Texas at Austin</a:t>
            </a:r>
            <a:endParaRPr i="0" sz="15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C05A26"/>
              </a:buClr>
              <a:buSzPts val="1100"/>
              <a:buFont typeface="Gill Sans"/>
              <a:buNone/>
            </a:pPr>
            <a:r>
              <a:t/>
            </a:r>
            <a:endParaRPr sz="1500">
              <a:solidFill>
                <a:srgbClr val="CCCCCC"/>
              </a:solidFill>
              <a:latin typeface="Gill Sans"/>
              <a:ea typeface="Gill Sans"/>
              <a:cs typeface="Gill Sans"/>
              <a:sym typeface="Gill Sans"/>
            </a:endParaRPr>
          </a:p>
          <a:p>
            <a:pPr indent="0" lvl="0" marL="0" marR="0" rtl="0" algn="ctr">
              <a:lnSpc>
                <a:spcPct val="100000"/>
              </a:lnSpc>
              <a:spcBef>
                <a:spcPts val="0"/>
              </a:spcBef>
              <a:spcAft>
                <a:spcPts val="0"/>
              </a:spcAft>
              <a:buClr>
                <a:srgbClr val="C05A26"/>
              </a:buClr>
              <a:buSzPts val="1100"/>
              <a:buFont typeface="Gill Sans"/>
              <a:buNone/>
            </a:pPr>
            <a:r>
              <a:t/>
            </a:r>
            <a:endParaRPr sz="1500">
              <a:solidFill>
                <a:srgbClr val="CCCCCC"/>
              </a:solidFill>
              <a:latin typeface="Gill Sans"/>
              <a:ea typeface="Gill Sans"/>
              <a:cs typeface="Gill Sans"/>
              <a:sym typeface="Gill Sans"/>
            </a:endParaRPr>
          </a:p>
          <a:p>
            <a:pPr indent="0" lvl="0" marL="0" marR="0" rtl="0" algn="l">
              <a:spcBef>
                <a:spcPts val="0"/>
              </a:spcBef>
              <a:spcAft>
                <a:spcPts val="0"/>
              </a:spcAft>
              <a:buNone/>
            </a:pPr>
            <a:r>
              <a:t/>
            </a:r>
            <a:endParaRPr sz="1000">
              <a:solidFill>
                <a:srgbClr val="CCCCCC"/>
              </a:solidFill>
              <a:latin typeface="Fira Sans"/>
              <a:ea typeface="Fira Sans"/>
              <a:cs typeface="Fira Sans"/>
              <a:sym typeface="Fira Sans"/>
            </a:endParaRPr>
          </a:p>
          <a:p>
            <a:pPr indent="0" lvl="0" marL="0" marR="0" rtl="0" algn="ctr">
              <a:spcBef>
                <a:spcPts val="0"/>
              </a:spcBef>
              <a:spcAft>
                <a:spcPts val="0"/>
              </a:spcAft>
              <a:buNone/>
            </a:pPr>
            <a:r>
              <a:rPr i="0" lang="en" sz="1200" u="none" cap="none" strike="noStrike">
                <a:solidFill>
                  <a:srgbClr val="CCCCCC"/>
                </a:solidFill>
                <a:latin typeface="Gill Sans"/>
                <a:ea typeface="Gill Sans"/>
                <a:cs typeface="Gill Sans"/>
                <a:sym typeface="Gill Sans"/>
              </a:rPr>
              <a:t>Collaborators:</a:t>
            </a:r>
            <a:r>
              <a:rPr lang="en" sz="1200">
                <a:solidFill>
                  <a:srgbClr val="CCCCCC"/>
                </a:solidFill>
                <a:latin typeface="Gill Sans"/>
                <a:ea typeface="Gill Sans"/>
                <a:cs typeface="Gill Sans"/>
                <a:sym typeface="Gill Sans"/>
              </a:rPr>
              <a:t> Brendan Bowler, Bill Cochran, Mike Endl, Gummi Stefánsson,</a:t>
            </a:r>
            <a:endParaRPr sz="1200">
              <a:solidFill>
                <a:srgbClr val="CCCCCC"/>
              </a:solidFill>
              <a:latin typeface="Gill Sans"/>
              <a:ea typeface="Gill Sans"/>
              <a:cs typeface="Gill Sans"/>
              <a:sym typeface="Gill Sans"/>
            </a:endParaRPr>
          </a:p>
          <a:p>
            <a:pPr indent="0" lvl="0" marL="0" rtl="0" algn="ctr">
              <a:lnSpc>
                <a:spcPct val="115000"/>
              </a:lnSpc>
              <a:spcBef>
                <a:spcPts val="0"/>
              </a:spcBef>
              <a:spcAft>
                <a:spcPts val="0"/>
              </a:spcAft>
              <a:buSzPts val="1100"/>
              <a:buNone/>
            </a:pPr>
            <a:r>
              <a:rPr lang="en" sz="1200">
                <a:solidFill>
                  <a:srgbClr val="CCCCCC"/>
                </a:solidFill>
                <a:latin typeface="Gill Sans"/>
                <a:ea typeface="Gill Sans"/>
                <a:cs typeface="Gill Sans"/>
                <a:sym typeface="Gill Sans"/>
              </a:rPr>
              <a:t>Suvrath Mahadevan, Joe Ninan, Chad Bender, Samuel Halverson, Arpita Roy, Ryan Terrien, </a:t>
            </a:r>
            <a:r>
              <a:rPr i="0" lang="en" sz="1200" u="none" cap="none" strike="noStrike">
                <a:solidFill>
                  <a:srgbClr val="CCCCCC"/>
                </a:solidFill>
                <a:latin typeface="Gill Sans"/>
                <a:ea typeface="Gill Sans"/>
                <a:cs typeface="Gill Sans"/>
                <a:sym typeface="Gill Sans"/>
              </a:rPr>
              <a:t>Megan Bedell, Dan Foreman-Mackey, Rodrigo Luger</a:t>
            </a:r>
            <a:endParaRPr i="0" sz="1200" u="none" cap="none" strike="noStrike">
              <a:solidFill>
                <a:srgbClr val="CCCCCC"/>
              </a:solidFill>
              <a:latin typeface="Gill Sans"/>
              <a:ea typeface="Gill Sans"/>
              <a:cs typeface="Gill Sans"/>
              <a:sym typeface="Gill Sans"/>
            </a:endParaRPr>
          </a:p>
        </p:txBody>
      </p:sp>
      <p:pic>
        <p:nvPicPr>
          <p:cNvPr descr="Logo&#10;&#10;Description automatically generated" id="65" name="Google Shape;65;p14"/>
          <p:cNvPicPr preferRelativeResize="0"/>
          <p:nvPr/>
        </p:nvPicPr>
        <p:blipFill rotWithShape="1">
          <a:blip r:embed="rId4">
            <a:alphaModFix/>
          </a:blip>
          <a:srcRect b="0" l="0" r="0" t="0"/>
          <a:stretch/>
        </p:blipFill>
        <p:spPr>
          <a:xfrm flipH="1">
            <a:off x="5309641" y="3007108"/>
            <a:ext cx="383512" cy="383513"/>
          </a:xfrm>
          <a:prstGeom prst="rect">
            <a:avLst/>
          </a:prstGeom>
          <a:noFill/>
          <a:ln>
            <a:noFill/>
          </a:ln>
        </p:spPr>
      </p:pic>
      <p:pic>
        <p:nvPicPr>
          <p:cNvPr id="66" name="Google Shape;66;p14"/>
          <p:cNvPicPr preferRelativeResize="0"/>
          <p:nvPr/>
        </p:nvPicPr>
        <p:blipFill rotWithShape="1">
          <a:blip r:embed="rId5">
            <a:alphaModFix/>
          </a:blip>
          <a:srcRect b="11888" l="7675" r="9171" t="3135"/>
          <a:stretch/>
        </p:blipFill>
        <p:spPr>
          <a:xfrm>
            <a:off x="5886817" y="2932009"/>
            <a:ext cx="1090258" cy="475475"/>
          </a:xfrm>
          <a:prstGeom prst="rect">
            <a:avLst/>
          </a:prstGeom>
          <a:noFill/>
          <a:ln>
            <a:noFill/>
          </a:ln>
        </p:spPr>
      </p:pic>
      <p:pic>
        <p:nvPicPr>
          <p:cNvPr descr="Timeline&#10;&#10;Description automatically generated" id="67" name="Google Shape;67;p14"/>
          <p:cNvPicPr preferRelativeResize="0"/>
          <p:nvPr/>
        </p:nvPicPr>
        <p:blipFill rotWithShape="1">
          <a:blip r:embed="rId6">
            <a:alphaModFix/>
          </a:blip>
          <a:srcRect b="67300" l="42359" r="42200" t="5248"/>
          <a:stretch/>
        </p:blipFill>
        <p:spPr>
          <a:xfrm>
            <a:off x="4754700" y="2992361"/>
            <a:ext cx="441748" cy="441765"/>
          </a:xfrm>
          <a:prstGeom prst="rect">
            <a:avLst/>
          </a:prstGeom>
          <a:noFill/>
          <a:ln>
            <a:noFill/>
          </a:ln>
        </p:spPr>
      </p:pic>
      <p:pic>
        <p:nvPicPr>
          <p:cNvPr id="68" name="Google Shape;68;p14"/>
          <p:cNvPicPr preferRelativeResize="0"/>
          <p:nvPr/>
        </p:nvPicPr>
        <p:blipFill rotWithShape="1">
          <a:blip r:embed="rId7">
            <a:alphaModFix/>
          </a:blip>
          <a:srcRect b="0" l="0" r="10015" t="0"/>
          <a:stretch/>
        </p:blipFill>
        <p:spPr>
          <a:xfrm>
            <a:off x="7053275" y="2975508"/>
            <a:ext cx="649284" cy="475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739"/>
        </a:solidFill>
      </p:bgPr>
    </p:bg>
    <p:spTree>
      <p:nvGrpSpPr>
        <p:cNvPr id="166" name="Shape 166"/>
        <p:cNvGrpSpPr/>
        <p:nvPr/>
      </p:nvGrpSpPr>
      <p:grpSpPr>
        <a:xfrm>
          <a:off x="0" y="0"/>
          <a:ext cx="0" cy="0"/>
          <a:chOff x="0" y="0"/>
          <a:chExt cx="0" cy="0"/>
        </a:xfrm>
      </p:grpSpPr>
      <p:pic>
        <p:nvPicPr>
          <p:cNvPr id="167" name="Google Shape;167;p23"/>
          <p:cNvPicPr preferRelativeResize="0"/>
          <p:nvPr/>
        </p:nvPicPr>
        <p:blipFill rotWithShape="1">
          <a:blip r:embed="rId3">
            <a:alphaModFix/>
          </a:blip>
          <a:srcRect b="15004" l="0" r="77257" t="21146"/>
          <a:stretch/>
        </p:blipFill>
        <p:spPr>
          <a:xfrm>
            <a:off x="402318" y="1997052"/>
            <a:ext cx="2079601" cy="1730487"/>
          </a:xfrm>
          <a:prstGeom prst="rect">
            <a:avLst/>
          </a:prstGeom>
          <a:noFill/>
          <a:ln>
            <a:noFill/>
          </a:ln>
        </p:spPr>
      </p:pic>
      <p:pic>
        <p:nvPicPr>
          <p:cNvPr id="168" name="Google Shape;168;p23"/>
          <p:cNvPicPr preferRelativeResize="0"/>
          <p:nvPr/>
        </p:nvPicPr>
        <p:blipFill rotWithShape="1">
          <a:blip r:embed="rId3">
            <a:alphaModFix/>
          </a:blip>
          <a:srcRect b="14258" l="61828" r="18994" t="12583"/>
          <a:stretch/>
        </p:blipFill>
        <p:spPr>
          <a:xfrm>
            <a:off x="6707945" y="1788367"/>
            <a:ext cx="1753477" cy="1982600"/>
          </a:xfrm>
          <a:prstGeom prst="rect">
            <a:avLst/>
          </a:prstGeom>
          <a:noFill/>
          <a:ln>
            <a:noFill/>
          </a:ln>
        </p:spPr>
      </p:pic>
      <p:sp>
        <p:nvSpPr>
          <p:cNvPr id="169" name="Google Shape;169;p23"/>
          <p:cNvSpPr/>
          <p:nvPr/>
        </p:nvSpPr>
        <p:spPr>
          <a:xfrm>
            <a:off x="6694133" y="1848234"/>
            <a:ext cx="327000" cy="338700"/>
          </a:xfrm>
          <a:prstGeom prst="rect">
            <a:avLst/>
          </a:prstGeom>
          <a:solidFill>
            <a:srgbClr val="1E27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3"/>
          <p:cNvSpPr txBox="1"/>
          <p:nvPr/>
        </p:nvSpPr>
        <p:spPr>
          <a:xfrm>
            <a:off x="461981" y="3698875"/>
            <a:ext cx="20796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Ward 1997; Papaloizou 2007; Levrard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2009; </a:t>
            </a:r>
            <a:endParaRPr sz="1100">
              <a:solidFill>
                <a:schemeClr val="l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Kley &amp; Nelson 2012; Albrecht</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2012; Batygin 2012</a:t>
            </a:r>
            <a:endParaRPr sz="1100">
              <a:solidFill>
                <a:schemeClr val="lt1"/>
              </a:solidFill>
              <a:latin typeface="Gill Sans"/>
              <a:ea typeface="Gill Sans"/>
              <a:cs typeface="Gill Sans"/>
              <a:sym typeface="Gill Sans"/>
            </a:endParaRPr>
          </a:p>
        </p:txBody>
      </p:sp>
      <p:sp>
        <p:nvSpPr>
          <p:cNvPr id="171" name="Google Shape;171;p23"/>
          <p:cNvSpPr txBox="1"/>
          <p:nvPr/>
        </p:nvSpPr>
        <p:spPr>
          <a:xfrm>
            <a:off x="6613275" y="3698875"/>
            <a:ext cx="24000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Wu &amp; Murray 2003; Fabrycky &amp; Tremaine 2007; Jurić &amp; </a:t>
            </a:r>
            <a:br>
              <a:rPr i="0" lang="en" sz="1100" u="none" cap="none" strike="noStrike">
                <a:solidFill>
                  <a:schemeClr val="lt1"/>
                </a:solidFill>
                <a:latin typeface="Gill Sans"/>
                <a:ea typeface="Gill Sans"/>
                <a:cs typeface="Gill Sans"/>
                <a:sym typeface="Gill Sans"/>
              </a:rPr>
            </a:br>
            <a:r>
              <a:rPr i="0" lang="en" sz="1100" u="none" cap="none" strike="noStrike">
                <a:solidFill>
                  <a:schemeClr val="lt1"/>
                </a:solidFill>
                <a:latin typeface="Gill Sans"/>
                <a:ea typeface="Gill Sans"/>
                <a:cs typeface="Gill Sans"/>
                <a:sym typeface="Gill Sans"/>
              </a:rPr>
              <a:t>Tremaine; Chatterjee</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2008; Triaud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2010; Naoz</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2011</a:t>
            </a:r>
            <a:endParaRPr sz="1100">
              <a:solidFill>
                <a:schemeClr val="lt1"/>
              </a:solidFill>
              <a:latin typeface="Gill Sans"/>
              <a:ea typeface="Gill Sans"/>
              <a:cs typeface="Gill Sans"/>
              <a:sym typeface="Gill Sans"/>
            </a:endParaRPr>
          </a:p>
        </p:txBody>
      </p:sp>
      <p:sp>
        <p:nvSpPr>
          <p:cNvPr id="172" name="Google Shape;172;p23"/>
          <p:cNvSpPr txBox="1"/>
          <p:nvPr/>
        </p:nvSpPr>
        <p:spPr>
          <a:xfrm>
            <a:off x="-227" y="4736976"/>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Triaud 2016</a:t>
            </a:r>
            <a:endParaRPr sz="1100">
              <a:solidFill>
                <a:srgbClr val="FFFFFF"/>
              </a:solidFill>
              <a:latin typeface="Gill Sans"/>
              <a:ea typeface="Gill Sans"/>
              <a:cs typeface="Gill Sans"/>
              <a:sym typeface="Gill Sans"/>
            </a:endParaRPr>
          </a:p>
        </p:txBody>
      </p:sp>
      <p:pic>
        <p:nvPicPr>
          <p:cNvPr id="173" name="Google Shape;173;p23"/>
          <p:cNvPicPr preferRelativeResize="0"/>
          <p:nvPr/>
        </p:nvPicPr>
        <p:blipFill rotWithShape="1">
          <a:blip r:embed="rId3">
            <a:alphaModFix/>
          </a:blip>
          <a:srcRect b="20668" l="81899" r="832" t="23424"/>
          <a:stretch/>
        </p:blipFill>
        <p:spPr>
          <a:xfrm>
            <a:off x="3482320" y="1726101"/>
            <a:ext cx="2238950" cy="2148499"/>
          </a:xfrm>
          <a:prstGeom prst="rect">
            <a:avLst/>
          </a:prstGeom>
          <a:noFill/>
          <a:ln>
            <a:noFill/>
          </a:ln>
        </p:spPr>
      </p:pic>
      <p:sp>
        <p:nvSpPr>
          <p:cNvPr id="174" name="Google Shape;174;p23"/>
          <p:cNvSpPr/>
          <p:nvPr/>
        </p:nvSpPr>
        <p:spPr>
          <a:xfrm>
            <a:off x="2505576" y="2698756"/>
            <a:ext cx="1011300" cy="338700"/>
          </a:xfrm>
          <a:prstGeom prst="stripedRightArrow">
            <a:avLst>
              <a:gd fmla="val 50000" name="adj1"/>
              <a:gd fmla="val 103304" name="adj2"/>
            </a:avLst>
          </a:prstGeom>
          <a:solidFill>
            <a:srgbClr val="FFC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3"/>
          <p:cNvSpPr txBox="1"/>
          <p:nvPr/>
        </p:nvSpPr>
        <p:spPr>
          <a:xfrm>
            <a:off x="4023200" y="3105500"/>
            <a:ext cx="1011300" cy="923400"/>
          </a:xfrm>
          <a:prstGeom prst="rect">
            <a:avLst/>
          </a:prstGeom>
          <a:solidFill>
            <a:srgbClr val="1E273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Close-in</a:t>
            </a:r>
            <a:endParaRPr b="1" sz="1600">
              <a:solidFill>
                <a:schemeClr val="lt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lt1"/>
                </a:solidFill>
                <a:latin typeface="Gill Sans"/>
                <a:ea typeface="Gill Sans"/>
                <a:cs typeface="Gill Sans"/>
                <a:sym typeface="Gill Sans"/>
              </a:rPr>
              <a:t>Giant</a:t>
            </a:r>
            <a:endParaRPr b="1" sz="1600">
              <a:solidFill>
                <a:schemeClr val="lt1"/>
              </a:solidFill>
              <a:latin typeface="Gill Sans"/>
              <a:ea typeface="Gill Sans"/>
              <a:cs typeface="Gill Sans"/>
              <a:sym typeface="Gill Sans"/>
            </a:endParaRPr>
          </a:p>
          <a:p>
            <a:pPr indent="0" lvl="0" marL="0" rtl="0" algn="ctr">
              <a:spcBef>
                <a:spcPts val="0"/>
              </a:spcBef>
              <a:spcAft>
                <a:spcPts val="0"/>
              </a:spcAft>
              <a:buClr>
                <a:srgbClr val="000000"/>
              </a:buClr>
              <a:buSzPts val="1600"/>
              <a:buFont typeface="Arial"/>
              <a:buNone/>
            </a:pPr>
            <a:r>
              <a:rPr b="1" lang="en" sz="1600">
                <a:solidFill>
                  <a:schemeClr val="lt1"/>
                </a:solidFill>
                <a:latin typeface="Gill Sans"/>
                <a:ea typeface="Gill Sans"/>
                <a:cs typeface="Gill Sans"/>
                <a:sym typeface="Gill Sans"/>
              </a:rPr>
              <a:t>Planets</a:t>
            </a:r>
            <a:endParaRPr b="1" sz="1600">
              <a:solidFill>
                <a:schemeClr val="lt1"/>
              </a:solidFill>
              <a:latin typeface="Gill Sans"/>
              <a:ea typeface="Gill Sans"/>
              <a:cs typeface="Gill Sans"/>
              <a:sym typeface="Gill Sans"/>
            </a:endParaRPr>
          </a:p>
        </p:txBody>
      </p:sp>
      <p:sp>
        <p:nvSpPr>
          <p:cNvPr id="176" name="Google Shape;176;p23"/>
          <p:cNvSpPr/>
          <p:nvPr/>
        </p:nvSpPr>
        <p:spPr>
          <a:xfrm rot="10800000">
            <a:off x="5617725" y="2698756"/>
            <a:ext cx="1011300" cy="338700"/>
          </a:xfrm>
          <a:prstGeom prst="stripedRightArrow">
            <a:avLst>
              <a:gd fmla="val 50000" name="adj1"/>
              <a:gd fmla="val 103304" name="adj2"/>
            </a:avLst>
          </a:prstGeom>
          <a:solidFill>
            <a:srgbClr val="FFC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3"/>
          <p:cNvSpPr txBox="1"/>
          <p:nvPr/>
        </p:nvSpPr>
        <p:spPr>
          <a:xfrm>
            <a:off x="6084686" y="869925"/>
            <a:ext cx="3000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Dynamical</a:t>
            </a:r>
            <a:r>
              <a:rPr b="1" lang="en" sz="2000">
                <a:solidFill>
                  <a:schemeClr val="lt1"/>
                </a:solidFill>
                <a:latin typeface="Gill Sans"/>
                <a:ea typeface="Gill Sans"/>
                <a:cs typeface="Gill Sans"/>
                <a:sym typeface="Gill Sans"/>
              </a:rPr>
              <a:t> </a:t>
            </a:r>
            <a:r>
              <a:rPr b="1" i="0" lang="en" sz="2000" u="none" cap="none" strike="noStrike">
                <a:solidFill>
                  <a:schemeClr val="lt1"/>
                </a:solidFill>
                <a:latin typeface="Gill Sans"/>
                <a:ea typeface="Gill Sans"/>
                <a:cs typeface="Gill Sans"/>
                <a:sym typeface="Gill Sans"/>
              </a:rPr>
              <a:t>Interactions</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(Slow, &gt;10 Myr)</a:t>
            </a:r>
            <a:endParaRPr b="1" sz="2000">
              <a:solidFill>
                <a:schemeClr val="lt1"/>
              </a:solidFill>
              <a:latin typeface="Gill Sans"/>
              <a:ea typeface="Gill Sans"/>
              <a:cs typeface="Gill Sans"/>
              <a:sym typeface="Gill Sans"/>
            </a:endParaRPr>
          </a:p>
        </p:txBody>
      </p:sp>
      <p:sp>
        <p:nvSpPr>
          <p:cNvPr id="178" name="Google Shape;178;p23"/>
          <p:cNvSpPr txBox="1"/>
          <p:nvPr/>
        </p:nvSpPr>
        <p:spPr>
          <a:xfrm>
            <a:off x="359175" y="869925"/>
            <a:ext cx="228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Disk Migration</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(Rapid, ~10 Myr)</a:t>
            </a:r>
            <a:endParaRPr b="1" sz="2000">
              <a:solidFill>
                <a:schemeClr val="lt1"/>
              </a:solidFill>
              <a:latin typeface="Gill Sans"/>
              <a:ea typeface="Gill Sans"/>
              <a:cs typeface="Gill Sans"/>
              <a:sym typeface="Gill Sans"/>
            </a:endParaRPr>
          </a:p>
        </p:txBody>
      </p:sp>
      <p:sp>
        <p:nvSpPr>
          <p:cNvPr id="179" name="Google Shape;179;p23"/>
          <p:cNvSpPr/>
          <p:nvPr/>
        </p:nvSpPr>
        <p:spPr>
          <a:xfrm>
            <a:off x="1197900" y="1710800"/>
            <a:ext cx="6748200" cy="1097400"/>
          </a:xfrm>
          <a:prstGeom prst="roundRect">
            <a:avLst>
              <a:gd fmla="val 16667" name="adj"/>
            </a:avLst>
          </a:prstGeom>
          <a:solidFill>
            <a:srgbClr val="FFFFFF"/>
          </a:solidFill>
          <a:ln cap="flat" cmpd="sng" w="38100">
            <a:solidFill>
              <a:srgbClr val="1E27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800">
                <a:solidFill>
                  <a:srgbClr val="1E2739"/>
                </a:solidFill>
                <a:latin typeface="Gill Sans"/>
                <a:ea typeface="Gill Sans"/>
                <a:cs typeface="Gill Sans"/>
                <a:sym typeface="Gill Sans"/>
              </a:rPr>
              <a:t>Migration Pathways Operate</a:t>
            </a:r>
            <a:endParaRPr sz="2800">
              <a:solidFill>
                <a:srgbClr val="1E2739"/>
              </a:solidFill>
              <a:latin typeface="Gill Sans"/>
              <a:ea typeface="Gill Sans"/>
              <a:cs typeface="Gill Sans"/>
              <a:sym typeface="Gill Sans"/>
            </a:endParaRPr>
          </a:p>
          <a:p>
            <a:pPr indent="0" lvl="0" marL="0" rtl="0" algn="ctr">
              <a:lnSpc>
                <a:spcPct val="100000"/>
              </a:lnSpc>
              <a:spcBef>
                <a:spcPts val="0"/>
              </a:spcBef>
              <a:spcAft>
                <a:spcPts val="0"/>
              </a:spcAft>
              <a:buNone/>
            </a:pPr>
            <a:r>
              <a:rPr lang="en" sz="2800">
                <a:solidFill>
                  <a:srgbClr val="1E2739"/>
                </a:solidFill>
                <a:latin typeface="Gill Sans"/>
                <a:ea typeface="Gill Sans"/>
                <a:cs typeface="Gill Sans"/>
                <a:sym typeface="Gill Sans"/>
              </a:rPr>
              <a:t>on </a:t>
            </a:r>
            <a:r>
              <a:rPr b="1" lang="en" sz="2800">
                <a:solidFill>
                  <a:srgbClr val="1E2739"/>
                </a:solidFill>
                <a:latin typeface="Gill Sans"/>
                <a:ea typeface="Gill Sans"/>
                <a:cs typeface="Gill Sans"/>
                <a:sym typeface="Gill Sans"/>
              </a:rPr>
              <a:t>Distinct</a:t>
            </a:r>
            <a:r>
              <a:rPr lang="en" sz="2800">
                <a:solidFill>
                  <a:srgbClr val="1E2739"/>
                </a:solidFill>
                <a:latin typeface="Gill Sans"/>
                <a:ea typeface="Gill Sans"/>
                <a:cs typeface="Gill Sans"/>
                <a:sym typeface="Gill Sans"/>
              </a:rPr>
              <a:t> </a:t>
            </a:r>
            <a:r>
              <a:rPr b="1" lang="en" sz="2800">
                <a:solidFill>
                  <a:srgbClr val="1E2739"/>
                </a:solidFill>
                <a:latin typeface="Gill Sans"/>
                <a:ea typeface="Gill Sans"/>
                <a:cs typeface="Gill Sans"/>
                <a:sym typeface="Gill Sans"/>
              </a:rPr>
              <a:t>Timescales</a:t>
            </a:r>
            <a:endParaRPr b="1" sz="2800">
              <a:solidFill>
                <a:srgbClr val="1E2739"/>
              </a:solidFill>
              <a:latin typeface="Gill Sans"/>
              <a:ea typeface="Gill Sans"/>
              <a:cs typeface="Gill Sans"/>
              <a:sym typeface="Gill Sans"/>
            </a:endParaRPr>
          </a:p>
        </p:txBody>
      </p:sp>
      <p:sp>
        <p:nvSpPr>
          <p:cNvPr id="180" name="Google Shape;180;p23"/>
          <p:cNvSpPr txBox="1"/>
          <p:nvPr/>
        </p:nvSpPr>
        <p:spPr>
          <a:xfrm>
            <a:off x="0" y="138246"/>
            <a:ext cx="91440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800">
                <a:solidFill>
                  <a:schemeClr val="lt1"/>
                </a:solidFill>
                <a:latin typeface="Gill Sans"/>
                <a:ea typeface="Gill Sans"/>
                <a:cs typeface="Gill Sans"/>
                <a:sym typeface="Gill Sans"/>
              </a:rPr>
              <a:t>The Inward Orbital Migration of Giant Planets is Common</a:t>
            </a:r>
            <a:endParaRPr sz="2800">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739"/>
        </a:solidFill>
      </p:bgPr>
    </p:bg>
    <p:spTree>
      <p:nvGrpSpPr>
        <p:cNvPr id="184" name="Shape 184"/>
        <p:cNvGrpSpPr/>
        <p:nvPr/>
      </p:nvGrpSpPr>
      <p:grpSpPr>
        <a:xfrm>
          <a:off x="0" y="0"/>
          <a:ext cx="0" cy="0"/>
          <a:chOff x="0" y="0"/>
          <a:chExt cx="0" cy="0"/>
        </a:xfrm>
      </p:grpSpPr>
      <p:pic>
        <p:nvPicPr>
          <p:cNvPr id="185" name="Google Shape;185;p24"/>
          <p:cNvPicPr preferRelativeResize="0"/>
          <p:nvPr/>
        </p:nvPicPr>
        <p:blipFill rotWithShape="1">
          <a:blip r:embed="rId3">
            <a:alphaModFix/>
          </a:blip>
          <a:srcRect b="15004" l="0" r="77257" t="21146"/>
          <a:stretch/>
        </p:blipFill>
        <p:spPr>
          <a:xfrm>
            <a:off x="402318" y="1997052"/>
            <a:ext cx="2079601" cy="1730487"/>
          </a:xfrm>
          <a:prstGeom prst="rect">
            <a:avLst/>
          </a:prstGeom>
          <a:noFill/>
          <a:ln>
            <a:noFill/>
          </a:ln>
        </p:spPr>
      </p:pic>
      <p:pic>
        <p:nvPicPr>
          <p:cNvPr id="186" name="Google Shape;186;p24"/>
          <p:cNvPicPr preferRelativeResize="0"/>
          <p:nvPr/>
        </p:nvPicPr>
        <p:blipFill rotWithShape="1">
          <a:blip r:embed="rId3">
            <a:alphaModFix/>
          </a:blip>
          <a:srcRect b="14258" l="61828" r="18994" t="12583"/>
          <a:stretch/>
        </p:blipFill>
        <p:spPr>
          <a:xfrm>
            <a:off x="6707945" y="1788367"/>
            <a:ext cx="1753477" cy="1982600"/>
          </a:xfrm>
          <a:prstGeom prst="rect">
            <a:avLst/>
          </a:prstGeom>
          <a:noFill/>
          <a:ln>
            <a:noFill/>
          </a:ln>
        </p:spPr>
      </p:pic>
      <p:sp>
        <p:nvSpPr>
          <p:cNvPr id="187" name="Google Shape;187;p24"/>
          <p:cNvSpPr/>
          <p:nvPr/>
        </p:nvSpPr>
        <p:spPr>
          <a:xfrm>
            <a:off x="6694133" y="1848234"/>
            <a:ext cx="327000" cy="338700"/>
          </a:xfrm>
          <a:prstGeom prst="rect">
            <a:avLst/>
          </a:prstGeom>
          <a:solidFill>
            <a:srgbClr val="1E27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4"/>
          <p:cNvSpPr txBox="1"/>
          <p:nvPr/>
        </p:nvSpPr>
        <p:spPr>
          <a:xfrm>
            <a:off x="461981" y="3698875"/>
            <a:ext cx="20796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Ward 1997; Papaloizou 2007; Levrard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2009; </a:t>
            </a:r>
            <a:endParaRPr sz="1100">
              <a:solidFill>
                <a:schemeClr val="l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Kley &amp; Nelson 2012; Albrecht</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2012; Batygin 2012</a:t>
            </a:r>
            <a:endParaRPr sz="1100">
              <a:solidFill>
                <a:schemeClr val="lt1"/>
              </a:solidFill>
              <a:latin typeface="Gill Sans"/>
              <a:ea typeface="Gill Sans"/>
              <a:cs typeface="Gill Sans"/>
              <a:sym typeface="Gill Sans"/>
            </a:endParaRPr>
          </a:p>
        </p:txBody>
      </p:sp>
      <p:sp>
        <p:nvSpPr>
          <p:cNvPr id="189" name="Google Shape;189;p24"/>
          <p:cNvSpPr txBox="1"/>
          <p:nvPr/>
        </p:nvSpPr>
        <p:spPr>
          <a:xfrm>
            <a:off x="6613275" y="3698875"/>
            <a:ext cx="24000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Wu &amp; Murray 2003; Fabrycky &amp; Tremaine 2007; Jurić &amp; </a:t>
            </a:r>
            <a:br>
              <a:rPr i="0" lang="en" sz="1100" u="none" cap="none" strike="noStrike">
                <a:solidFill>
                  <a:schemeClr val="lt1"/>
                </a:solidFill>
                <a:latin typeface="Gill Sans"/>
                <a:ea typeface="Gill Sans"/>
                <a:cs typeface="Gill Sans"/>
                <a:sym typeface="Gill Sans"/>
              </a:rPr>
            </a:br>
            <a:r>
              <a:rPr i="0" lang="en" sz="1100" u="none" cap="none" strike="noStrike">
                <a:solidFill>
                  <a:schemeClr val="lt1"/>
                </a:solidFill>
                <a:latin typeface="Gill Sans"/>
                <a:ea typeface="Gill Sans"/>
                <a:cs typeface="Gill Sans"/>
                <a:sym typeface="Gill Sans"/>
              </a:rPr>
              <a:t>Tremaine; Chatterjee</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2008; Triaud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2010; Naoz</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2011</a:t>
            </a:r>
            <a:endParaRPr sz="1100">
              <a:solidFill>
                <a:schemeClr val="lt1"/>
              </a:solidFill>
              <a:latin typeface="Gill Sans"/>
              <a:ea typeface="Gill Sans"/>
              <a:cs typeface="Gill Sans"/>
              <a:sym typeface="Gill Sans"/>
            </a:endParaRPr>
          </a:p>
        </p:txBody>
      </p:sp>
      <p:sp>
        <p:nvSpPr>
          <p:cNvPr id="190" name="Google Shape;190;p24"/>
          <p:cNvSpPr txBox="1"/>
          <p:nvPr/>
        </p:nvSpPr>
        <p:spPr>
          <a:xfrm>
            <a:off x="-227" y="4736976"/>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Triaud 2016</a:t>
            </a:r>
            <a:endParaRPr sz="1100">
              <a:solidFill>
                <a:srgbClr val="FFFFFF"/>
              </a:solidFill>
              <a:latin typeface="Gill Sans"/>
              <a:ea typeface="Gill Sans"/>
              <a:cs typeface="Gill Sans"/>
              <a:sym typeface="Gill Sans"/>
            </a:endParaRPr>
          </a:p>
        </p:txBody>
      </p:sp>
      <p:pic>
        <p:nvPicPr>
          <p:cNvPr id="191" name="Google Shape;191;p24"/>
          <p:cNvPicPr preferRelativeResize="0"/>
          <p:nvPr/>
        </p:nvPicPr>
        <p:blipFill rotWithShape="1">
          <a:blip r:embed="rId3">
            <a:alphaModFix/>
          </a:blip>
          <a:srcRect b="20668" l="81899" r="832" t="23424"/>
          <a:stretch/>
        </p:blipFill>
        <p:spPr>
          <a:xfrm>
            <a:off x="3482320" y="1726101"/>
            <a:ext cx="2238950" cy="2148499"/>
          </a:xfrm>
          <a:prstGeom prst="rect">
            <a:avLst/>
          </a:prstGeom>
          <a:noFill/>
          <a:ln>
            <a:noFill/>
          </a:ln>
        </p:spPr>
      </p:pic>
      <p:sp>
        <p:nvSpPr>
          <p:cNvPr id="192" name="Google Shape;192;p24"/>
          <p:cNvSpPr/>
          <p:nvPr/>
        </p:nvSpPr>
        <p:spPr>
          <a:xfrm>
            <a:off x="2505576" y="2698756"/>
            <a:ext cx="1011300" cy="338700"/>
          </a:xfrm>
          <a:prstGeom prst="stripedRightArrow">
            <a:avLst>
              <a:gd fmla="val 50000" name="adj1"/>
              <a:gd fmla="val 103304" name="adj2"/>
            </a:avLst>
          </a:prstGeom>
          <a:solidFill>
            <a:srgbClr val="FFC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4"/>
          <p:cNvSpPr txBox="1"/>
          <p:nvPr/>
        </p:nvSpPr>
        <p:spPr>
          <a:xfrm>
            <a:off x="4023200" y="3105500"/>
            <a:ext cx="1011300" cy="923400"/>
          </a:xfrm>
          <a:prstGeom prst="rect">
            <a:avLst/>
          </a:prstGeom>
          <a:solidFill>
            <a:srgbClr val="1E273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Close-in</a:t>
            </a:r>
            <a:endParaRPr b="1" sz="1600">
              <a:solidFill>
                <a:schemeClr val="lt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lt1"/>
                </a:solidFill>
                <a:latin typeface="Gill Sans"/>
                <a:ea typeface="Gill Sans"/>
                <a:cs typeface="Gill Sans"/>
                <a:sym typeface="Gill Sans"/>
              </a:rPr>
              <a:t>Giant</a:t>
            </a:r>
            <a:endParaRPr b="1" sz="1600">
              <a:solidFill>
                <a:schemeClr val="lt1"/>
              </a:solidFill>
              <a:latin typeface="Gill Sans"/>
              <a:ea typeface="Gill Sans"/>
              <a:cs typeface="Gill Sans"/>
              <a:sym typeface="Gill Sans"/>
            </a:endParaRPr>
          </a:p>
          <a:p>
            <a:pPr indent="0" lvl="0" marL="0" rtl="0" algn="ctr">
              <a:spcBef>
                <a:spcPts val="0"/>
              </a:spcBef>
              <a:spcAft>
                <a:spcPts val="0"/>
              </a:spcAft>
              <a:buClr>
                <a:srgbClr val="000000"/>
              </a:buClr>
              <a:buSzPts val="1600"/>
              <a:buFont typeface="Arial"/>
              <a:buNone/>
            </a:pPr>
            <a:r>
              <a:rPr b="1" lang="en" sz="1600">
                <a:solidFill>
                  <a:schemeClr val="lt1"/>
                </a:solidFill>
                <a:latin typeface="Gill Sans"/>
                <a:ea typeface="Gill Sans"/>
                <a:cs typeface="Gill Sans"/>
                <a:sym typeface="Gill Sans"/>
              </a:rPr>
              <a:t>Planets</a:t>
            </a:r>
            <a:endParaRPr b="1" sz="1600">
              <a:solidFill>
                <a:schemeClr val="lt1"/>
              </a:solidFill>
              <a:latin typeface="Gill Sans"/>
              <a:ea typeface="Gill Sans"/>
              <a:cs typeface="Gill Sans"/>
              <a:sym typeface="Gill Sans"/>
            </a:endParaRPr>
          </a:p>
        </p:txBody>
      </p:sp>
      <p:sp>
        <p:nvSpPr>
          <p:cNvPr id="194" name="Google Shape;194;p24"/>
          <p:cNvSpPr/>
          <p:nvPr/>
        </p:nvSpPr>
        <p:spPr>
          <a:xfrm rot="10800000">
            <a:off x="5617725" y="2698756"/>
            <a:ext cx="1011300" cy="338700"/>
          </a:xfrm>
          <a:prstGeom prst="stripedRightArrow">
            <a:avLst>
              <a:gd fmla="val 50000" name="adj1"/>
              <a:gd fmla="val 103304" name="adj2"/>
            </a:avLst>
          </a:prstGeom>
          <a:solidFill>
            <a:srgbClr val="FFC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4"/>
          <p:cNvSpPr/>
          <p:nvPr/>
        </p:nvSpPr>
        <p:spPr>
          <a:xfrm>
            <a:off x="1197900" y="1710800"/>
            <a:ext cx="6748200" cy="1097400"/>
          </a:xfrm>
          <a:prstGeom prst="roundRect">
            <a:avLst>
              <a:gd fmla="val 16667" name="adj"/>
            </a:avLst>
          </a:prstGeom>
          <a:solidFill>
            <a:srgbClr val="FFFFFF"/>
          </a:solidFill>
          <a:ln cap="flat" cmpd="sng" w="38100">
            <a:solidFill>
              <a:srgbClr val="1E27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800">
                <a:solidFill>
                  <a:srgbClr val="1E2739"/>
                </a:solidFill>
                <a:latin typeface="Gill Sans"/>
                <a:ea typeface="Gill Sans"/>
                <a:cs typeface="Gill Sans"/>
                <a:sym typeface="Gill Sans"/>
              </a:rPr>
              <a:t>Migration Pathways Operate</a:t>
            </a:r>
            <a:endParaRPr sz="2800">
              <a:solidFill>
                <a:srgbClr val="1E2739"/>
              </a:solidFill>
              <a:latin typeface="Gill Sans"/>
              <a:ea typeface="Gill Sans"/>
              <a:cs typeface="Gill Sans"/>
              <a:sym typeface="Gill Sans"/>
            </a:endParaRPr>
          </a:p>
          <a:p>
            <a:pPr indent="0" lvl="0" marL="0" rtl="0" algn="ctr">
              <a:lnSpc>
                <a:spcPct val="100000"/>
              </a:lnSpc>
              <a:spcBef>
                <a:spcPts val="0"/>
              </a:spcBef>
              <a:spcAft>
                <a:spcPts val="0"/>
              </a:spcAft>
              <a:buNone/>
            </a:pPr>
            <a:r>
              <a:rPr lang="en" sz="2800">
                <a:solidFill>
                  <a:srgbClr val="1E2739"/>
                </a:solidFill>
                <a:latin typeface="Gill Sans"/>
                <a:ea typeface="Gill Sans"/>
                <a:cs typeface="Gill Sans"/>
                <a:sym typeface="Gill Sans"/>
              </a:rPr>
              <a:t>on </a:t>
            </a:r>
            <a:r>
              <a:rPr b="1" lang="en" sz="2800">
                <a:solidFill>
                  <a:srgbClr val="1E2739"/>
                </a:solidFill>
                <a:latin typeface="Gill Sans"/>
                <a:ea typeface="Gill Sans"/>
                <a:cs typeface="Gill Sans"/>
                <a:sym typeface="Gill Sans"/>
              </a:rPr>
              <a:t>Distinct</a:t>
            </a:r>
            <a:r>
              <a:rPr lang="en" sz="2800">
                <a:solidFill>
                  <a:srgbClr val="1E2739"/>
                </a:solidFill>
                <a:latin typeface="Gill Sans"/>
                <a:ea typeface="Gill Sans"/>
                <a:cs typeface="Gill Sans"/>
                <a:sym typeface="Gill Sans"/>
              </a:rPr>
              <a:t> </a:t>
            </a:r>
            <a:r>
              <a:rPr b="1" lang="en" sz="2800">
                <a:solidFill>
                  <a:srgbClr val="1E2739"/>
                </a:solidFill>
                <a:latin typeface="Gill Sans"/>
                <a:ea typeface="Gill Sans"/>
                <a:cs typeface="Gill Sans"/>
                <a:sym typeface="Gill Sans"/>
              </a:rPr>
              <a:t>Timescales</a:t>
            </a:r>
            <a:endParaRPr b="1" sz="2800">
              <a:solidFill>
                <a:srgbClr val="1E2739"/>
              </a:solidFill>
              <a:latin typeface="Gill Sans"/>
              <a:ea typeface="Gill Sans"/>
              <a:cs typeface="Gill Sans"/>
              <a:sym typeface="Gill Sans"/>
            </a:endParaRPr>
          </a:p>
        </p:txBody>
      </p:sp>
      <p:sp>
        <p:nvSpPr>
          <p:cNvPr id="196" name="Google Shape;196;p24"/>
          <p:cNvSpPr/>
          <p:nvPr/>
        </p:nvSpPr>
        <p:spPr>
          <a:xfrm>
            <a:off x="1198800" y="2992075"/>
            <a:ext cx="6746400" cy="1098000"/>
          </a:xfrm>
          <a:prstGeom prst="roundRect">
            <a:avLst>
              <a:gd fmla="val 16667" name="adj"/>
            </a:avLst>
          </a:prstGeom>
          <a:solidFill>
            <a:srgbClr val="FFFFFF"/>
          </a:solidFill>
          <a:ln cap="flat" cmpd="sng" w="38100">
            <a:solidFill>
              <a:srgbClr val="1E27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3000">
                <a:solidFill>
                  <a:srgbClr val="1E2739"/>
                </a:solidFill>
                <a:latin typeface="Gill Sans"/>
                <a:ea typeface="Gill Sans"/>
                <a:cs typeface="Gill Sans"/>
                <a:sym typeface="Gill Sans"/>
              </a:rPr>
              <a:t>Determine </a:t>
            </a:r>
            <a:r>
              <a:rPr b="1" lang="en" sz="3000">
                <a:solidFill>
                  <a:srgbClr val="1E2739"/>
                </a:solidFill>
                <a:latin typeface="Gill Sans"/>
                <a:ea typeface="Gill Sans"/>
                <a:cs typeface="Gill Sans"/>
                <a:sym typeface="Gill Sans"/>
              </a:rPr>
              <a:t>When</a:t>
            </a:r>
            <a:r>
              <a:rPr lang="en" sz="3000">
                <a:solidFill>
                  <a:srgbClr val="1E2739"/>
                </a:solidFill>
                <a:latin typeface="Gill Sans"/>
                <a:ea typeface="Gill Sans"/>
                <a:cs typeface="Gill Sans"/>
                <a:sym typeface="Gill Sans"/>
              </a:rPr>
              <a:t> Giant Planets Migrate</a:t>
            </a:r>
            <a:endParaRPr sz="3000">
              <a:solidFill>
                <a:srgbClr val="1E2739"/>
              </a:solidFill>
              <a:latin typeface="Gill Sans"/>
              <a:ea typeface="Gill Sans"/>
              <a:cs typeface="Gill Sans"/>
              <a:sym typeface="Gill Sans"/>
            </a:endParaRPr>
          </a:p>
          <a:p>
            <a:pPr indent="0" lvl="0" marL="0" rtl="0" algn="ctr">
              <a:lnSpc>
                <a:spcPct val="100000"/>
              </a:lnSpc>
              <a:spcBef>
                <a:spcPts val="0"/>
              </a:spcBef>
              <a:spcAft>
                <a:spcPts val="0"/>
              </a:spcAft>
              <a:buNone/>
            </a:pPr>
            <a:r>
              <a:rPr lang="en" sz="3000">
                <a:solidFill>
                  <a:srgbClr val="1E2739"/>
                </a:solidFill>
                <a:latin typeface="Gill Sans"/>
                <a:ea typeface="Gill Sans"/>
                <a:cs typeface="Gill Sans"/>
                <a:sym typeface="Gill Sans"/>
              </a:rPr>
              <a:t>to Disentangle </a:t>
            </a:r>
            <a:r>
              <a:rPr b="1" lang="en" sz="3000">
                <a:solidFill>
                  <a:srgbClr val="1E2739"/>
                </a:solidFill>
                <a:latin typeface="Gill Sans"/>
                <a:ea typeface="Gill Sans"/>
                <a:cs typeface="Gill Sans"/>
                <a:sym typeface="Gill Sans"/>
              </a:rPr>
              <a:t>How</a:t>
            </a:r>
            <a:r>
              <a:rPr lang="en" sz="3000">
                <a:solidFill>
                  <a:srgbClr val="1E2739"/>
                </a:solidFill>
                <a:latin typeface="Gill Sans"/>
                <a:ea typeface="Gill Sans"/>
                <a:cs typeface="Gill Sans"/>
                <a:sym typeface="Gill Sans"/>
              </a:rPr>
              <a:t> They Migrate</a:t>
            </a:r>
            <a:endParaRPr b="1" sz="2400">
              <a:solidFill>
                <a:srgbClr val="1E2739"/>
              </a:solidFill>
              <a:latin typeface="Gill Sans"/>
              <a:ea typeface="Gill Sans"/>
              <a:cs typeface="Gill Sans"/>
              <a:sym typeface="Gill Sans"/>
            </a:endParaRPr>
          </a:p>
        </p:txBody>
      </p:sp>
      <p:sp>
        <p:nvSpPr>
          <p:cNvPr id="197" name="Google Shape;197;p24"/>
          <p:cNvSpPr txBox="1"/>
          <p:nvPr/>
        </p:nvSpPr>
        <p:spPr>
          <a:xfrm>
            <a:off x="6084686" y="869925"/>
            <a:ext cx="3000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Dynamical</a:t>
            </a:r>
            <a:r>
              <a:rPr b="1" lang="en" sz="2000">
                <a:solidFill>
                  <a:schemeClr val="lt1"/>
                </a:solidFill>
                <a:latin typeface="Gill Sans"/>
                <a:ea typeface="Gill Sans"/>
                <a:cs typeface="Gill Sans"/>
                <a:sym typeface="Gill Sans"/>
              </a:rPr>
              <a:t> </a:t>
            </a:r>
            <a:r>
              <a:rPr b="1" i="0" lang="en" sz="2000" u="none" cap="none" strike="noStrike">
                <a:solidFill>
                  <a:schemeClr val="lt1"/>
                </a:solidFill>
                <a:latin typeface="Gill Sans"/>
                <a:ea typeface="Gill Sans"/>
                <a:cs typeface="Gill Sans"/>
                <a:sym typeface="Gill Sans"/>
              </a:rPr>
              <a:t>Interactions</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(Slow, &gt;10 Myr)</a:t>
            </a:r>
            <a:endParaRPr b="1" sz="2000">
              <a:solidFill>
                <a:schemeClr val="lt1"/>
              </a:solidFill>
              <a:latin typeface="Gill Sans"/>
              <a:ea typeface="Gill Sans"/>
              <a:cs typeface="Gill Sans"/>
              <a:sym typeface="Gill Sans"/>
            </a:endParaRPr>
          </a:p>
        </p:txBody>
      </p:sp>
      <p:sp>
        <p:nvSpPr>
          <p:cNvPr id="198" name="Google Shape;198;p24"/>
          <p:cNvSpPr txBox="1"/>
          <p:nvPr/>
        </p:nvSpPr>
        <p:spPr>
          <a:xfrm>
            <a:off x="359175" y="869925"/>
            <a:ext cx="228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Disk Migration</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(Rapid, ~10 Myr)</a:t>
            </a:r>
            <a:endParaRPr b="1" sz="2000">
              <a:solidFill>
                <a:schemeClr val="lt1"/>
              </a:solidFill>
              <a:latin typeface="Gill Sans"/>
              <a:ea typeface="Gill Sans"/>
              <a:cs typeface="Gill Sans"/>
              <a:sym typeface="Gill Sans"/>
            </a:endParaRPr>
          </a:p>
        </p:txBody>
      </p:sp>
      <p:sp>
        <p:nvSpPr>
          <p:cNvPr id="199" name="Google Shape;199;p24"/>
          <p:cNvSpPr txBox="1"/>
          <p:nvPr/>
        </p:nvSpPr>
        <p:spPr>
          <a:xfrm>
            <a:off x="0" y="138246"/>
            <a:ext cx="91440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800">
                <a:solidFill>
                  <a:schemeClr val="lt1"/>
                </a:solidFill>
                <a:latin typeface="Gill Sans"/>
                <a:ea typeface="Gill Sans"/>
                <a:cs typeface="Gill Sans"/>
                <a:sym typeface="Gill Sans"/>
              </a:rPr>
              <a:t>The Inward Orbital Migration of Giant Planets is Common</a:t>
            </a:r>
            <a:endParaRPr sz="2800">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5"/>
          <p:cNvPicPr preferRelativeResize="0"/>
          <p:nvPr/>
        </p:nvPicPr>
        <p:blipFill rotWithShape="1">
          <a:blip r:embed="rId3">
            <a:alphaModFix/>
          </a:blip>
          <a:srcRect b="55468" l="0" r="0" t="0"/>
          <a:stretch/>
        </p:blipFill>
        <p:spPr>
          <a:xfrm>
            <a:off x="394825" y="725750"/>
            <a:ext cx="8049551" cy="1774799"/>
          </a:xfrm>
          <a:prstGeom prst="rect">
            <a:avLst/>
          </a:prstGeom>
          <a:noFill/>
          <a:ln>
            <a:noFill/>
          </a:ln>
        </p:spPr>
      </p:pic>
      <p:sp>
        <p:nvSpPr>
          <p:cNvPr id="205" name="Google Shape;205;p25"/>
          <p:cNvSpPr txBox="1"/>
          <p:nvPr/>
        </p:nvSpPr>
        <p:spPr>
          <a:xfrm>
            <a:off x="411600" y="45825"/>
            <a:ext cx="8320800" cy="72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Noise from Stellar Activity</a:t>
            </a:r>
            <a:endParaRPr sz="2800">
              <a:solidFill>
                <a:schemeClr val="dk1"/>
              </a:solidFill>
              <a:latin typeface="Gill Sans"/>
              <a:ea typeface="Gill Sans"/>
              <a:cs typeface="Gill Sans"/>
              <a:sym typeface="Gill Sans"/>
            </a:endParaRPr>
          </a:p>
        </p:txBody>
      </p:sp>
      <p:pic>
        <p:nvPicPr>
          <p:cNvPr id="206" name="Google Shape;206;p25"/>
          <p:cNvPicPr preferRelativeResize="0"/>
          <p:nvPr/>
        </p:nvPicPr>
        <p:blipFill rotWithShape="1">
          <a:blip r:embed="rId4">
            <a:alphaModFix/>
          </a:blip>
          <a:srcRect b="54744" l="74454" r="2892" t="3622"/>
          <a:stretch/>
        </p:blipFill>
        <p:spPr>
          <a:xfrm>
            <a:off x="7806238" y="1656000"/>
            <a:ext cx="1022050" cy="915749"/>
          </a:xfrm>
          <a:prstGeom prst="rect">
            <a:avLst/>
          </a:prstGeom>
          <a:noFill/>
          <a:ln cap="flat" cmpd="sng" w="28575">
            <a:solidFill>
              <a:srgbClr val="FC7E0D"/>
            </a:solidFill>
            <a:prstDash val="solid"/>
            <a:round/>
            <a:headEnd len="sm" w="sm" type="none"/>
            <a:tailEnd len="sm" w="sm" type="none"/>
          </a:ln>
        </p:spPr>
      </p:pic>
      <p:pic>
        <p:nvPicPr>
          <p:cNvPr id="207" name="Google Shape;207;p25"/>
          <p:cNvPicPr preferRelativeResize="0"/>
          <p:nvPr/>
        </p:nvPicPr>
        <p:blipFill>
          <a:blip r:embed="rId5">
            <a:alphaModFix/>
          </a:blip>
          <a:stretch>
            <a:fillRect/>
          </a:stretch>
        </p:blipFill>
        <p:spPr>
          <a:xfrm>
            <a:off x="8444375" y="2158368"/>
            <a:ext cx="364900" cy="364925"/>
          </a:xfrm>
          <a:prstGeom prst="rect">
            <a:avLst/>
          </a:prstGeom>
          <a:noFill/>
          <a:ln>
            <a:noFill/>
          </a:ln>
        </p:spPr>
      </p:pic>
      <p:sp>
        <p:nvSpPr>
          <p:cNvPr id="208" name="Google Shape;208;p25"/>
          <p:cNvSpPr txBox="1"/>
          <p:nvPr/>
        </p:nvSpPr>
        <p:spPr>
          <a:xfrm>
            <a:off x="5950077" y="794600"/>
            <a:ext cx="2276700" cy="36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rgbClr val="FC7E0D"/>
                </a:solidFill>
                <a:latin typeface="Gill Sans"/>
                <a:ea typeface="Gill Sans"/>
                <a:cs typeface="Gill Sans"/>
                <a:sym typeface="Gill Sans"/>
              </a:rPr>
              <a:t>Old, Less Active Star</a:t>
            </a:r>
            <a:endParaRPr b="1" sz="1500">
              <a:solidFill>
                <a:srgbClr val="FC7E0D"/>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6"/>
          <p:cNvPicPr preferRelativeResize="0"/>
          <p:nvPr/>
        </p:nvPicPr>
        <p:blipFill rotWithShape="1">
          <a:blip r:embed="rId3">
            <a:alphaModFix/>
          </a:blip>
          <a:srcRect b="0" l="0" r="0" t="0"/>
          <a:stretch/>
        </p:blipFill>
        <p:spPr>
          <a:xfrm>
            <a:off x="394825" y="725750"/>
            <a:ext cx="8049551" cy="3985474"/>
          </a:xfrm>
          <a:prstGeom prst="rect">
            <a:avLst/>
          </a:prstGeom>
          <a:noFill/>
          <a:ln>
            <a:noFill/>
          </a:ln>
        </p:spPr>
      </p:pic>
      <p:sp>
        <p:nvSpPr>
          <p:cNvPr id="214" name="Google Shape;214;p26"/>
          <p:cNvSpPr txBox="1"/>
          <p:nvPr/>
        </p:nvSpPr>
        <p:spPr>
          <a:xfrm>
            <a:off x="411600" y="45825"/>
            <a:ext cx="8320800" cy="72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Noise from Stellar Activity</a:t>
            </a:r>
            <a:endParaRPr sz="2800">
              <a:solidFill>
                <a:schemeClr val="dk1"/>
              </a:solidFill>
              <a:latin typeface="Gill Sans"/>
              <a:ea typeface="Gill Sans"/>
              <a:cs typeface="Gill Sans"/>
              <a:sym typeface="Gill Sans"/>
            </a:endParaRPr>
          </a:p>
        </p:txBody>
      </p:sp>
      <p:pic>
        <p:nvPicPr>
          <p:cNvPr id="215" name="Google Shape;215;p26"/>
          <p:cNvPicPr preferRelativeResize="0"/>
          <p:nvPr/>
        </p:nvPicPr>
        <p:blipFill rotWithShape="1">
          <a:blip r:embed="rId4">
            <a:alphaModFix/>
          </a:blip>
          <a:srcRect b="55002" l="3966" r="73380" t="3364"/>
          <a:stretch/>
        </p:blipFill>
        <p:spPr>
          <a:xfrm>
            <a:off x="7805200" y="3519925"/>
            <a:ext cx="1024130" cy="914399"/>
          </a:xfrm>
          <a:prstGeom prst="rect">
            <a:avLst/>
          </a:prstGeom>
          <a:noFill/>
          <a:ln cap="flat" cmpd="sng" w="28575">
            <a:solidFill>
              <a:srgbClr val="377EB8"/>
            </a:solidFill>
            <a:prstDash val="solid"/>
            <a:round/>
            <a:headEnd len="sm" w="sm" type="none"/>
            <a:tailEnd len="sm" w="sm" type="none"/>
          </a:ln>
        </p:spPr>
      </p:pic>
      <p:pic>
        <p:nvPicPr>
          <p:cNvPr id="216" name="Google Shape;216;p26"/>
          <p:cNvPicPr preferRelativeResize="0"/>
          <p:nvPr/>
        </p:nvPicPr>
        <p:blipFill rotWithShape="1">
          <a:blip r:embed="rId4">
            <a:alphaModFix/>
          </a:blip>
          <a:srcRect b="54744" l="74454" r="2892" t="3622"/>
          <a:stretch/>
        </p:blipFill>
        <p:spPr>
          <a:xfrm>
            <a:off x="7806238" y="1656000"/>
            <a:ext cx="1022050" cy="915749"/>
          </a:xfrm>
          <a:prstGeom prst="rect">
            <a:avLst/>
          </a:prstGeom>
          <a:noFill/>
          <a:ln cap="flat" cmpd="sng" w="28575">
            <a:solidFill>
              <a:srgbClr val="FC7E0D"/>
            </a:solidFill>
            <a:prstDash val="solid"/>
            <a:round/>
            <a:headEnd len="sm" w="sm" type="none"/>
            <a:tailEnd len="sm" w="sm" type="none"/>
          </a:ln>
        </p:spPr>
      </p:pic>
      <p:pic>
        <p:nvPicPr>
          <p:cNvPr id="217" name="Google Shape;217;p26"/>
          <p:cNvPicPr preferRelativeResize="0"/>
          <p:nvPr/>
        </p:nvPicPr>
        <p:blipFill>
          <a:blip r:embed="rId5">
            <a:alphaModFix/>
          </a:blip>
          <a:stretch>
            <a:fillRect/>
          </a:stretch>
        </p:blipFill>
        <p:spPr>
          <a:xfrm>
            <a:off x="8444375" y="2158368"/>
            <a:ext cx="364900" cy="364925"/>
          </a:xfrm>
          <a:prstGeom prst="rect">
            <a:avLst/>
          </a:prstGeom>
          <a:noFill/>
          <a:ln>
            <a:noFill/>
          </a:ln>
        </p:spPr>
      </p:pic>
      <p:pic>
        <p:nvPicPr>
          <p:cNvPr id="218" name="Google Shape;218;p26"/>
          <p:cNvPicPr preferRelativeResize="0"/>
          <p:nvPr/>
        </p:nvPicPr>
        <p:blipFill>
          <a:blip r:embed="rId5">
            <a:alphaModFix/>
          </a:blip>
          <a:stretch>
            <a:fillRect/>
          </a:stretch>
        </p:blipFill>
        <p:spPr>
          <a:xfrm>
            <a:off x="8444375" y="4005663"/>
            <a:ext cx="364900" cy="364925"/>
          </a:xfrm>
          <a:prstGeom prst="rect">
            <a:avLst/>
          </a:prstGeom>
          <a:noFill/>
          <a:ln>
            <a:noFill/>
          </a:ln>
        </p:spPr>
      </p:pic>
      <p:sp>
        <p:nvSpPr>
          <p:cNvPr id="219" name="Google Shape;219;p26"/>
          <p:cNvSpPr txBox="1"/>
          <p:nvPr/>
        </p:nvSpPr>
        <p:spPr>
          <a:xfrm>
            <a:off x="5780852" y="2635887"/>
            <a:ext cx="2445900" cy="36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rgbClr val="377EB8"/>
                </a:solidFill>
                <a:latin typeface="Gill Sans"/>
                <a:ea typeface="Gill Sans"/>
                <a:cs typeface="Gill Sans"/>
                <a:sym typeface="Gill Sans"/>
              </a:rPr>
              <a:t>Young, More Active Star</a:t>
            </a:r>
            <a:endParaRPr b="1" sz="1500">
              <a:solidFill>
                <a:srgbClr val="377EB8"/>
              </a:solidFill>
              <a:latin typeface="Gill Sans"/>
              <a:ea typeface="Gill Sans"/>
              <a:cs typeface="Gill Sans"/>
              <a:sym typeface="Gill Sans"/>
            </a:endParaRPr>
          </a:p>
        </p:txBody>
      </p:sp>
      <p:sp>
        <p:nvSpPr>
          <p:cNvPr id="220" name="Google Shape;220;p26"/>
          <p:cNvSpPr txBox="1"/>
          <p:nvPr/>
        </p:nvSpPr>
        <p:spPr>
          <a:xfrm>
            <a:off x="5950077" y="794600"/>
            <a:ext cx="2276700" cy="36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rgbClr val="FC7E0D"/>
                </a:solidFill>
                <a:latin typeface="Gill Sans"/>
                <a:ea typeface="Gill Sans"/>
                <a:cs typeface="Gill Sans"/>
                <a:sym typeface="Gill Sans"/>
              </a:rPr>
              <a:t>Old, Less Active Star</a:t>
            </a:r>
            <a:endParaRPr b="1" sz="1500">
              <a:solidFill>
                <a:srgbClr val="FC7E0D"/>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7"/>
          <p:cNvPicPr preferRelativeResize="0"/>
          <p:nvPr/>
        </p:nvPicPr>
        <p:blipFill>
          <a:blip r:embed="rId3">
            <a:alphaModFix/>
          </a:blip>
          <a:stretch>
            <a:fillRect/>
          </a:stretch>
        </p:blipFill>
        <p:spPr>
          <a:xfrm>
            <a:off x="300138" y="1322725"/>
            <a:ext cx="8543724" cy="2828424"/>
          </a:xfrm>
          <a:prstGeom prst="rect">
            <a:avLst/>
          </a:prstGeom>
          <a:noFill/>
          <a:ln>
            <a:noFill/>
          </a:ln>
        </p:spPr>
      </p:pic>
      <p:sp>
        <p:nvSpPr>
          <p:cNvPr id="226" name="Google Shape;226;p27"/>
          <p:cNvSpPr txBox="1"/>
          <p:nvPr/>
        </p:nvSpPr>
        <p:spPr>
          <a:xfrm>
            <a:off x="411600" y="45825"/>
            <a:ext cx="8320800" cy="72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Noise from Stellar Activity</a:t>
            </a:r>
            <a:endParaRPr sz="2800">
              <a:solidFill>
                <a:schemeClr val="dk1"/>
              </a:solidFill>
              <a:latin typeface="Gill Sans"/>
              <a:ea typeface="Gill Sans"/>
              <a:cs typeface="Gill Sans"/>
              <a:sym typeface="Gill Sans"/>
            </a:endParaRPr>
          </a:p>
        </p:txBody>
      </p:sp>
      <p:sp>
        <p:nvSpPr>
          <p:cNvPr id="227" name="Google Shape;227;p27"/>
          <p:cNvSpPr txBox="1"/>
          <p:nvPr/>
        </p:nvSpPr>
        <p:spPr>
          <a:xfrm>
            <a:off x="3890250" y="3842912"/>
            <a:ext cx="2117700" cy="34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STIX Two Text"/>
                <a:ea typeface="STIX Two Text"/>
                <a:cs typeface="STIX Two Text"/>
                <a:sym typeface="STIX Two Text"/>
              </a:rPr>
              <a:t>BJD – 2459000</a:t>
            </a:r>
            <a:endParaRPr sz="2000">
              <a:solidFill>
                <a:schemeClr val="dk1"/>
              </a:solidFill>
              <a:latin typeface="STIX Two Text"/>
              <a:ea typeface="STIX Two Text"/>
              <a:cs typeface="STIX Two Text"/>
              <a:sym typeface="STIX Two Text"/>
            </a:endParaRPr>
          </a:p>
        </p:txBody>
      </p:sp>
      <p:sp>
        <p:nvSpPr>
          <p:cNvPr id="228" name="Google Shape;228;p27"/>
          <p:cNvSpPr/>
          <p:nvPr/>
        </p:nvSpPr>
        <p:spPr>
          <a:xfrm>
            <a:off x="7991750" y="3789650"/>
            <a:ext cx="852000" cy="349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F"/>
        </a:solidFill>
      </p:bgPr>
    </p:bg>
    <p:spTree>
      <p:nvGrpSpPr>
        <p:cNvPr id="232" name="Shape 232"/>
        <p:cNvGrpSpPr/>
        <p:nvPr/>
      </p:nvGrpSpPr>
      <p:grpSpPr>
        <a:xfrm>
          <a:off x="0" y="0"/>
          <a:ext cx="0" cy="0"/>
          <a:chOff x="0" y="0"/>
          <a:chExt cx="0" cy="0"/>
        </a:xfrm>
      </p:grpSpPr>
      <p:pic>
        <p:nvPicPr>
          <p:cNvPr id="233" name="Google Shape;233;p28"/>
          <p:cNvPicPr preferRelativeResize="0"/>
          <p:nvPr/>
        </p:nvPicPr>
        <p:blipFill rotWithShape="1">
          <a:blip r:embed="rId3">
            <a:alphaModFix/>
          </a:blip>
          <a:srcRect b="0" l="0" r="5615" t="12280"/>
          <a:stretch/>
        </p:blipFill>
        <p:spPr>
          <a:xfrm>
            <a:off x="167925" y="1129537"/>
            <a:ext cx="8808149" cy="2122425"/>
          </a:xfrm>
          <a:prstGeom prst="rect">
            <a:avLst/>
          </a:prstGeom>
          <a:noFill/>
          <a:ln>
            <a:noFill/>
          </a:ln>
        </p:spPr>
      </p:pic>
      <p:sp>
        <p:nvSpPr>
          <p:cNvPr id="234" name="Google Shape;234;p28"/>
          <p:cNvSpPr txBox="1"/>
          <p:nvPr/>
        </p:nvSpPr>
        <p:spPr>
          <a:xfrm>
            <a:off x="3792607" y="844186"/>
            <a:ext cx="3223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latin typeface="Gill Sans"/>
                <a:ea typeface="Gill Sans"/>
                <a:cs typeface="Gill Sans"/>
                <a:sym typeface="Gill Sans"/>
              </a:rPr>
              <a:t>Luger et al. 2019, Tran et al. 2023</a:t>
            </a:r>
            <a:endParaRPr>
              <a:solidFill>
                <a:schemeClr val="dk1"/>
              </a:solidFill>
              <a:latin typeface="Gill Sans"/>
              <a:ea typeface="Gill Sans"/>
              <a:cs typeface="Gill Sans"/>
              <a:sym typeface="Gill Sans"/>
            </a:endParaRPr>
          </a:p>
        </p:txBody>
      </p:sp>
      <p:sp>
        <p:nvSpPr>
          <p:cNvPr id="235" name="Google Shape;235;p28"/>
          <p:cNvSpPr txBox="1"/>
          <p:nvPr/>
        </p:nvSpPr>
        <p:spPr>
          <a:xfrm>
            <a:off x="411600" y="45825"/>
            <a:ext cx="8320800" cy="72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a:t>
            </a:r>
            <a:r>
              <a:rPr lang="en" sz="2800">
                <a:solidFill>
                  <a:schemeClr val="dk1"/>
                </a:solidFill>
                <a:latin typeface="Gill Sans"/>
                <a:ea typeface="Gill Sans"/>
                <a:cs typeface="Gill Sans"/>
                <a:sym typeface="Gill Sans"/>
              </a:rPr>
              <a:t>Noise from Stellar Activity</a:t>
            </a:r>
            <a:endParaRPr sz="2800">
              <a:solidFill>
                <a:schemeClr val="dk1"/>
              </a:solidFill>
              <a:latin typeface="Gill Sans"/>
              <a:ea typeface="Gill Sans"/>
              <a:cs typeface="Gill Sans"/>
              <a:sym typeface="Gill Sans"/>
            </a:endParaRPr>
          </a:p>
        </p:txBody>
      </p:sp>
      <p:pic>
        <p:nvPicPr>
          <p:cNvPr id="236" name="Google Shape;236;p28"/>
          <p:cNvPicPr preferRelativeResize="0"/>
          <p:nvPr/>
        </p:nvPicPr>
        <p:blipFill rotWithShape="1">
          <a:blip r:embed="rId4">
            <a:alphaModFix/>
          </a:blip>
          <a:srcRect b="0" l="0" r="0" t="57836"/>
          <a:stretch/>
        </p:blipFill>
        <p:spPr>
          <a:xfrm>
            <a:off x="1236279" y="3328175"/>
            <a:ext cx="5253848" cy="1161900"/>
          </a:xfrm>
          <a:prstGeom prst="rect">
            <a:avLst/>
          </a:prstGeom>
          <a:noFill/>
          <a:ln>
            <a:noFill/>
          </a:ln>
        </p:spPr>
      </p:pic>
      <p:sp>
        <p:nvSpPr>
          <p:cNvPr id="237" name="Google Shape;237;p28"/>
          <p:cNvSpPr txBox="1"/>
          <p:nvPr/>
        </p:nvSpPr>
        <p:spPr>
          <a:xfrm>
            <a:off x="1223000" y="4444162"/>
            <a:ext cx="13086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latin typeface="Gill Sans"/>
                <a:ea typeface="Gill Sans"/>
                <a:cs typeface="Gill Sans"/>
                <a:sym typeface="Gill Sans"/>
              </a:rPr>
              <a:t>Haywood </a:t>
            </a:r>
            <a:r>
              <a:rPr lang="en" sz="1200">
                <a:latin typeface="Gill Sans"/>
                <a:ea typeface="Gill Sans"/>
                <a:cs typeface="Gill Sans"/>
                <a:sym typeface="Gill Sans"/>
              </a:rPr>
              <a:t>2016</a:t>
            </a:r>
            <a:endParaRPr sz="1200">
              <a:solidFill>
                <a:srgbClr val="000000"/>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9"/>
          <p:cNvSpPr txBox="1"/>
          <p:nvPr/>
        </p:nvSpPr>
        <p:spPr>
          <a:xfrm>
            <a:off x="5420925" y="901357"/>
            <a:ext cx="19299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latin typeface="Gill Sans"/>
                <a:ea typeface="Gill Sans"/>
                <a:cs typeface="Gill Sans"/>
                <a:sym typeface="Gill Sans"/>
              </a:rPr>
              <a:t>Tran et al. 2023</a:t>
            </a:r>
            <a:endParaRPr b="1" sz="1500">
              <a:solidFill>
                <a:srgbClr val="000000"/>
              </a:solidFill>
              <a:latin typeface="Gill Sans"/>
              <a:ea typeface="Gill Sans"/>
              <a:cs typeface="Gill Sans"/>
              <a:sym typeface="Gill Sans"/>
            </a:endParaRPr>
          </a:p>
        </p:txBody>
      </p:sp>
      <p:sp>
        <p:nvSpPr>
          <p:cNvPr id="243" name="Google Shape;243;p29"/>
          <p:cNvSpPr txBox="1"/>
          <p:nvPr/>
        </p:nvSpPr>
        <p:spPr>
          <a:xfrm>
            <a:off x="913805" y="578475"/>
            <a:ext cx="7758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Gill Sans"/>
                <a:ea typeface="Gill Sans"/>
                <a:cs typeface="Gill Sans"/>
                <a:sym typeface="Gill Sans"/>
              </a:rPr>
              <a:t>e.g.</a:t>
            </a:r>
            <a:r>
              <a:rPr lang="en" sz="1200">
                <a:latin typeface="Gill Sans"/>
                <a:ea typeface="Gill Sans"/>
                <a:cs typeface="Gill Sans"/>
                <a:sym typeface="Gill Sans"/>
              </a:rPr>
              <a:t> Aigrain+2012, Rajpaul+2015, </a:t>
            </a:r>
            <a:r>
              <a:rPr lang="en" sz="1200">
                <a:solidFill>
                  <a:schemeClr val="dk1"/>
                </a:solidFill>
                <a:latin typeface="Gill Sans"/>
                <a:ea typeface="Gill Sans"/>
                <a:cs typeface="Gill Sans"/>
                <a:sym typeface="Gill Sans"/>
              </a:rPr>
              <a:t>Jones+2017, </a:t>
            </a:r>
            <a:r>
              <a:rPr lang="en" sz="1200">
                <a:latin typeface="Gill Sans"/>
                <a:ea typeface="Gill Sans"/>
                <a:cs typeface="Gill Sans"/>
                <a:sym typeface="Gill Sans"/>
              </a:rPr>
              <a:t>Gilbertson+2022, Disele+2022, Hara &amp; Baptise 2023</a:t>
            </a:r>
            <a:endParaRPr sz="1200">
              <a:latin typeface="Gill Sans"/>
              <a:ea typeface="Gill Sans"/>
              <a:cs typeface="Gill Sans"/>
              <a:sym typeface="Gill Sans"/>
            </a:endParaRPr>
          </a:p>
        </p:txBody>
      </p:sp>
      <p:sp>
        <p:nvSpPr>
          <p:cNvPr id="244" name="Google Shape;244;p29"/>
          <p:cNvSpPr txBox="1"/>
          <p:nvPr/>
        </p:nvSpPr>
        <p:spPr>
          <a:xfrm>
            <a:off x="411600" y="45825"/>
            <a:ext cx="8320800" cy="72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Stellar Activity Models</a:t>
            </a:r>
            <a:endParaRPr sz="2800">
              <a:solidFill>
                <a:schemeClr val="dk1"/>
              </a:solidFill>
              <a:latin typeface="Gill Sans"/>
              <a:ea typeface="Gill Sans"/>
              <a:cs typeface="Gill Sans"/>
              <a:sym typeface="Gill Sans"/>
            </a:endParaRPr>
          </a:p>
        </p:txBody>
      </p:sp>
      <p:sp>
        <p:nvSpPr>
          <p:cNvPr id="245" name="Google Shape;245;p29"/>
          <p:cNvSpPr/>
          <p:nvPr/>
        </p:nvSpPr>
        <p:spPr>
          <a:xfrm>
            <a:off x="1636950" y="2408550"/>
            <a:ext cx="217200" cy="9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grpSp>
        <p:nvGrpSpPr>
          <p:cNvPr id="246" name="Google Shape;246;p29"/>
          <p:cNvGrpSpPr/>
          <p:nvPr/>
        </p:nvGrpSpPr>
        <p:grpSpPr>
          <a:xfrm>
            <a:off x="1257725" y="1234991"/>
            <a:ext cx="6062326" cy="1414324"/>
            <a:chOff x="1257725" y="1363579"/>
            <a:chExt cx="6062326" cy="1414324"/>
          </a:xfrm>
        </p:grpSpPr>
        <p:pic>
          <p:nvPicPr>
            <p:cNvPr id="247" name="Google Shape;247;p29"/>
            <p:cNvPicPr preferRelativeResize="0"/>
            <p:nvPr/>
          </p:nvPicPr>
          <p:blipFill rotWithShape="1">
            <a:blip r:embed="rId3">
              <a:alphaModFix/>
            </a:blip>
            <a:srcRect b="52193" l="0" r="0" t="27505"/>
            <a:stretch/>
          </p:blipFill>
          <p:spPr>
            <a:xfrm>
              <a:off x="1257725" y="1363579"/>
              <a:ext cx="6062326" cy="1081177"/>
            </a:xfrm>
            <a:prstGeom prst="rect">
              <a:avLst/>
            </a:prstGeom>
            <a:noFill/>
            <a:ln>
              <a:noFill/>
            </a:ln>
          </p:spPr>
        </p:pic>
        <p:pic>
          <p:nvPicPr>
            <p:cNvPr id="248" name="Google Shape;248;p29"/>
            <p:cNvPicPr preferRelativeResize="0"/>
            <p:nvPr/>
          </p:nvPicPr>
          <p:blipFill rotWithShape="1">
            <a:blip r:embed="rId3">
              <a:alphaModFix/>
            </a:blip>
            <a:srcRect b="1220" l="0" r="0" t="91845"/>
            <a:stretch/>
          </p:blipFill>
          <p:spPr>
            <a:xfrm>
              <a:off x="1257725" y="2408604"/>
              <a:ext cx="6062326" cy="369299"/>
            </a:xfrm>
            <a:prstGeom prst="rect">
              <a:avLst/>
            </a:prstGeom>
            <a:noFill/>
            <a:ln>
              <a:noFill/>
            </a:ln>
          </p:spPr>
        </p:pic>
      </p:grpSp>
      <p:sp>
        <p:nvSpPr>
          <p:cNvPr id="249" name="Google Shape;249;p29"/>
          <p:cNvSpPr/>
          <p:nvPr/>
        </p:nvSpPr>
        <p:spPr>
          <a:xfrm>
            <a:off x="6825625" y="1880694"/>
            <a:ext cx="1783200" cy="321600"/>
          </a:xfrm>
          <a:prstGeom prst="roundRect">
            <a:avLst>
              <a:gd fmla="val 16667" name="adj"/>
            </a:avLst>
          </a:prstGeom>
          <a:solidFill>
            <a:srgbClr val="FFFFFF"/>
          </a:solidFill>
          <a:ln cap="flat" cmpd="sng" w="28575">
            <a:solidFill>
              <a:srgbClr val="3F9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F9FFF"/>
                </a:solidFill>
                <a:latin typeface="Gill Sans"/>
                <a:ea typeface="Gill Sans"/>
                <a:cs typeface="Gill Sans"/>
                <a:sym typeface="Gill Sans"/>
              </a:rPr>
              <a:t>Total RV variations</a:t>
            </a:r>
            <a:endParaRPr b="1">
              <a:solidFill>
                <a:srgbClr val="3F9FFF"/>
              </a:solidFill>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0"/>
          <p:cNvSpPr txBox="1"/>
          <p:nvPr/>
        </p:nvSpPr>
        <p:spPr>
          <a:xfrm>
            <a:off x="5420925" y="901357"/>
            <a:ext cx="19299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latin typeface="Gill Sans"/>
                <a:ea typeface="Gill Sans"/>
                <a:cs typeface="Gill Sans"/>
                <a:sym typeface="Gill Sans"/>
              </a:rPr>
              <a:t>Tran et al. 2023</a:t>
            </a:r>
            <a:endParaRPr b="1" sz="1500">
              <a:solidFill>
                <a:srgbClr val="000000"/>
              </a:solidFill>
              <a:latin typeface="Gill Sans"/>
              <a:ea typeface="Gill Sans"/>
              <a:cs typeface="Gill Sans"/>
              <a:sym typeface="Gill Sans"/>
            </a:endParaRPr>
          </a:p>
        </p:txBody>
      </p:sp>
      <p:sp>
        <p:nvSpPr>
          <p:cNvPr id="255" name="Google Shape;255;p30"/>
          <p:cNvSpPr txBox="1"/>
          <p:nvPr/>
        </p:nvSpPr>
        <p:spPr>
          <a:xfrm>
            <a:off x="913805" y="578475"/>
            <a:ext cx="7758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Gill Sans"/>
                <a:ea typeface="Gill Sans"/>
                <a:cs typeface="Gill Sans"/>
                <a:sym typeface="Gill Sans"/>
              </a:rPr>
              <a:t>e.g. Aigrain+2012, Rajpaul+2015, </a:t>
            </a:r>
            <a:r>
              <a:rPr lang="en" sz="1200">
                <a:solidFill>
                  <a:schemeClr val="dk1"/>
                </a:solidFill>
                <a:latin typeface="Gill Sans"/>
                <a:ea typeface="Gill Sans"/>
                <a:cs typeface="Gill Sans"/>
                <a:sym typeface="Gill Sans"/>
              </a:rPr>
              <a:t>Jones+2017, </a:t>
            </a:r>
            <a:r>
              <a:rPr lang="en" sz="1200">
                <a:latin typeface="Gill Sans"/>
                <a:ea typeface="Gill Sans"/>
                <a:cs typeface="Gill Sans"/>
                <a:sym typeface="Gill Sans"/>
              </a:rPr>
              <a:t>Gilbertson+2022, Disele+2022, Hara &amp; Baptise 2023</a:t>
            </a:r>
            <a:endParaRPr sz="1200">
              <a:latin typeface="Gill Sans"/>
              <a:ea typeface="Gill Sans"/>
              <a:cs typeface="Gill Sans"/>
              <a:sym typeface="Gill Sans"/>
            </a:endParaRPr>
          </a:p>
        </p:txBody>
      </p:sp>
      <p:sp>
        <p:nvSpPr>
          <p:cNvPr id="256" name="Google Shape;256;p30"/>
          <p:cNvSpPr txBox="1"/>
          <p:nvPr/>
        </p:nvSpPr>
        <p:spPr>
          <a:xfrm>
            <a:off x="411600" y="45825"/>
            <a:ext cx="8320800" cy="72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Stellar Activity Models</a:t>
            </a:r>
            <a:endParaRPr sz="2800">
              <a:solidFill>
                <a:schemeClr val="dk1"/>
              </a:solidFill>
              <a:latin typeface="Gill Sans"/>
              <a:ea typeface="Gill Sans"/>
              <a:cs typeface="Gill Sans"/>
              <a:sym typeface="Gill Sans"/>
            </a:endParaRPr>
          </a:p>
        </p:txBody>
      </p:sp>
      <p:sp>
        <p:nvSpPr>
          <p:cNvPr id="257" name="Google Shape;257;p30"/>
          <p:cNvSpPr/>
          <p:nvPr/>
        </p:nvSpPr>
        <p:spPr>
          <a:xfrm>
            <a:off x="1636950" y="2408550"/>
            <a:ext cx="217200" cy="9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grpSp>
        <p:nvGrpSpPr>
          <p:cNvPr id="258" name="Google Shape;258;p30"/>
          <p:cNvGrpSpPr/>
          <p:nvPr/>
        </p:nvGrpSpPr>
        <p:grpSpPr>
          <a:xfrm>
            <a:off x="1257725" y="1234440"/>
            <a:ext cx="6062326" cy="3487248"/>
            <a:chOff x="1333925" y="1287379"/>
            <a:chExt cx="6062326" cy="3487248"/>
          </a:xfrm>
        </p:grpSpPr>
        <p:pic>
          <p:nvPicPr>
            <p:cNvPr id="259" name="Google Shape;259;p30"/>
            <p:cNvPicPr preferRelativeResize="0"/>
            <p:nvPr/>
          </p:nvPicPr>
          <p:blipFill rotWithShape="1">
            <a:blip r:embed="rId3">
              <a:alphaModFix/>
            </a:blip>
            <a:srcRect b="1220" l="0" r="0" t="53233"/>
            <a:stretch/>
          </p:blipFill>
          <p:spPr>
            <a:xfrm>
              <a:off x="1333925" y="2349075"/>
              <a:ext cx="6062326" cy="2425551"/>
            </a:xfrm>
            <a:prstGeom prst="rect">
              <a:avLst/>
            </a:prstGeom>
            <a:noFill/>
            <a:ln>
              <a:noFill/>
            </a:ln>
          </p:spPr>
        </p:pic>
        <p:pic>
          <p:nvPicPr>
            <p:cNvPr id="260" name="Google Shape;260;p30"/>
            <p:cNvPicPr preferRelativeResize="0"/>
            <p:nvPr/>
          </p:nvPicPr>
          <p:blipFill rotWithShape="1">
            <a:blip r:embed="rId3">
              <a:alphaModFix/>
            </a:blip>
            <a:srcRect b="52193" l="0" r="0" t="27505"/>
            <a:stretch/>
          </p:blipFill>
          <p:spPr>
            <a:xfrm>
              <a:off x="1333925" y="1287379"/>
              <a:ext cx="6062326" cy="1081177"/>
            </a:xfrm>
            <a:prstGeom prst="rect">
              <a:avLst/>
            </a:prstGeom>
            <a:noFill/>
            <a:ln>
              <a:noFill/>
            </a:ln>
          </p:spPr>
        </p:pic>
        <p:sp>
          <p:nvSpPr>
            <p:cNvPr id="261" name="Google Shape;261;p30"/>
            <p:cNvSpPr/>
            <p:nvPr/>
          </p:nvSpPr>
          <p:spPr>
            <a:xfrm>
              <a:off x="1713150" y="2332350"/>
              <a:ext cx="217200" cy="9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grpSp>
      <p:sp>
        <p:nvSpPr>
          <p:cNvPr id="262" name="Google Shape;262;p30"/>
          <p:cNvSpPr/>
          <p:nvPr/>
        </p:nvSpPr>
        <p:spPr>
          <a:xfrm>
            <a:off x="6825625" y="2921659"/>
            <a:ext cx="1783200" cy="321000"/>
          </a:xfrm>
          <a:prstGeom prst="roundRect">
            <a:avLst>
              <a:gd fmla="val 16667" name="adj"/>
            </a:avLst>
          </a:prstGeom>
          <a:solidFill>
            <a:srgbClr val="FFFFFF"/>
          </a:solidFill>
          <a:ln cap="flat" cmpd="sng" w="28575">
            <a:solidFill>
              <a:srgbClr val="3F9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F9FFF"/>
                </a:solidFill>
                <a:latin typeface="Gill Sans"/>
                <a:ea typeface="Gill Sans"/>
                <a:cs typeface="Gill Sans"/>
                <a:sym typeface="Gill Sans"/>
              </a:rPr>
              <a:t>Stellar Activity</a:t>
            </a:r>
            <a:endParaRPr b="1">
              <a:solidFill>
                <a:srgbClr val="3F9FFF"/>
              </a:solidFill>
              <a:latin typeface="Gill Sans"/>
              <a:ea typeface="Gill Sans"/>
              <a:cs typeface="Gill Sans"/>
              <a:sym typeface="Gill Sans"/>
            </a:endParaRPr>
          </a:p>
        </p:txBody>
      </p:sp>
      <p:sp>
        <p:nvSpPr>
          <p:cNvPr id="263" name="Google Shape;263;p30"/>
          <p:cNvSpPr/>
          <p:nvPr/>
        </p:nvSpPr>
        <p:spPr>
          <a:xfrm>
            <a:off x="6825625" y="3932901"/>
            <a:ext cx="1783200" cy="321000"/>
          </a:xfrm>
          <a:prstGeom prst="roundRect">
            <a:avLst>
              <a:gd fmla="val 16667" name="adj"/>
            </a:avLst>
          </a:prstGeom>
          <a:solidFill>
            <a:srgbClr val="FFFFFF"/>
          </a:solidFill>
          <a:ln cap="flat" cmpd="sng" w="28575">
            <a:solidFill>
              <a:srgbClr val="3F9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F9FFF"/>
                </a:solidFill>
                <a:latin typeface="Gill Sans"/>
                <a:ea typeface="Gill Sans"/>
                <a:cs typeface="Gill Sans"/>
                <a:sym typeface="Gill Sans"/>
              </a:rPr>
              <a:t>Planet Signal</a:t>
            </a:r>
            <a:endParaRPr b="1">
              <a:solidFill>
                <a:srgbClr val="3F9FFF"/>
              </a:solidFill>
              <a:latin typeface="Gill Sans"/>
              <a:ea typeface="Gill Sans"/>
              <a:cs typeface="Gill Sans"/>
              <a:sym typeface="Gill Sans"/>
            </a:endParaRPr>
          </a:p>
        </p:txBody>
      </p:sp>
      <p:sp>
        <p:nvSpPr>
          <p:cNvPr id="264" name="Google Shape;264;p30"/>
          <p:cNvSpPr/>
          <p:nvPr/>
        </p:nvSpPr>
        <p:spPr>
          <a:xfrm>
            <a:off x="6825625" y="1880694"/>
            <a:ext cx="1783200" cy="321600"/>
          </a:xfrm>
          <a:prstGeom prst="roundRect">
            <a:avLst>
              <a:gd fmla="val 16667" name="adj"/>
            </a:avLst>
          </a:prstGeom>
          <a:solidFill>
            <a:srgbClr val="FFFFFF"/>
          </a:solidFill>
          <a:ln cap="flat" cmpd="sng" w="28575">
            <a:solidFill>
              <a:srgbClr val="3F9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F9FFF"/>
                </a:solidFill>
                <a:latin typeface="Gill Sans"/>
                <a:ea typeface="Gill Sans"/>
                <a:cs typeface="Gill Sans"/>
                <a:sym typeface="Gill Sans"/>
              </a:rPr>
              <a:t>Total RV variations</a:t>
            </a:r>
            <a:endParaRPr b="1">
              <a:solidFill>
                <a:srgbClr val="3F9FFF"/>
              </a:solidFill>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8" name="Shape 268"/>
        <p:cNvGrpSpPr/>
        <p:nvPr/>
      </p:nvGrpSpPr>
      <p:grpSpPr>
        <a:xfrm>
          <a:off x="0" y="0"/>
          <a:ext cx="0" cy="0"/>
          <a:chOff x="0" y="0"/>
          <a:chExt cx="0" cy="0"/>
        </a:xfrm>
      </p:grpSpPr>
      <p:pic>
        <p:nvPicPr>
          <p:cNvPr id="269" name="Google Shape;269;p31"/>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270" name="Google Shape;270;p31"/>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271" name="Google Shape;271;p31"/>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5" name="Shape 275"/>
        <p:cNvGrpSpPr/>
        <p:nvPr/>
      </p:nvGrpSpPr>
      <p:grpSpPr>
        <a:xfrm>
          <a:off x="0" y="0"/>
          <a:ext cx="0" cy="0"/>
          <a:chOff x="0" y="0"/>
          <a:chExt cx="0" cy="0"/>
        </a:xfrm>
      </p:grpSpPr>
      <p:pic>
        <p:nvPicPr>
          <p:cNvPr id="276" name="Google Shape;276;p32"/>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277" name="Google Shape;277;p32"/>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278" name="Google Shape;278;p32"/>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
        <p:nvSpPr>
          <p:cNvPr id="279" name="Google Shape;279;p32"/>
          <p:cNvSpPr txBox="1"/>
          <p:nvPr/>
        </p:nvSpPr>
        <p:spPr>
          <a:xfrm>
            <a:off x="4692850" y="1141338"/>
            <a:ext cx="4243200" cy="316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Font typeface="Fira Sans Medium"/>
              <a:buChar char="●"/>
            </a:pPr>
            <a:r>
              <a:rPr lang="en" sz="1600">
                <a:solidFill>
                  <a:schemeClr val="lt1"/>
                </a:solidFill>
                <a:latin typeface="Gill Sans"/>
                <a:ea typeface="Gill Sans"/>
                <a:cs typeface="Gill Sans"/>
                <a:sym typeface="Gill Sans"/>
              </a:rPr>
              <a:t>Habitable-zone Planet Finder (HPF): a high-resolution, near-infrared spectrograph</a:t>
            </a:r>
            <a:endParaRPr sz="1600">
              <a:solidFill>
                <a:schemeClr val="lt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 name="Shape 72"/>
        <p:cNvGrpSpPr/>
        <p:nvPr/>
      </p:nvGrpSpPr>
      <p:grpSpPr>
        <a:xfrm>
          <a:off x="0" y="0"/>
          <a:ext cx="0" cy="0"/>
          <a:chOff x="0" y="0"/>
          <a:chExt cx="0" cy="0"/>
        </a:xfrm>
      </p:grpSpPr>
      <p:pic>
        <p:nvPicPr>
          <p:cNvPr id="73" name="Google Shape;73;p15"/>
          <p:cNvPicPr preferRelativeResize="0"/>
          <p:nvPr/>
        </p:nvPicPr>
        <p:blipFill rotWithShape="1">
          <a:blip r:embed="rId3">
            <a:alphaModFix/>
          </a:blip>
          <a:srcRect b="0" l="22018" r="21595" t="0"/>
          <a:stretch/>
        </p:blipFill>
        <p:spPr>
          <a:xfrm>
            <a:off x="8" y="643375"/>
            <a:ext cx="3454718" cy="3438463"/>
          </a:xfrm>
          <a:prstGeom prst="rect">
            <a:avLst/>
          </a:prstGeom>
          <a:noFill/>
          <a:ln>
            <a:noFill/>
          </a:ln>
        </p:spPr>
      </p:pic>
      <p:sp>
        <p:nvSpPr>
          <p:cNvPr id="74" name="Google Shape;74;p15"/>
          <p:cNvSpPr txBox="1"/>
          <p:nvPr/>
        </p:nvSpPr>
        <p:spPr>
          <a:xfrm>
            <a:off x="-37727" y="4012450"/>
            <a:ext cx="14367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C000"/>
              </a:buClr>
              <a:buSzPts val="800"/>
              <a:buFont typeface="Gill Sans"/>
              <a:buNone/>
            </a:pPr>
            <a:r>
              <a:rPr lang="en" sz="800">
                <a:solidFill>
                  <a:srgbClr val="CCCCCC"/>
                </a:solidFill>
                <a:latin typeface="Gill Sans"/>
                <a:ea typeface="Gill Sans"/>
                <a:cs typeface="Gill Sans"/>
                <a:sym typeface="Gill Sans"/>
              </a:rPr>
              <a:t>Image </a:t>
            </a:r>
            <a:r>
              <a:rPr b="0" i="0" lang="en" sz="800" u="none" cap="none" strike="noStrike">
                <a:solidFill>
                  <a:srgbClr val="CCCCCC"/>
                </a:solidFill>
                <a:latin typeface="Gill Sans"/>
                <a:ea typeface="Gill Sans"/>
                <a:cs typeface="Gill Sans"/>
                <a:sym typeface="Gill Sans"/>
              </a:rPr>
              <a:t>Credit: NASA/SDO</a:t>
            </a:r>
            <a:endParaRPr sz="1100">
              <a:solidFill>
                <a:srgbClr val="CCCCCC"/>
              </a:solidFill>
            </a:endParaRPr>
          </a:p>
        </p:txBody>
      </p:sp>
      <p:sp>
        <p:nvSpPr>
          <p:cNvPr id="75" name="Google Shape;75;p15"/>
          <p:cNvSpPr txBox="1"/>
          <p:nvPr/>
        </p:nvSpPr>
        <p:spPr>
          <a:xfrm>
            <a:off x="3300012" y="291593"/>
            <a:ext cx="5715600" cy="1824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C000"/>
              </a:buClr>
              <a:buSzPts val="3300"/>
              <a:buFont typeface="Gill Sans"/>
              <a:buNone/>
            </a:pPr>
            <a:r>
              <a:rPr lang="en" sz="3800">
                <a:solidFill>
                  <a:schemeClr val="lt1"/>
                </a:solidFill>
                <a:latin typeface="Gill Sans"/>
                <a:ea typeface="Gill Sans"/>
                <a:cs typeface="Gill Sans"/>
                <a:sym typeface="Gill Sans"/>
              </a:rPr>
              <a:t>The March to Young Stars through High-Precision Radial Velocities</a:t>
            </a:r>
            <a:endParaRPr sz="3800">
              <a:solidFill>
                <a:schemeClr val="lt1"/>
              </a:solidFill>
              <a:latin typeface="Gill Sans"/>
              <a:ea typeface="Gill Sans"/>
              <a:cs typeface="Gill Sans"/>
              <a:sym typeface="Gill Sans"/>
            </a:endParaRPr>
          </a:p>
        </p:txBody>
      </p:sp>
      <p:sp>
        <p:nvSpPr>
          <p:cNvPr id="76" name="Google Shape;76;p15"/>
          <p:cNvSpPr txBox="1"/>
          <p:nvPr/>
        </p:nvSpPr>
        <p:spPr>
          <a:xfrm>
            <a:off x="3239250" y="2248000"/>
            <a:ext cx="5837100" cy="18672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100"/>
              <a:buFont typeface="Gill Sans"/>
              <a:buNone/>
            </a:pPr>
            <a:r>
              <a:rPr b="0" i="0" lang="en" sz="2400" u="none" cap="none" strike="noStrike">
                <a:solidFill>
                  <a:srgbClr val="FFFFFF"/>
                </a:solidFill>
                <a:latin typeface="Gill Sans"/>
                <a:ea typeface="Gill Sans"/>
                <a:cs typeface="Gill Sans"/>
                <a:sym typeface="Gill Sans"/>
              </a:rPr>
              <a:t>Quang H. Tra</a:t>
            </a:r>
            <a:r>
              <a:rPr lang="en" sz="2400">
                <a:solidFill>
                  <a:srgbClr val="FFFFFF"/>
                </a:solidFill>
                <a:latin typeface="Gill Sans"/>
                <a:ea typeface="Gill Sans"/>
                <a:cs typeface="Gill Sans"/>
                <a:sym typeface="Gill Sans"/>
              </a:rPr>
              <a:t>n</a:t>
            </a:r>
            <a:endParaRPr sz="900"/>
          </a:p>
          <a:p>
            <a:pPr indent="0" lvl="0" marL="0" marR="0" rtl="0" algn="ctr">
              <a:lnSpc>
                <a:spcPct val="100000"/>
              </a:lnSpc>
              <a:spcBef>
                <a:spcPts val="0"/>
              </a:spcBef>
              <a:spcAft>
                <a:spcPts val="0"/>
              </a:spcAft>
              <a:buClr>
                <a:srgbClr val="C05A26"/>
              </a:buClr>
              <a:buSzPts val="1100"/>
              <a:buFont typeface="Gill Sans"/>
              <a:buNone/>
            </a:pPr>
            <a:r>
              <a:rPr i="0" lang="en" sz="1500" u="none" cap="none" strike="noStrike">
                <a:solidFill>
                  <a:srgbClr val="FFFFFF"/>
                </a:solidFill>
                <a:latin typeface="Gill Sans"/>
                <a:ea typeface="Gill Sans"/>
                <a:cs typeface="Gill Sans"/>
                <a:sym typeface="Gill Sans"/>
              </a:rPr>
              <a:t>FINESST Fellow, The University of Texas at Austin</a:t>
            </a:r>
            <a:endParaRPr i="0" sz="1500" u="none" cap="none" strike="noStrike">
              <a:solidFill>
                <a:srgbClr val="FFFFFF"/>
              </a:solidFill>
              <a:latin typeface="Gill Sans"/>
              <a:ea typeface="Gill Sans"/>
              <a:cs typeface="Gill Sans"/>
              <a:sym typeface="Gill Sans"/>
            </a:endParaRPr>
          </a:p>
          <a:p>
            <a:pPr indent="0" lvl="0" marL="0" marR="0" rtl="0" algn="ctr">
              <a:lnSpc>
                <a:spcPct val="100000"/>
              </a:lnSpc>
              <a:spcBef>
                <a:spcPts val="0"/>
              </a:spcBef>
              <a:spcAft>
                <a:spcPts val="0"/>
              </a:spcAft>
              <a:buClr>
                <a:srgbClr val="C05A26"/>
              </a:buClr>
              <a:buSzPts val="1100"/>
              <a:buFont typeface="Gill Sans"/>
              <a:buNone/>
            </a:pPr>
            <a:r>
              <a:t/>
            </a:r>
            <a:endParaRPr sz="1500">
              <a:solidFill>
                <a:srgbClr val="CCCCCC"/>
              </a:solidFill>
              <a:latin typeface="Gill Sans"/>
              <a:ea typeface="Gill Sans"/>
              <a:cs typeface="Gill Sans"/>
              <a:sym typeface="Gill Sans"/>
            </a:endParaRPr>
          </a:p>
          <a:p>
            <a:pPr indent="0" lvl="0" marL="0" marR="0" rtl="0" algn="ctr">
              <a:lnSpc>
                <a:spcPct val="100000"/>
              </a:lnSpc>
              <a:spcBef>
                <a:spcPts val="0"/>
              </a:spcBef>
              <a:spcAft>
                <a:spcPts val="0"/>
              </a:spcAft>
              <a:buClr>
                <a:srgbClr val="C05A26"/>
              </a:buClr>
              <a:buSzPts val="1100"/>
              <a:buFont typeface="Gill Sans"/>
              <a:buNone/>
            </a:pPr>
            <a:r>
              <a:t/>
            </a:r>
            <a:endParaRPr sz="1500">
              <a:solidFill>
                <a:srgbClr val="CCCCCC"/>
              </a:solidFill>
              <a:latin typeface="Gill Sans"/>
              <a:ea typeface="Gill Sans"/>
              <a:cs typeface="Gill Sans"/>
              <a:sym typeface="Gill Sans"/>
            </a:endParaRPr>
          </a:p>
          <a:p>
            <a:pPr indent="0" lvl="0" marL="0" marR="0" rtl="0" algn="l">
              <a:spcBef>
                <a:spcPts val="0"/>
              </a:spcBef>
              <a:spcAft>
                <a:spcPts val="0"/>
              </a:spcAft>
              <a:buNone/>
            </a:pPr>
            <a:r>
              <a:t/>
            </a:r>
            <a:endParaRPr sz="1000">
              <a:solidFill>
                <a:srgbClr val="CCCCCC"/>
              </a:solidFill>
              <a:latin typeface="Fira Sans"/>
              <a:ea typeface="Fira Sans"/>
              <a:cs typeface="Fira Sans"/>
              <a:sym typeface="Fira Sans"/>
            </a:endParaRPr>
          </a:p>
          <a:p>
            <a:pPr indent="0" lvl="0" marL="0" marR="0" rtl="0" algn="ctr">
              <a:spcBef>
                <a:spcPts val="0"/>
              </a:spcBef>
              <a:spcAft>
                <a:spcPts val="0"/>
              </a:spcAft>
              <a:buNone/>
            </a:pPr>
            <a:r>
              <a:rPr i="0" lang="en" sz="1200" u="none" cap="none" strike="noStrike">
                <a:solidFill>
                  <a:srgbClr val="CCCCCC"/>
                </a:solidFill>
                <a:latin typeface="Gill Sans"/>
                <a:ea typeface="Gill Sans"/>
                <a:cs typeface="Gill Sans"/>
                <a:sym typeface="Gill Sans"/>
              </a:rPr>
              <a:t>Collaborators:</a:t>
            </a:r>
            <a:r>
              <a:rPr lang="en" sz="1200">
                <a:solidFill>
                  <a:srgbClr val="CCCCCC"/>
                </a:solidFill>
                <a:latin typeface="Gill Sans"/>
                <a:ea typeface="Gill Sans"/>
                <a:cs typeface="Gill Sans"/>
                <a:sym typeface="Gill Sans"/>
              </a:rPr>
              <a:t> Brendan Bowler, Bill Cochran, Mike Endl, Gummi Stefánsson,</a:t>
            </a:r>
            <a:endParaRPr sz="1200">
              <a:solidFill>
                <a:srgbClr val="CCCCCC"/>
              </a:solidFill>
              <a:latin typeface="Gill Sans"/>
              <a:ea typeface="Gill Sans"/>
              <a:cs typeface="Gill Sans"/>
              <a:sym typeface="Gill Sans"/>
            </a:endParaRPr>
          </a:p>
          <a:p>
            <a:pPr indent="0" lvl="0" marL="0" rtl="0" algn="ctr">
              <a:lnSpc>
                <a:spcPct val="115000"/>
              </a:lnSpc>
              <a:spcBef>
                <a:spcPts val="0"/>
              </a:spcBef>
              <a:spcAft>
                <a:spcPts val="0"/>
              </a:spcAft>
              <a:buSzPts val="1100"/>
              <a:buNone/>
            </a:pPr>
            <a:r>
              <a:rPr lang="en" sz="1200">
                <a:solidFill>
                  <a:srgbClr val="CCCCCC"/>
                </a:solidFill>
                <a:latin typeface="Gill Sans"/>
                <a:ea typeface="Gill Sans"/>
                <a:cs typeface="Gill Sans"/>
                <a:sym typeface="Gill Sans"/>
              </a:rPr>
              <a:t>Suvrath Mahadevan, Joe Ninan, Chad Bender, Samuel Halverson, Arpita Roy, Ryan Terrien, </a:t>
            </a:r>
            <a:r>
              <a:rPr i="0" lang="en" sz="1200" u="none" cap="none" strike="noStrike">
                <a:solidFill>
                  <a:srgbClr val="CCCCCC"/>
                </a:solidFill>
                <a:latin typeface="Gill Sans"/>
                <a:ea typeface="Gill Sans"/>
                <a:cs typeface="Gill Sans"/>
                <a:sym typeface="Gill Sans"/>
              </a:rPr>
              <a:t>Megan Bedell, Dan Foreman-Mackey, Rodrigo Luger</a:t>
            </a:r>
            <a:endParaRPr i="0" sz="1200" u="none" cap="none" strike="noStrike">
              <a:solidFill>
                <a:srgbClr val="CCCCCC"/>
              </a:solidFill>
              <a:latin typeface="Gill Sans"/>
              <a:ea typeface="Gill Sans"/>
              <a:cs typeface="Gill Sans"/>
              <a:sym typeface="Gill Sans"/>
            </a:endParaRPr>
          </a:p>
        </p:txBody>
      </p:sp>
      <p:pic>
        <p:nvPicPr>
          <p:cNvPr descr="Logo&#10;&#10;Description automatically generated" id="77" name="Google Shape;77;p15"/>
          <p:cNvPicPr preferRelativeResize="0"/>
          <p:nvPr/>
        </p:nvPicPr>
        <p:blipFill rotWithShape="1">
          <a:blip r:embed="rId4">
            <a:alphaModFix/>
          </a:blip>
          <a:srcRect b="0" l="0" r="0" t="0"/>
          <a:stretch/>
        </p:blipFill>
        <p:spPr>
          <a:xfrm flipH="1">
            <a:off x="5309641" y="3007108"/>
            <a:ext cx="383512" cy="383513"/>
          </a:xfrm>
          <a:prstGeom prst="rect">
            <a:avLst/>
          </a:prstGeom>
          <a:noFill/>
          <a:ln>
            <a:noFill/>
          </a:ln>
        </p:spPr>
      </p:pic>
      <p:pic>
        <p:nvPicPr>
          <p:cNvPr id="78" name="Google Shape;78;p15"/>
          <p:cNvPicPr preferRelativeResize="0"/>
          <p:nvPr/>
        </p:nvPicPr>
        <p:blipFill rotWithShape="1">
          <a:blip r:embed="rId5">
            <a:alphaModFix/>
          </a:blip>
          <a:srcRect b="11888" l="7675" r="9171" t="3135"/>
          <a:stretch/>
        </p:blipFill>
        <p:spPr>
          <a:xfrm>
            <a:off x="5886817" y="2932009"/>
            <a:ext cx="1090258" cy="475475"/>
          </a:xfrm>
          <a:prstGeom prst="rect">
            <a:avLst/>
          </a:prstGeom>
          <a:noFill/>
          <a:ln>
            <a:noFill/>
          </a:ln>
        </p:spPr>
      </p:pic>
      <p:pic>
        <p:nvPicPr>
          <p:cNvPr descr="Timeline&#10;&#10;Description automatically generated" id="79" name="Google Shape;79;p15"/>
          <p:cNvPicPr preferRelativeResize="0"/>
          <p:nvPr/>
        </p:nvPicPr>
        <p:blipFill rotWithShape="1">
          <a:blip r:embed="rId6">
            <a:alphaModFix/>
          </a:blip>
          <a:srcRect b="67300" l="42359" r="42200" t="5248"/>
          <a:stretch/>
        </p:blipFill>
        <p:spPr>
          <a:xfrm>
            <a:off x="4754700" y="2992361"/>
            <a:ext cx="441748" cy="441765"/>
          </a:xfrm>
          <a:prstGeom prst="rect">
            <a:avLst/>
          </a:prstGeom>
          <a:noFill/>
          <a:ln>
            <a:noFill/>
          </a:ln>
        </p:spPr>
      </p:pic>
      <p:pic>
        <p:nvPicPr>
          <p:cNvPr id="80" name="Google Shape;80;p15"/>
          <p:cNvPicPr preferRelativeResize="0"/>
          <p:nvPr/>
        </p:nvPicPr>
        <p:blipFill rotWithShape="1">
          <a:blip r:embed="rId7">
            <a:alphaModFix/>
          </a:blip>
          <a:srcRect b="0" l="0" r="10015" t="0"/>
          <a:stretch/>
        </p:blipFill>
        <p:spPr>
          <a:xfrm>
            <a:off x="7053275" y="2975508"/>
            <a:ext cx="649284" cy="475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3" name="Shape 283"/>
        <p:cNvGrpSpPr/>
        <p:nvPr/>
      </p:nvGrpSpPr>
      <p:grpSpPr>
        <a:xfrm>
          <a:off x="0" y="0"/>
          <a:ext cx="0" cy="0"/>
          <a:chOff x="0" y="0"/>
          <a:chExt cx="0" cy="0"/>
        </a:xfrm>
      </p:grpSpPr>
      <p:pic>
        <p:nvPicPr>
          <p:cNvPr id="284" name="Google Shape;284;p33"/>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285" name="Google Shape;285;p33"/>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286" name="Google Shape;286;p33"/>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
        <p:nvSpPr>
          <p:cNvPr id="287" name="Google Shape;287;p33"/>
          <p:cNvSpPr txBox="1"/>
          <p:nvPr/>
        </p:nvSpPr>
        <p:spPr>
          <a:xfrm>
            <a:off x="4692850" y="1141338"/>
            <a:ext cx="4243200" cy="316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Font typeface="Fira Sans Medium"/>
              <a:buChar char="●"/>
            </a:pPr>
            <a:r>
              <a:rPr lang="en" sz="1600">
                <a:solidFill>
                  <a:schemeClr val="lt1"/>
                </a:solidFill>
                <a:latin typeface="Gill Sans"/>
                <a:ea typeface="Gill Sans"/>
                <a:cs typeface="Gill Sans"/>
                <a:sym typeface="Gill Sans"/>
              </a:rPr>
              <a:t>Habitable-zone Planet Finder (HPF): a high-resolution, near-infrared spectrograph</a:t>
            </a:r>
            <a:br>
              <a:rPr lang="en" sz="1600">
                <a:solidFill>
                  <a:schemeClr val="lt1"/>
                </a:solidFill>
                <a:latin typeface="Gill Sans"/>
                <a:ea typeface="Gill Sans"/>
                <a:cs typeface="Gill Sans"/>
                <a:sym typeface="Gill Sans"/>
              </a:rPr>
            </a:b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45 nights over 4 years targeting 100 stars</a:t>
            </a:r>
            <a:endParaRPr sz="1600">
              <a:solidFill>
                <a:schemeClr val="lt1"/>
              </a:solidFill>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1" name="Shape 291"/>
        <p:cNvGrpSpPr/>
        <p:nvPr/>
      </p:nvGrpSpPr>
      <p:grpSpPr>
        <a:xfrm>
          <a:off x="0" y="0"/>
          <a:ext cx="0" cy="0"/>
          <a:chOff x="0" y="0"/>
          <a:chExt cx="0" cy="0"/>
        </a:xfrm>
      </p:grpSpPr>
      <p:pic>
        <p:nvPicPr>
          <p:cNvPr id="292" name="Google Shape;292;p34"/>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293" name="Google Shape;293;p34"/>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294" name="Google Shape;294;p34"/>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
        <p:nvSpPr>
          <p:cNvPr id="295" name="Google Shape;295;p34"/>
          <p:cNvSpPr txBox="1"/>
          <p:nvPr/>
        </p:nvSpPr>
        <p:spPr>
          <a:xfrm>
            <a:off x="4692850" y="1141338"/>
            <a:ext cx="4243200" cy="316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Font typeface="Fira Sans Medium"/>
              <a:buChar char="●"/>
            </a:pPr>
            <a:r>
              <a:rPr lang="en" sz="1600">
                <a:solidFill>
                  <a:schemeClr val="lt1"/>
                </a:solidFill>
                <a:latin typeface="Gill Sans"/>
                <a:ea typeface="Gill Sans"/>
                <a:cs typeface="Gill Sans"/>
                <a:sym typeface="Gill Sans"/>
              </a:rPr>
              <a:t>Habitable-zone Planet Finder (HPF): a high-resolution, near-infrared spectrograph</a:t>
            </a:r>
            <a:br>
              <a:rPr lang="en" sz="1600">
                <a:solidFill>
                  <a:schemeClr val="lt1"/>
                </a:solidFill>
                <a:latin typeface="Gill Sans"/>
                <a:ea typeface="Gill Sans"/>
                <a:cs typeface="Gill Sans"/>
                <a:sym typeface="Gill Sans"/>
              </a:rPr>
            </a:b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45 nights over 4 years targeting 100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NIR RV Noise of Young Sun-like Stars</a:t>
            </a:r>
            <a:endParaRPr sz="1600">
              <a:solidFill>
                <a:schemeClr val="lt1"/>
              </a:solidFill>
              <a:latin typeface="Gill Sans"/>
              <a:ea typeface="Gill Sans"/>
              <a:cs typeface="Gill Sans"/>
              <a:sym typeface="Gill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5"/>
          <p:cNvSpPr txBox="1"/>
          <p:nvPr>
            <p:ph type="title"/>
          </p:nvPr>
        </p:nvSpPr>
        <p:spPr>
          <a:xfrm>
            <a:off x="190100" y="1"/>
            <a:ext cx="8763900" cy="898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Gill Sans"/>
              <a:buNone/>
            </a:pPr>
            <a:r>
              <a:rPr lang="en"/>
              <a:t>Noise from </a:t>
            </a:r>
            <a:r>
              <a:rPr lang="en"/>
              <a:t>Stellar Activity is Reduced</a:t>
            </a:r>
            <a:endParaRPr/>
          </a:p>
          <a:p>
            <a:pPr indent="0" lvl="0" marL="0" rtl="0" algn="ctr">
              <a:lnSpc>
                <a:spcPct val="90000"/>
              </a:lnSpc>
              <a:spcBef>
                <a:spcPts val="0"/>
              </a:spcBef>
              <a:spcAft>
                <a:spcPts val="0"/>
              </a:spcAft>
              <a:buClr>
                <a:schemeClr val="dk1"/>
              </a:buClr>
              <a:buSzPts val="3300"/>
              <a:buFont typeface="Gill Sans"/>
              <a:buNone/>
            </a:pPr>
            <a:r>
              <a:rPr lang="en"/>
              <a:t>in the NIR Compared to the Optical</a:t>
            </a:r>
            <a:endParaRPr/>
          </a:p>
        </p:txBody>
      </p:sp>
      <p:pic>
        <p:nvPicPr>
          <p:cNvPr descr="Graphical user interface, histogram&#10;&#10;Description automatically generated" id="301" name="Google Shape;301;p35"/>
          <p:cNvPicPr preferRelativeResize="0"/>
          <p:nvPr/>
        </p:nvPicPr>
        <p:blipFill rotWithShape="1">
          <a:blip r:embed="rId3">
            <a:alphaModFix/>
          </a:blip>
          <a:srcRect b="4980" l="2234" r="1851" t="4300"/>
          <a:stretch/>
        </p:blipFill>
        <p:spPr>
          <a:xfrm>
            <a:off x="1011775" y="1148700"/>
            <a:ext cx="7120552" cy="3592098"/>
          </a:xfrm>
          <a:prstGeom prst="rect">
            <a:avLst/>
          </a:prstGeom>
          <a:noFill/>
          <a:ln>
            <a:noFill/>
          </a:ln>
        </p:spPr>
      </p:pic>
      <p:sp>
        <p:nvSpPr>
          <p:cNvPr id="302" name="Google Shape;302;p35"/>
          <p:cNvSpPr txBox="1"/>
          <p:nvPr/>
        </p:nvSpPr>
        <p:spPr>
          <a:xfrm>
            <a:off x="6480300" y="878003"/>
            <a:ext cx="1707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latin typeface="Gill Sans"/>
                <a:ea typeface="Gill Sans"/>
                <a:cs typeface="Gill Sans"/>
                <a:sym typeface="Gill Sans"/>
              </a:rPr>
              <a:t>Tran et al. 2021</a:t>
            </a:r>
            <a:endParaRPr b="1">
              <a:latin typeface="Gill Sans"/>
              <a:ea typeface="Gill Sans"/>
              <a:cs typeface="Gill Sans"/>
              <a:sym typeface="Gill Sans"/>
            </a:endParaRPr>
          </a:p>
        </p:txBody>
      </p:sp>
      <p:sp>
        <p:nvSpPr>
          <p:cNvPr id="303" name="Google Shape;303;p35"/>
          <p:cNvSpPr/>
          <p:nvPr/>
        </p:nvSpPr>
        <p:spPr>
          <a:xfrm>
            <a:off x="2633100" y="1513000"/>
            <a:ext cx="1660800" cy="326400"/>
          </a:xfrm>
          <a:prstGeom prst="roundRect">
            <a:avLst>
              <a:gd fmla="val 16667" name="adj"/>
            </a:avLst>
          </a:prstGeom>
          <a:solidFill>
            <a:srgbClr val="FC7E0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Optical RV Noise</a:t>
            </a:r>
            <a:endParaRPr b="1">
              <a:solidFill>
                <a:srgbClr val="FFFFFF"/>
              </a:solidFill>
              <a:latin typeface="Gill Sans"/>
              <a:ea typeface="Gill Sans"/>
              <a:cs typeface="Gill Sans"/>
              <a:sym typeface="Gill Sans"/>
            </a:endParaRPr>
          </a:p>
        </p:txBody>
      </p:sp>
      <p:sp>
        <p:nvSpPr>
          <p:cNvPr id="304" name="Google Shape;304;p35"/>
          <p:cNvSpPr/>
          <p:nvPr/>
        </p:nvSpPr>
        <p:spPr>
          <a:xfrm>
            <a:off x="1651800" y="3833250"/>
            <a:ext cx="1372500" cy="326400"/>
          </a:xfrm>
          <a:prstGeom prst="roundRect">
            <a:avLst>
              <a:gd fmla="val 16667" name="adj"/>
            </a:avLst>
          </a:prstGeom>
          <a:solidFill>
            <a:srgbClr val="377EB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NIR RV Noise</a:t>
            </a:r>
            <a:endParaRPr b="1">
              <a:solidFill>
                <a:srgbClr val="FFFFFF"/>
              </a:solidFill>
              <a:latin typeface="Gill Sans"/>
              <a:ea typeface="Gill Sans"/>
              <a:cs typeface="Gill Sans"/>
              <a:sym typeface="Gill Sans"/>
            </a:endParaRPr>
          </a:p>
        </p:txBody>
      </p:sp>
      <p:sp>
        <p:nvSpPr>
          <p:cNvPr id="305" name="Google Shape;305;p35"/>
          <p:cNvSpPr txBox="1"/>
          <p:nvPr/>
        </p:nvSpPr>
        <p:spPr>
          <a:xfrm>
            <a:off x="3764350" y="4458650"/>
            <a:ext cx="1952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STIX Two Text"/>
                <a:ea typeface="STIX Two Text"/>
                <a:cs typeface="STIX Two Text"/>
                <a:sym typeface="STIX Two Text"/>
              </a:rPr>
              <a:t>RV Scatter (m s</a:t>
            </a:r>
            <a:r>
              <a:rPr baseline="30000" lang="en" sz="1800">
                <a:solidFill>
                  <a:schemeClr val="dk1"/>
                </a:solidFill>
                <a:latin typeface="STIX Two Text"/>
                <a:ea typeface="STIX Two Text"/>
                <a:cs typeface="STIX Two Text"/>
                <a:sym typeface="STIX Two Text"/>
              </a:rPr>
              <a:t>–1</a:t>
            </a:r>
            <a:r>
              <a:rPr lang="en" sz="1800">
                <a:solidFill>
                  <a:schemeClr val="dk1"/>
                </a:solidFill>
                <a:latin typeface="STIX Two Text"/>
                <a:ea typeface="STIX Two Text"/>
                <a:cs typeface="STIX Two Text"/>
                <a:sym typeface="STIX Two Text"/>
              </a:rPr>
              <a:t>)</a:t>
            </a:r>
            <a:endParaRPr sz="1800">
              <a:solidFill>
                <a:schemeClr val="dk1"/>
              </a:solidFill>
              <a:latin typeface="STIX Two Text"/>
              <a:ea typeface="STIX Two Text"/>
              <a:cs typeface="STIX Two Text"/>
              <a:sym typeface="STIX Two Text"/>
            </a:endParaRPr>
          </a:p>
        </p:txBody>
      </p:sp>
      <p:sp>
        <p:nvSpPr>
          <p:cNvPr id="306" name="Google Shape;306;p35"/>
          <p:cNvSpPr txBox="1"/>
          <p:nvPr/>
        </p:nvSpPr>
        <p:spPr>
          <a:xfrm>
            <a:off x="4895384" y="1431272"/>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Median Optical Scatter = 60.0 m </a:t>
            </a:r>
            <a:r>
              <a:rPr lang="en" sz="1500">
                <a:solidFill>
                  <a:schemeClr val="dk1"/>
                </a:solidFill>
                <a:latin typeface="STIX Two Text"/>
                <a:ea typeface="STIX Two Text"/>
                <a:cs typeface="STIX Two Text"/>
                <a:sym typeface="STIX Two Text"/>
              </a:rPr>
              <a:t>s</a:t>
            </a:r>
            <a:r>
              <a:rPr baseline="30000" lang="en" sz="1500">
                <a:solidFill>
                  <a:schemeClr val="dk1"/>
                </a:solidFill>
                <a:latin typeface="STIX Two Text"/>
                <a:ea typeface="STIX Two Text"/>
                <a:cs typeface="STIX Two Text"/>
                <a:sym typeface="STIX Two Text"/>
              </a:rPr>
              <a:t>–1</a:t>
            </a:r>
            <a:r>
              <a:rPr lang="en" sz="1500">
                <a:solidFill>
                  <a:schemeClr val="dk1"/>
                </a:solidFill>
                <a:latin typeface="STIX Two Text"/>
                <a:ea typeface="STIX Two Text"/>
                <a:cs typeface="STIX Two Text"/>
                <a:sym typeface="STIX Two Text"/>
              </a:rPr>
              <a:t> </a:t>
            </a:r>
            <a:endParaRPr sz="1500">
              <a:solidFill>
                <a:schemeClr val="dk1"/>
              </a:solidFill>
              <a:latin typeface="STIX Two Text"/>
              <a:ea typeface="STIX Two Text"/>
              <a:cs typeface="STIX Two Text"/>
              <a:sym typeface="STIX Two Text"/>
            </a:endParaRPr>
          </a:p>
        </p:txBody>
      </p:sp>
      <p:sp>
        <p:nvSpPr>
          <p:cNvPr id="307" name="Google Shape;307;p35"/>
          <p:cNvSpPr txBox="1"/>
          <p:nvPr/>
        </p:nvSpPr>
        <p:spPr>
          <a:xfrm>
            <a:off x="4904675" y="1712450"/>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Median NIR Scatter = 34.4 m s</a:t>
            </a:r>
            <a:r>
              <a:rPr baseline="30000" lang="en" sz="1500">
                <a:solidFill>
                  <a:schemeClr val="dk1"/>
                </a:solidFill>
                <a:latin typeface="STIX Two Text"/>
                <a:ea typeface="STIX Two Text"/>
                <a:cs typeface="STIX Two Text"/>
                <a:sym typeface="STIX Two Text"/>
              </a:rPr>
              <a:t>–1</a:t>
            </a:r>
            <a:r>
              <a:rPr lang="en" sz="1500">
                <a:solidFill>
                  <a:schemeClr val="dk1"/>
                </a:solidFill>
                <a:latin typeface="STIX Two Text"/>
                <a:ea typeface="STIX Two Text"/>
                <a:cs typeface="STIX Two Text"/>
                <a:sym typeface="STIX Two Text"/>
              </a:rPr>
              <a:t> </a:t>
            </a:r>
            <a:endParaRPr sz="1500">
              <a:solidFill>
                <a:schemeClr val="dk1"/>
              </a:solidFill>
              <a:latin typeface="STIX Two Text"/>
              <a:ea typeface="STIX Two Text"/>
              <a:cs typeface="STIX Two Text"/>
              <a:sym typeface="STIX Two Text"/>
            </a:endParaRPr>
          </a:p>
        </p:txBody>
      </p:sp>
      <p:sp>
        <p:nvSpPr>
          <p:cNvPr id="308" name="Google Shape;308;p35"/>
          <p:cNvSpPr txBox="1"/>
          <p:nvPr/>
        </p:nvSpPr>
        <p:spPr>
          <a:xfrm>
            <a:off x="4904675" y="1977891"/>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This study</a:t>
            </a:r>
            <a:endParaRPr sz="1500">
              <a:solidFill>
                <a:schemeClr val="dk1"/>
              </a:solidFill>
              <a:latin typeface="STIX Two Text"/>
              <a:ea typeface="STIX Two Text"/>
              <a:cs typeface="STIX Two Text"/>
              <a:sym typeface="STIX Two Text"/>
            </a:endParaRPr>
          </a:p>
        </p:txBody>
      </p:sp>
      <p:sp>
        <p:nvSpPr>
          <p:cNvPr id="309" name="Google Shape;309;p35"/>
          <p:cNvSpPr txBox="1"/>
          <p:nvPr/>
        </p:nvSpPr>
        <p:spPr>
          <a:xfrm>
            <a:off x="4904675" y="2266947"/>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Optical RV Surveys</a:t>
            </a:r>
            <a:endParaRPr sz="1500">
              <a:solidFill>
                <a:schemeClr val="dk1"/>
              </a:solidFill>
              <a:latin typeface="STIX Two Text"/>
              <a:ea typeface="STIX Two Text"/>
              <a:cs typeface="STIX Two Text"/>
              <a:sym typeface="STIX Two Tex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6"/>
          <p:cNvSpPr txBox="1"/>
          <p:nvPr>
            <p:ph type="title"/>
          </p:nvPr>
        </p:nvSpPr>
        <p:spPr>
          <a:xfrm>
            <a:off x="190100" y="1"/>
            <a:ext cx="8763900" cy="898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Gill Sans"/>
              <a:buNone/>
            </a:pPr>
            <a:r>
              <a:rPr lang="en"/>
              <a:t>Noise from Stellar Activity is Reduced</a:t>
            </a:r>
            <a:endParaRPr/>
          </a:p>
          <a:p>
            <a:pPr indent="0" lvl="0" marL="0" rtl="0" algn="ctr">
              <a:lnSpc>
                <a:spcPct val="90000"/>
              </a:lnSpc>
              <a:spcBef>
                <a:spcPts val="0"/>
              </a:spcBef>
              <a:spcAft>
                <a:spcPts val="0"/>
              </a:spcAft>
              <a:buClr>
                <a:schemeClr val="dk1"/>
              </a:buClr>
              <a:buSzPts val="3300"/>
              <a:buFont typeface="Gill Sans"/>
              <a:buNone/>
            </a:pPr>
            <a:r>
              <a:rPr lang="en"/>
              <a:t>in the NIR Compared to the Optical</a:t>
            </a:r>
            <a:endParaRPr/>
          </a:p>
        </p:txBody>
      </p:sp>
      <p:pic>
        <p:nvPicPr>
          <p:cNvPr descr="Graphical user interface, histogram&#10;&#10;Description automatically generated" id="315" name="Google Shape;315;p36"/>
          <p:cNvPicPr preferRelativeResize="0"/>
          <p:nvPr/>
        </p:nvPicPr>
        <p:blipFill rotWithShape="1">
          <a:blip r:embed="rId3">
            <a:alphaModFix/>
          </a:blip>
          <a:srcRect b="4980" l="2234" r="1851" t="4300"/>
          <a:stretch/>
        </p:blipFill>
        <p:spPr>
          <a:xfrm>
            <a:off x="1011775" y="1148700"/>
            <a:ext cx="7120552" cy="3592098"/>
          </a:xfrm>
          <a:prstGeom prst="rect">
            <a:avLst/>
          </a:prstGeom>
          <a:noFill/>
          <a:ln>
            <a:noFill/>
          </a:ln>
        </p:spPr>
      </p:pic>
      <p:sp>
        <p:nvSpPr>
          <p:cNvPr id="316" name="Google Shape;316;p36"/>
          <p:cNvSpPr txBox="1"/>
          <p:nvPr/>
        </p:nvSpPr>
        <p:spPr>
          <a:xfrm>
            <a:off x="6480300" y="878003"/>
            <a:ext cx="1707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latin typeface="Gill Sans"/>
                <a:ea typeface="Gill Sans"/>
                <a:cs typeface="Gill Sans"/>
                <a:sym typeface="Gill Sans"/>
              </a:rPr>
              <a:t>Tran et al. 2021</a:t>
            </a:r>
            <a:endParaRPr b="1">
              <a:latin typeface="Gill Sans"/>
              <a:ea typeface="Gill Sans"/>
              <a:cs typeface="Gill Sans"/>
              <a:sym typeface="Gill Sans"/>
            </a:endParaRPr>
          </a:p>
        </p:txBody>
      </p:sp>
      <p:sp>
        <p:nvSpPr>
          <p:cNvPr id="317" name="Google Shape;317;p36"/>
          <p:cNvSpPr/>
          <p:nvPr/>
        </p:nvSpPr>
        <p:spPr>
          <a:xfrm>
            <a:off x="2633100" y="1513000"/>
            <a:ext cx="1660800" cy="326400"/>
          </a:xfrm>
          <a:prstGeom prst="roundRect">
            <a:avLst>
              <a:gd fmla="val 16667" name="adj"/>
            </a:avLst>
          </a:prstGeom>
          <a:solidFill>
            <a:srgbClr val="FC7E0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Optical RV Noise</a:t>
            </a:r>
            <a:endParaRPr b="1">
              <a:solidFill>
                <a:srgbClr val="FFFFFF"/>
              </a:solidFill>
              <a:latin typeface="Gill Sans"/>
              <a:ea typeface="Gill Sans"/>
              <a:cs typeface="Gill Sans"/>
              <a:sym typeface="Gill Sans"/>
            </a:endParaRPr>
          </a:p>
        </p:txBody>
      </p:sp>
      <p:sp>
        <p:nvSpPr>
          <p:cNvPr id="318" name="Google Shape;318;p36"/>
          <p:cNvSpPr/>
          <p:nvPr/>
        </p:nvSpPr>
        <p:spPr>
          <a:xfrm>
            <a:off x="1651800" y="3833250"/>
            <a:ext cx="1372500" cy="326400"/>
          </a:xfrm>
          <a:prstGeom prst="roundRect">
            <a:avLst>
              <a:gd fmla="val 16667" name="adj"/>
            </a:avLst>
          </a:prstGeom>
          <a:solidFill>
            <a:srgbClr val="377EB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NIR RV Noise</a:t>
            </a:r>
            <a:endParaRPr b="1">
              <a:solidFill>
                <a:srgbClr val="FFFFFF"/>
              </a:solidFill>
              <a:latin typeface="Gill Sans"/>
              <a:ea typeface="Gill Sans"/>
              <a:cs typeface="Gill Sans"/>
              <a:sym typeface="Gill Sans"/>
            </a:endParaRPr>
          </a:p>
        </p:txBody>
      </p:sp>
      <p:sp>
        <p:nvSpPr>
          <p:cNvPr id="319" name="Google Shape;319;p36"/>
          <p:cNvSpPr/>
          <p:nvPr/>
        </p:nvSpPr>
        <p:spPr>
          <a:xfrm>
            <a:off x="5057075" y="2743950"/>
            <a:ext cx="3410700" cy="6402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NIR RV noise is reduced by ~2X compared to optical RV noise</a:t>
            </a:r>
            <a:endParaRPr b="1" sz="1600">
              <a:solidFill>
                <a:schemeClr val="lt1"/>
              </a:solidFill>
              <a:latin typeface="Gill Sans"/>
              <a:ea typeface="Gill Sans"/>
              <a:cs typeface="Gill Sans"/>
              <a:sym typeface="Gill Sans"/>
            </a:endParaRPr>
          </a:p>
        </p:txBody>
      </p:sp>
      <p:sp>
        <p:nvSpPr>
          <p:cNvPr id="320" name="Google Shape;320;p36"/>
          <p:cNvSpPr txBox="1"/>
          <p:nvPr/>
        </p:nvSpPr>
        <p:spPr>
          <a:xfrm>
            <a:off x="4895384" y="1431272"/>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Median Optical Scatter = 60.0 m s</a:t>
            </a:r>
            <a:r>
              <a:rPr baseline="30000" lang="en" sz="1500">
                <a:solidFill>
                  <a:schemeClr val="dk1"/>
                </a:solidFill>
                <a:latin typeface="STIX Two Text"/>
                <a:ea typeface="STIX Two Text"/>
                <a:cs typeface="STIX Two Text"/>
                <a:sym typeface="STIX Two Text"/>
              </a:rPr>
              <a:t>–1</a:t>
            </a:r>
            <a:r>
              <a:rPr lang="en" sz="1500">
                <a:solidFill>
                  <a:schemeClr val="dk1"/>
                </a:solidFill>
                <a:latin typeface="STIX Two Text"/>
                <a:ea typeface="STIX Two Text"/>
                <a:cs typeface="STIX Two Text"/>
                <a:sym typeface="STIX Two Text"/>
              </a:rPr>
              <a:t> </a:t>
            </a:r>
            <a:endParaRPr sz="1500">
              <a:solidFill>
                <a:schemeClr val="dk1"/>
              </a:solidFill>
              <a:latin typeface="STIX Two Text"/>
              <a:ea typeface="STIX Two Text"/>
              <a:cs typeface="STIX Two Text"/>
              <a:sym typeface="STIX Two Text"/>
            </a:endParaRPr>
          </a:p>
        </p:txBody>
      </p:sp>
      <p:sp>
        <p:nvSpPr>
          <p:cNvPr id="321" name="Google Shape;321;p36"/>
          <p:cNvSpPr txBox="1"/>
          <p:nvPr/>
        </p:nvSpPr>
        <p:spPr>
          <a:xfrm>
            <a:off x="4904675" y="1712450"/>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Median NIR Scatter = 34.4 m s</a:t>
            </a:r>
            <a:r>
              <a:rPr baseline="30000" lang="en" sz="1500">
                <a:solidFill>
                  <a:schemeClr val="dk1"/>
                </a:solidFill>
                <a:latin typeface="STIX Two Text"/>
                <a:ea typeface="STIX Two Text"/>
                <a:cs typeface="STIX Two Text"/>
                <a:sym typeface="STIX Two Text"/>
              </a:rPr>
              <a:t>–1</a:t>
            </a:r>
            <a:r>
              <a:rPr lang="en" sz="1500">
                <a:solidFill>
                  <a:schemeClr val="dk1"/>
                </a:solidFill>
                <a:latin typeface="STIX Two Text"/>
                <a:ea typeface="STIX Two Text"/>
                <a:cs typeface="STIX Two Text"/>
                <a:sym typeface="STIX Two Text"/>
              </a:rPr>
              <a:t> </a:t>
            </a:r>
            <a:endParaRPr sz="1500">
              <a:solidFill>
                <a:schemeClr val="dk1"/>
              </a:solidFill>
              <a:latin typeface="STIX Two Text"/>
              <a:ea typeface="STIX Two Text"/>
              <a:cs typeface="STIX Two Text"/>
              <a:sym typeface="STIX Two Text"/>
            </a:endParaRPr>
          </a:p>
        </p:txBody>
      </p:sp>
      <p:sp>
        <p:nvSpPr>
          <p:cNvPr id="322" name="Google Shape;322;p36"/>
          <p:cNvSpPr txBox="1"/>
          <p:nvPr/>
        </p:nvSpPr>
        <p:spPr>
          <a:xfrm>
            <a:off x="4904675" y="1977891"/>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This study</a:t>
            </a:r>
            <a:endParaRPr sz="1500">
              <a:solidFill>
                <a:schemeClr val="dk1"/>
              </a:solidFill>
              <a:latin typeface="STIX Two Text"/>
              <a:ea typeface="STIX Two Text"/>
              <a:cs typeface="STIX Two Text"/>
              <a:sym typeface="STIX Two Text"/>
            </a:endParaRPr>
          </a:p>
        </p:txBody>
      </p:sp>
      <p:sp>
        <p:nvSpPr>
          <p:cNvPr id="323" name="Google Shape;323;p36"/>
          <p:cNvSpPr txBox="1"/>
          <p:nvPr/>
        </p:nvSpPr>
        <p:spPr>
          <a:xfrm>
            <a:off x="4904675" y="2266947"/>
            <a:ext cx="3104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STIX Two Text"/>
                <a:ea typeface="STIX Two Text"/>
                <a:cs typeface="STIX Two Text"/>
                <a:sym typeface="STIX Two Text"/>
              </a:rPr>
              <a:t>Optical RV Surveys</a:t>
            </a:r>
            <a:endParaRPr sz="1500">
              <a:solidFill>
                <a:schemeClr val="dk1"/>
              </a:solidFill>
              <a:latin typeface="STIX Two Text"/>
              <a:ea typeface="STIX Two Text"/>
              <a:cs typeface="STIX Two Text"/>
              <a:sym typeface="STIX Two Text"/>
            </a:endParaRPr>
          </a:p>
        </p:txBody>
      </p:sp>
      <p:sp>
        <p:nvSpPr>
          <p:cNvPr id="324" name="Google Shape;324;p36"/>
          <p:cNvSpPr txBox="1"/>
          <p:nvPr/>
        </p:nvSpPr>
        <p:spPr>
          <a:xfrm>
            <a:off x="3764350" y="4458650"/>
            <a:ext cx="1952100" cy="28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STIX Two Text"/>
                <a:ea typeface="STIX Two Text"/>
                <a:cs typeface="STIX Two Text"/>
                <a:sym typeface="STIX Two Text"/>
              </a:rPr>
              <a:t>RV Scatter (m s</a:t>
            </a:r>
            <a:r>
              <a:rPr baseline="30000" lang="en" sz="1800">
                <a:solidFill>
                  <a:schemeClr val="dk1"/>
                </a:solidFill>
                <a:latin typeface="STIX Two Text"/>
                <a:ea typeface="STIX Two Text"/>
                <a:cs typeface="STIX Two Text"/>
                <a:sym typeface="STIX Two Text"/>
              </a:rPr>
              <a:t>–1</a:t>
            </a:r>
            <a:r>
              <a:rPr lang="en" sz="1800">
                <a:solidFill>
                  <a:schemeClr val="dk1"/>
                </a:solidFill>
                <a:latin typeface="STIX Two Text"/>
                <a:ea typeface="STIX Two Text"/>
                <a:cs typeface="STIX Two Text"/>
                <a:sym typeface="STIX Two Text"/>
              </a:rPr>
              <a:t>)</a:t>
            </a:r>
            <a:endParaRPr sz="1800">
              <a:solidFill>
                <a:schemeClr val="dk1"/>
              </a:solidFill>
              <a:latin typeface="STIX Two Text"/>
              <a:ea typeface="STIX Two Text"/>
              <a:cs typeface="STIX Two Text"/>
              <a:sym typeface="STIX Two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8" name="Shape 328"/>
        <p:cNvGrpSpPr/>
        <p:nvPr/>
      </p:nvGrpSpPr>
      <p:grpSpPr>
        <a:xfrm>
          <a:off x="0" y="0"/>
          <a:ext cx="0" cy="0"/>
          <a:chOff x="0" y="0"/>
          <a:chExt cx="0" cy="0"/>
        </a:xfrm>
      </p:grpSpPr>
      <p:pic>
        <p:nvPicPr>
          <p:cNvPr id="329" name="Google Shape;329;p37"/>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330" name="Google Shape;330;p37"/>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331" name="Google Shape;331;p37"/>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
        <p:nvSpPr>
          <p:cNvPr id="332" name="Google Shape;332;p37"/>
          <p:cNvSpPr txBox="1"/>
          <p:nvPr/>
        </p:nvSpPr>
        <p:spPr>
          <a:xfrm>
            <a:off x="4692850" y="1141338"/>
            <a:ext cx="4243200" cy="316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Font typeface="Fira Sans Medium"/>
              <a:buChar char="●"/>
            </a:pPr>
            <a:r>
              <a:rPr lang="en" sz="1600">
                <a:solidFill>
                  <a:schemeClr val="lt1"/>
                </a:solidFill>
                <a:latin typeface="Gill Sans"/>
                <a:ea typeface="Gill Sans"/>
                <a:cs typeface="Gill Sans"/>
                <a:sym typeface="Gill Sans"/>
              </a:rPr>
              <a:t>Habitable-zone Planet Finder (HPF): a high-resolution, near-infrared spectrograph</a:t>
            </a:r>
            <a:br>
              <a:rPr lang="en" sz="1600">
                <a:solidFill>
                  <a:schemeClr val="lt1"/>
                </a:solidFill>
                <a:latin typeface="Gill Sans"/>
                <a:ea typeface="Gill Sans"/>
                <a:cs typeface="Gill Sans"/>
                <a:sym typeface="Gill Sans"/>
              </a:rPr>
            </a:b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45 nights over 4 years targeting 100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NIR RV </a:t>
            </a:r>
            <a:r>
              <a:rPr lang="en" sz="1600">
                <a:solidFill>
                  <a:schemeClr val="lt1"/>
                </a:solidFill>
                <a:latin typeface="Gill Sans"/>
                <a:ea typeface="Gill Sans"/>
                <a:cs typeface="Gill Sans"/>
                <a:sym typeface="Gill Sans"/>
              </a:rPr>
              <a:t>Noise</a:t>
            </a:r>
            <a:r>
              <a:rPr lang="en" sz="1600">
                <a:solidFill>
                  <a:schemeClr val="lt1"/>
                </a:solidFill>
                <a:latin typeface="Gill Sans"/>
                <a:ea typeface="Gill Sans"/>
                <a:cs typeface="Gill Sans"/>
                <a:sym typeface="Gill Sans"/>
              </a:rPr>
              <a:t> of Young Sun-like Stars</a:t>
            </a:r>
            <a:endParaRPr sz="1600">
              <a:solidFill>
                <a:schemeClr val="lt1"/>
              </a:solidFill>
              <a:latin typeface="Gill Sans"/>
              <a:ea typeface="Gill Sans"/>
              <a:cs typeface="Gill Sans"/>
              <a:sym typeface="Gill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6" name="Shape 336"/>
        <p:cNvGrpSpPr/>
        <p:nvPr/>
      </p:nvGrpSpPr>
      <p:grpSpPr>
        <a:xfrm>
          <a:off x="0" y="0"/>
          <a:ext cx="0" cy="0"/>
          <a:chOff x="0" y="0"/>
          <a:chExt cx="0" cy="0"/>
        </a:xfrm>
      </p:grpSpPr>
      <p:pic>
        <p:nvPicPr>
          <p:cNvPr id="337" name="Google Shape;337;p38"/>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338" name="Google Shape;338;p38"/>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339" name="Google Shape;339;p38"/>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
        <p:nvSpPr>
          <p:cNvPr id="340" name="Google Shape;340;p38"/>
          <p:cNvSpPr txBox="1"/>
          <p:nvPr/>
        </p:nvSpPr>
        <p:spPr>
          <a:xfrm>
            <a:off x="4692850" y="1141338"/>
            <a:ext cx="4243200" cy="316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Font typeface="Fira Sans Medium"/>
              <a:buChar char="●"/>
            </a:pPr>
            <a:r>
              <a:rPr lang="en" sz="1600">
                <a:solidFill>
                  <a:schemeClr val="lt1"/>
                </a:solidFill>
                <a:latin typeface="Gill Sans"/>
                <a:ea typeface="Gill Sans"/>
                <a:cs typeface="Gill Sans"/>
                <a:sym typeface="Gill Sans"/>
              </a:rPr>
              <a:t>Habitable-zone Planet Finder (HPF): a high-resolution, near-infrared spectrograph</a:t>
            </a:r>
            <a:br>
              <a:rPr lang="en" sz="1600">
                <a:solidFill>
                  <a:schemeClr val="lt1"/>
                </a:solidFill>
                <a:latin typeface="Gill Sans"/>
                <a:ea typeface="Gill Sans"/>
                <a:cs typeface="Gill Sans"/>
                <a:sym typeface="Gill Sans"/>
              </a:rPr>
            </a:b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45 nights over 4 years targeting 100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NIR RV </a:t>
            </a:r>
            <a:r>
              <a:rPr lang="en" sz="1600">
                <a:solidFill>
                  <a:schemeClr val="lt1"/>
                </a:solidFill>
                <a:latin typeface="Gill Sans"/>
                <a:ea typeface="Gill Sans"/>
                <a:cs typeface="Gill Sans"/>
                <a:sym typeface="Gill Sans"/>
              </a:rPr>
              <a:t>Noise</a:t>
            </a:r>
            <a:r>
              <a:rPr lang="en" sz="1600">
                <a:solidFill>
                  <a:schemeClr val="lt1"/>
                </a:solidFill>
                <a:latin typeface="Gill Sans"/>
                <a:ea typeface="Gill Sans"/>
                <a:cs typeface="Gill Sans"/>
                <a:sym typeface="Gill Sans"/>
              </a:rPr>
              <a:t> of Young Sun-like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A </a:t>
            </a:r>
            <a:r>
              <a:rPr b="1" lang="en" sz="1600">
                <a:solidFill>
                  <a:schemeClr val="lt1"/>
                </a:solidFill>
                <a:latin typeface="Gill Sans"/>
                <a:ea typeface="Gill Sans"/>
                <a:cs typeface="Gill Sans"/>
                <a:sym typeface="Gill Sans"/>
              </a:rPr>
              <a:t>new</a:t>
            </a:r>
            <a:r>
              <a:rPr lang="en" sz="1600">
                <a:solidFill>
                  <a:schemeClr val="lt1"/>
                </a:solidFill>
                <a:latin typeface="Gill Sans"/>
                <a:ea typeface="Gill Sans"/>
                <a:cs typeface="Gill Sans"/>
                <a:sym typeface="Gill Sans"/>
              </a:rPr>
              <a:t> </a:t>
            </a:r>
            <a:r>
              <a:rPr b="1" lang="en" sz="1600">
                <a:solidFill>
                  <a:schemeClr val="lt1"/>
                </a:solidFill>
                <a:latin typeface="Gill Sans"/>
                <a:ea typeface="Gill Sans"/>
                <a:cs typeface="Gill Sans"/>
                <a:sym typeface="Gill Sans"/>
              </a:rPr>
              <a:t>young</a:t>
            </a:r>
            <a:r>
              <a:rPr lang="en" sz="1600">
                <a:solidFill>
                  <a:schemeClr val="lt1"/>
                </a:solidFill>
                <a:latin typeface="Gill Sans"/>
                <a:ea typeface="Gill Sans"/>
                <a:cs typeface="Gill Sans"/>
                <a:sym typeface="Gill Sans"/>
              </a:rPr>
              <a:t> hot Jupiter</a:t>
            </a:r>
            <a:endParaRPr sz="1600">
              <a:solidFill>
                <a:schemeClr val="lt1"/>
              </a:solidFill>
              <a:latin typeface="Gill Sans"/>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39"/>
          <p:cNvPicPr preferRelativeResize="0"/>
          <p:nvPr/>
        </p:nvPicPr>
        <p:blipFill rotWithShape="1">
          <a:blip r:embed="rId3">
            <a:alphaModFix/>
          </a:blip>
          <a:srcRect b="0" l="0" r="0" t="7347"/>
          <a:stretch/>
        </p:blipFill>
        <p:spPr>
          <a:xfrm>
            <a:off x="183525" y="1642237"/>
            <a:ext cx="8776950" cy="2767700"/>
          </a:xfrm>
          <a:prstGeom prst="rect">
            <a:avLst/>
          </a:prstGeom>
          <a:noFill/>
          <a:ln>
            <a:noFill/>
          </a:ln>
        </p:spPr>
      </p:pic>
      <p:sp>
        <p:nvSpPr>
          <p:cNvPr id="346" name="Google Shape;346;p39"/>
          <p:cNvSpPr txBox="1"/>
          <p:nvPr/>
        </p:nvSpPr>
        <p:spPr>
          <a:xfrm>
            <a:off x="6708276" y="1302372"/>
            <a:ext cx="23034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latin typeface="Gill Sans"/>
                <a:ea typeface="Gill Sans"/>
                <a:cs typeface="Gill Sans"/>
                <a:sym typeface="Gill Sans"/>
              </a:rPr>
              <a:t>Tran et al. submitted</a:t>
            </a:r>
            <a:endParaRPr b="1">
              <a:latin typeface="Gill Sans"/>
              <a:ea typeface="Gill Sans"/>
              <a:cs typeface="Gill Sans"/>
              <a:sym typeface="Gill Sans"/>
            </a:endParaRPr>
          </a:p>
        </p:txBody>
      </p:sp>
      <p:sp>
        <p:nvSpPr>
          <p:cNvPr id="347" name="Google Shape;347;p39"/>
          <p:cNvSpPr txBox="1"/>
          <p:nvPr/>
        </p:nvSpPr>
        <p:spPr>
          <a:xfrm>
            <a:off x="445350" y="-17725"/>
            <a:ext cx="8253300" cy="102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latin typeface="Gill Sans"/>
                <a:ea typeface="Gill Sans"/>
                <a:cs typeface="Gill Sans"/>
                <a:sym typeface="Gill Sans"/>
              </a:rPr>
              <a:t>A Young Hot Jupiter</a:t>
            </a:r>
            <a:endParaRPr sz="2800">
              <a:latin typeface="Gill Sans"/>
              <a:ea typeface="Gill Sans"/>
              <a:cs typeface="Gill Sans"/>
              <a:sym typeface="Gill Sans"/>
            </a:endParaRPr>
          </a:p>
          <a:p>
            <a:pPr indent="0" lvl="0" marL="0" rtl="0" algn="ctr">
              <a:spcBef>
                <a:spcPts val="0"/>
              </a:spcBef>
              <a:spcAft>
                <a:spcPts val="0"/>
              </a:spcAft>
              <a:buNone/>
            </a:pPr>
            <a:r>
              <a:rPr lang="en" sz="2800">
                <a:latin typeface="Gill Sans"/>
                <a:ea typeface="Gill Sans"/>
                <a:cs typeface="Gill Sans"/>
                <a:sym typeface="Gill Sans"/>
              </a:rPr>
              <a:t>Demonstrates Early Formation or Migration is Possible</a:t>
            </a:r>
            <a:endParaRPr sz="2800">
              <a:latin typeface="Gill Sans"/>
              <a:ea typeface="Gill Sans"/>
              <a:cs typeface="Gill Sans"/>
              <a:sym typeface="Gill Sans"/>
            </a:endParaRPr>
          </a:p>
        </p:txBody>
      </p:sp>
      <p:sp>
        <p:nvSpPr>
          <p:cNvPr id="348" name="Google Shape;348;p39"/>
          <p:cNvSpPr txBox="1"/>
          <p:nvPr/>
        </p:nvSpPr>
        <p:spPr>
          <a:xfrm>
            <a:off x="1830900" y="1236063"/>
            <a:ext cx="548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1"/>
                </a:solidFill>
                <a:latin typeface="Gill Sans"/>
                <a:ea typeface="Gill Sans"/>
                <a:cs typeface="Gill Sans"/>
                <a:sym typeface="Gill Sans"/>
              </a:rPr>
              <a:t>m</a:t>
            </a:r>
            <a:r>
              <a:rPr b="1" baseline="-25000" lang="en" sz="1800">
                <a:solidFill>
                  <a:schemeClr val="dk1"/>
                </a:solidFill>
                <a:latin typeface="Gill Sans"/>
                <a:ea typeface="Gill Sans"/>
                <a:cs typeface="Gill Sans"/>
                <a:sym typeface="Gill Sans"/>
              </a:rPr>
              <a:t>b</a:t>
            </a:r>
            <a:r>
              <a:rPr b="1" lang="en" sz="1800">
                <a:solidFill>
                  <a:schemeClr val="dk1"/>
                </a:solidFill>
                <a:latin typeface="Gill Sans"/>
                <a:ea typeface="Gill Sans"/>
                <a:cs typeface="Gill Sans"/>
                <a:sym typeface="Gill Sans"/>
              </a:rPr>
              <a:t>sin </a:t>
            </a:r>
            <a:r>
              <a:rPr b="1" i="1" lang="en" sz="1800">
                <a:solidFill>
                  <a:schemeClr val="dk1"/>
                </a:solidFill>
                <a:latin typeface="Gill Sans"/>
                <a:ea typeface="Gill Sans"/>
                <a:cs typeface="Gill Sans"/>
                <a:sym typeface="Gill Sans"/>
              </a:rPr>
              <a:t>i</a:t>
            </a:r>
            <a:r>
              <a:rPr b="1" baseline="-25000" lang="en" sz="1800">
                <a:solidFill>
                  <a:schemeClr val="dk1"/>
                </a:solidFill>
                <a:latin typeface="Gill Sans"/>
                <a:ea typeface="Gill Sans"/>
                <a:cs typeface="Gill Sans"/>
                <a:sym typeface="Gill Sans"/>
              </a:rPr>
              <a:t>*</a:t>
            </a:r>
            <a:r>
              <a:rPr b="1" lang="en" sz="1800">
                <a:solidFill>
                  <a:schemeClr val="dk1"/>
                </a:solidFill>
                <a:latin typeface="Gill Sans"/>
                <a:ea typeface="Gill Sans"/>
                <a:cs typeface="Gill Sans"/>
                <a:sym typeface="Gill Sans"/>
              </a:rPr>
              <a:t> = </a:t>
            </a:r>
            <a:r>
              <a:rPr b="1" lang="en" sz="1800">
                <a:solidFill>
                  <a:schemeClr val="dk1"/>
                </a:solidFill>
                <a:latin typeface="Fira Sans"/>
                <a:ea typeface="Fira Sans"/>
                <a:cs typeface="Fira Sans"/>
                <a:sym typeface="Fira Sans"/>
              </a:rPr>
              <a:t>1.8</a:t>
            </a:r>
            <a:r>
              <a:rPr b="1" lang="en" sz="1800">
                <a:solidFill>
                  <a:schemeClr val="dk1"/>
                </a:solidFill>
                <a:latin typeface="Gill Sans"/>
                <a:ea typeface="Gill Sans"/>
                <a:cs typeface="Gill Sans"/>
                <a:sym typeface="Gill Sans"/>
              </a:rPr>
              <a:t> </a:t>
            </a:r>
            <a:r>
              <a:rPr b="1" i="1" lang="en" sz="1800">
                <a:solidFill>
                  <a:schemeClr val="dk1"/>
                </a:solidFill>
                <a:latin typeface="Gill Sans"/>
                <a:ea typeface="Gill Sans"/>
                <a:cs typeface="Gill Sans"/>
                <a:sym typeface="Gill Sans"/>
              </a:rPr>
              <a:t>M</a:t>
            </a:r>
            <a:r>
              <a:rPr b="1" baseline="-25000" lang="en" sz="1800">
                <a:solidFill>
                  <a:schemeClr val="dk1"/>
                </a:solidFill>
                <a:latin typeface="Gill Sans"/>
                <a:ea typeface="Gill Sans"/>
                <a:cs typeface="Gill Sans"/>
                <a:sym typeface="Gill Sans"/>
              </a:rPr>
              <a:t>Jup</a:t>
            </a:r>
            <a:r>
              <a:rPr b="1" lang="en" sz="1800">
                <a:solidFill>
                  <a:schemeClr val="dk1"/>
                </a:solidFill>
                <a:latin typeface="Gill Sans"/>
                <a:ea typeface="Gill Sans"/>
                <a:cs typeface="Gill Sans"/>
                <a:sym typeface="Gill Sans"/>
              </a:rPr>
              <a:t>, </a:t>
            </a:r>
            <a:r>
              <a:rPr b="1" i="1" lang="en" sz="1800">
                <a:solidFill>
                  <a:schemeClr val="dk1"/>
                </a:solidFill>
                <a:latin typeface="Gill Sans"/>
                <a:ea typeface="Gill Sans"/>
                <a:cs typeface="Gill Sans"/>
                <a:sym typeface="Gill Sans"/>
              </a:rPr>
              <a:t>P</a:t>
            </a:r>
            <a:r>
              <a:rPr b="1" baseline="-25000" lang="en" sz="1800">
                <a:solidFill>
                  <a:schemeClr val="dk1"/>
                </a:solidFill>
                <a:latin typeface="Gill Sans"/>
                <a:ea typeface="Gill Sans"/>
                <a:cs typeface="Gill Sans"/>
                <a:sym typeface="Gill Sans"/>
              </a:rPr>
              <a:t>b</a:t>
            </a:r>
            <a:r>
              <a:rPr b="1" lang="en" sz="1800">
                <a:solidFill>
                  <a:schemeClr val="dk1"/>
                </a:solidFill>
                <a:latin typeface="Gill Sans"/>
                <a:ea typeface="Gill Sans"/>
                <a:cs typeface="Gill Sans"/>
                <a:sym typeface="Gill Sans"/>
              </a:rPr>
              <a:t> = </a:t>
            </a:r>
            <a:r>
              <a:rPr b="1" lang="en" sz="1800">
                <a:solidFill>
                  <a:schemeClr val="dk1"/>
                </a:solidFill>
                <a:latin typeface="Fira Sans"/>
                <a:ea typeface="Fira Sans"/>
                <a:cs typeface="Fira Sans"/>
                <a:sym typeface="Fira Sans"/>
              </a:rPr>
              <a:t>4</a:t>
            </a:r>
            <a:r>
              <a:rPr b="1" lang="en" sz="1800">
                <a:solidFill>
                  <a:schemeClr val="dk1"/>
                </a:solidFill>
                <a:latin typeface="Gill Sans"/>
                <a:ea typeface="Gill Sans"/>
                <a:cs typeface="Gill Sans"/>
                <a:sym typeface="Gill Sans"/>
              </a:rPr>
              <a:t> days, </a:t>
            </a:r>
            <a:r>
              <a:rPr b="1" i="1" lang="en" sz="1800">
                <a:solidFill>
                  <a:schemeClr val="dk1"/>
                </a:solidFill>
                <a:latin typeface="Gill Sans"/>
                <a:ea typeface="Gill Sans"/>
                <a:cs typeface="Gill Sans"/>
                <a:sym typeface="Gill Sans"/>
              </a:rPr>
              <a:t>e</a:t>
            </a:r>
            <a:r>
              <a:rPr b="1" baseline="-25000" lang="en" sz="1800">
                <a:solidFill>
                  <a:schemeClr val="dk1"/>
                </a:solidFill>
                <a:latin typeface="Gill Sans"/>
                <a:ea typeface="Gill Sans"/>
                <a:cs typeface="Gill Sans"/>
                <a:sym typeface="Gill Sans"/>
              </a:rPr>
              <a:t>b</a:t>
            </a:r>
            <a:r>
              <a:rPr b="1" lang="en" sz="1800">
                <a:solidFill>
                  <a:schemeClr val="dk1"/>
                </a:solidFill>
                <a:latin typeface="Gill Sans"/>
                <a:ea typeface="Gill Sans"/>
                <a:cs typeface="Gill Sans"/>
                <a:sym typeface="Gill Sans"/>
              </a:rPr>
              <a:t> = 0.15</a:t>
            </a:r>
            <a:endParaRPr b="1" sz="1800">
              <a:latin typeface="Gill Sans"/>
              <a:ea typeface="Gill Sans"/>
              <a:cs typeface="Gill Sans"/>
              <a:sym typeface="Gill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2" name="Shape 352"/>
        <p:cNvGrpSpPr/>
        <p:nvPr/>
      </p:nvGrpSpPr>
      <p:grpSpPr>
        <a:xfrm>
          <a:off x="0" y="0"/>
          <a:ext cx="0" cy="0"/>
          <a:chOff x="0" y="0"/>
          <a:chExt cx="0" cy="0"/>
        </a:xfrm>
      </p:grpSpPr>
      <p:pic>
        <p:nvPicPr>
          <p:cNvPr id="353" name="Google Shape;353;p40"/>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354" name="Google Shape;354;p40"/>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355" name="Google Shape;355;p40"/>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
        <p:nvSpPr>
          <p:cNvPr id="356" name="Google Shape;356;p40"/>
          <p:cNvSpPr txBox="1"/>
          <p:nvPr/>
        </p:nvSpPr>
        <p:spPr>
          <a:xfrm>
            <a:off x="4692850" y="1141338"/>
            <a:ext cx="4243200" cy="316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Font typeface="Fira Sans Medium"/>
              <a:buChar char="●"/>
            </a:pPr>
            <a:r>
              <a:rPr lang="en" sz="1600">
                <a:solidFill>
                  <a:schemeClr val="lt1"/>
                </a:solidFill>
                <a:latin typeface="Gill Sans"/>
                <a:ea typeface="Gill Sans"/>
                <a:cs typeface="Gill Sans"/>
                <a:sym typeface="Gill Sans"/>
              </a:rPr>
              <a:t>Habitable-zone Planet Finder (HPF): a high-resolution, near-infrared spectrograph</a:t>
            </a:r>
            <a:br>
              <a:rPr lang="en" sz="1600">
                <a:solidFill>
                  <a:schemeClr val="lt1"/>
                </a:solidFill>
                <a:latin typeface="Gill Sans"/>
                <a:ea typeface="Gill Sans"/>
                <a:cs typeface="Gill Sans"/>
                <a:sym typeface="Gill Sans"/>
              </a:rPr>
            </a:b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45 nights over 4 years targeting 100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NIR RV </a:t>
            </a:r>
            <a:r>
              <a:rPr lang="en" sz="1600">
                <a:solidFill>
                  <a:schemeClr val="lt1"/>
                </a:solidFill>
                <a:latin typeface="Gill Sans"/>
                <a:ea typeface="Gill Sans"/>
                <a:cs typeface="Gill Sans"/>
                <a:sym typeface="Gill Sans"/>
              </a:rPr>
              <a:t>Noise</a:t>
            </a:r>
            <a:r>
              <a:rPr lang="en" sz="1600">
                <a:solidFill>
                  <a:schemeClr val="lt1"/>
                </a:solidFill>
                <a:latin typeface="Gill Sans"/>
                <a:ea typeface="Gill Sans"/>
                <a:cs typeface="Gill Sans"/>
                <a:sym typeface="Gill Sans"/>
              </a:rPr>
              <a:t> of Young Sun-like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A </a:t>
            </a:r>
            <a:r>
              <a:rPr b="1" lang="en" sz="1600">
                <a:solidFill>
                  <a:schemeClr val="lt1"/>
                </a:solidFill>
                <a:latin typeface="Gill Sans"/>
                <a:ea typeface="Gill Sans"/>
                <a:cs typeface="Gill Sans"/>
                <a:sym typeface="Gill Sans"/>
              </a:rPr>
              <a:t>new</a:t>
            </a:r>
            <a:r>
              <a:rPr lang="en" sz="1600">
                <a:solidFill>
                  <a:schemeClr val="lt1"/>
                </a:solidFill>
                <a:latin typeface="Gill Sans"/>
                <a:ea typeface="Gill Sans"/>
                <a:cs typeface="Gill Sans"/>
                <a:sym typeface="Gill Sans"/>
              </a:rPr>
              <a:t> </a:t>
            </a:r>
            <a:r>
              <a:rPr b="1" lang="en" sz="1600">
                <a:solidFill>
                  <a:schemeClr val="lt1"/>
                </a:solidFill>
                <a:latin typeface="Gill Sans"/>
                <a:ea typeface="Gill Sans"/>
                <a:cs typeface="Gill Sans"/>
                <a:sym typeface="Gill Sans"/>
              </a:rPr>
              <a:t>young</a:t>
            </a:r>
            <a:r>
              <a:rPr lang="en" sz="1600">
                <a:solidFill>
                  <a:schemeClr val="lt1"/>
                </a:solidFill>
                <a:latin typeface="Gill Sans"/>
                <a:ea typeface="Gill Sans"/>
                <a:cs typeface="Gill Sans"/>
                <a:sym typeface="Gill Sans"/>
              </a:rPr>
              <a:t> hot Jupiter</a:t>
            </a:r>
            <a:endParaRPr sz="1600">
              <a:solidFill>
                <a:schemeClr val="lt1"/>
              </a:solidFill>
              <a:latin typeface="Gill Sans"/>
              <a:ea typeface="Gill Sans"/>
              <a:cs typeface="Gill Sans"/>
              <a:sym typeface="Gill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0" name="Shape 360"/>
        <p:cNvGrpSpPr/>
        <p:nvPr/>
      </p:nvGrpSpPr>
      <p:grpSpPr>
        <a:xfrm>
          <a:off x="0" y="0"/>
          <a:ext cx="0" cy="0"/>
          <a:chOff x="0" y="0"/>
          <a:chExt cx="0" cy="0"/>
        </a:xfrm>
      </p:grpSpPr>
      <p:pic>
        <p:nvPicPr>
          <p:cNvPr id="361" name="Google Shape;361;p41"/>
          <p:cNvPicPr preferRelativeResize="0"/>
          <p:nvPr/>
        </p:nvPicPr>
        <p:blipFill rotWithShape="1">
          <a:blip r:embed="rId3">
            <a:alphaModFix/>
          </a:blip>
          <a:srcRect b="0" l="15280" r="2387" t="0"/>
          <a:stretch/>
        </p:blipFill>
        <p:spPr>
          <a:xfrm>
            <a:off x="385175" y="938775"/>
            <a:ext cx="4186823" cy="3418374"/>
          </a:xfrm>
          <a:prstGeom prst="rect">
            <a:avLst/>
          </a:prstGeom>
          <a:noFill/>
          <a:ln cap="flat" cmpd="sng" w="19050">
            <a:solidFill>
              <a:schemeClr val="lt1"/>
            </a:solidFill>
            <a:prstDash val="solid"/>
            <a:round/>
            <a:headEnd len="sm" w="sm" type="none"/>
            <a:tailEnd len="sm" w="sm" type="none"/>
          </a:ln>
        </p:spPr>
      </p:pic>
      <p:sp>
        <p:nvSpPr>
          <p:cNvPr id="362" name="Google Shape;362;p41"/>
          <p:cNvSpPr txBox="1"/>
          <p:nvPr/>
        </p:nvSpPr>
        <p:spPr>
          <a:xfrm>
            <a:off x="0" y="76200"/>
            <a:ext cx="91440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200"/>
              </a:spcAft>
              <a:buNone/>
            </a:pPr>
            <a:r>
              <a:rPr lang="en" sz="3000">
                <a:solidFill>
                  <a:schemeClr val="lt1"/>
                </a:solidFill>
                <a:latin typeface="Gill Sans"/>
                <a:ea typeface="Gill Sans"/>
                <a:cs typeface="Gill Sans"/>
                <a:sym typeface="Gill Sans"/>
              </a:rPr>
              <a:t>The Epoch of Giant Planet Migration (EGPM) RV Survey</a:t>
            </a:r>
            <a:endParaRPr sz="3000">
              <a:solidFill>
                <a:schemeClr val="lt1"/>
              </a:solidFill>
              <a:latin typeface="Gill Sans"/>
              <a:ea typeface="Gill Sans"/>
              <a:cs typeface="Gill Sans"/>
              <a:sym typeface="Gill Sans"/>
            </a:endParaRPr>
          </a:p>
        </p:txBody>
      </p:sp>
      <p:sp>
        <p:nvSpPr>
          <p:cNvPr id="363" name="Google Shape;363;p41"/>
          <p:cNvSpPr txBox="1"/>
          <p:nvPr/>
        </p:nvSpPr>
        <p:spPr>
          <a:xfrm>
            <a:off x="265784" y="43252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HET/McDonald Observatory</a:t>
            </a:r>
            <a:endParaRPr sz="1100">
              <a:solidFill>
                <a:srgbClr val="FFFFFF"/>
              </a:solidFill>
              <a:latin typeface="Gill Sans"/>
              <a:ea typeface="Gill Sans"/>
              <a:cs typeface="Gill Sans"/>
              <a:sym typeface="Gill Sans"/>
            </a:endParaRPr>
          </a:p>
        </p:txBody>
      </p:sp>
      <p:sp>
        <p:nvSpPr>
          <p:cNvPr id="364" name="Google Shape;364;p41"/>
          <p:cNvSpPr txBox="1"/>
          <p:nvPr/>
        </p:nvSpPr>
        <p:spPr>
          <a:xfrm>
            <a:off x="4692850" y="1141338"/>
            <a:ext cx="4243200" cy="3165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Font typeface="Fira Sans Medium"/>
              <a:buChar char="●"/>
            </a:pPr>
            <a:r>
              <a:rPr lang="en" sz="1600">
                <a:solidFill>
                  <a:schemeClr val="lt1"/>
                </a:solidFill>
                <a:latin typeface="Gill Sans"/>
                <a:ea typeface="Gill Sans"/>
                <a:cs typeface="Gill Sans"/>
                <a:sym typeface="Gill Sans"/>
              </a:rPr>
              <a:t>Habitable-zone Planet Finder (HPF): a high-resolution, near-infrared spectrograph</a:t>
            </a:r>
            <a:br>
              <a:rPr lang="en" sz="1600">
                <a:solidFill>
                  <a:schemeClr val="lt1"/>
                </a:solidFill>
                <a:latin typeface="Gill Sans"/>
                <a:ea typeface="Gill Sans"/>
                <a:cs typeface="Gill Sans"/>
                <a:sym typeface="Gill Sans"/>
              </a:rPr>
            </a:b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45 nights over 4 years targeting 100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NIR RV </a:t>
            </a:r>
            <a:r>
              <a:rPr lang="en" sz="1600">
                <a:solidFill>
                  <a:schemeClr val="lt1"/>
                </a:solidFill>
                <a:latin typeface="Gill Sans"/>
                <a:ea typeface="Gill Sans"/>
                <a:cs typeface="Gill Sans"/>
                <a:sym typeface="Gill Sans"/>
              </a:rPr>
              <a:t>Noise</a:t>
            </a:r>
            <a:r>
              <a:rPr lang="en" sz="1600">
                <a:solidFill>
                  <a:schemeClr val="lt1"/>
                </a:solidFill>
                <a:latin typeface="Gill Sans"/>
                <a:ea typeface="Gill Sans"/>
                <a:cs typeface="Gill Sans"/>
                <a:sym typeface="Gill Sans"/>
              </a:rPr>
              <a:t> of Young Sun-like Stars</a:t>
            </a:r>
            <a:endParaRPr sz="1600">
              <a:solidFill>
                <a:schemeClr val="lt1"/>
              </a:solidFill>
              <a:latin typeface="Gill Sans"/>
              <a:ea typeface="Gill Sans"/>
              <a:cs typeface="Gill Sans"/>
              <a:sym typeface="Gill Sans"/>
            </a:endParaRPr>
          </a:p>
          <a:p>
            <a:pPr indent="-330200" lvl="0" marL="457200" rtl="0" algn="l">
              <a:lnSpc>
                <a:spcPct val="200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A </a:t>
            </a:r>
            <a:r>
              <a:rPr b="1" lang="en" sz="1600">
                <a:solidFill>
                  <a:schemeClr val="lt1"/>
                </a:solidFill>
                <a:latin typeface="Gill Sans"/>
                <a:ea typeface="Gill Sans"/>
                <a:cs typeface="Gill Sans"/>
                <a:sym typeface="Gill Sans"/>
              </a:rPr>
              <a:t>new</a:t>
            </a:r>
            <a:r>
              <a:rPr lang="en" sz="1600">
                <a:solidFill>
                  <a:schemeClr val="lt1"/>
                </a:solidFill>
                <a:latin typeface="Gill Sans"/>
                <a:ea typeface="Gill Sans"/>
                <a:cs typeface="Gill Sans"/>
                <a:sym typeface="Gill Sans"/>
              </a:rPr>
              <a:t> </a:t>
            </a:r>
            <a:r>
              <a:rPr b="1" lang="en" sz="1600">
                <a:solidFill>
                  <a:schemeClr val="lt1"/>
                </a:solidFill>
                <a:latin typeface="Gill Sans"/>
                <a:ea typeface="Gill Sans"/>
                <a:cs typeface="Gill Sans"/>
                <a:sym typeface="Gill Sans"/>
              </a:rPr>
              <a:t>young</a:t>
            </a:r>
            <a:r>
              <a:rPr lang="en" sz="1600">
                <a:solidFill>
                  <a:schemeClr val="lt1"/>
                </a:solidFill>
                <a:latin typeface="Gill Sans"/>
                <a:ea typeface="Gill Sans"/>
                <a:cs typeface="Gill Sans"/>
                <a:sym typeface="Gill Sans"/>
              </a:rPr>
              <a:t> hot Jupiter</a:t>
            </a:r>
            <a:endParaRPr sz="1600">
              <a:solidFill>
                <a:schemeClr val="lt1"/>
              </a:solidFill>
              <a:latin typeface="Gill Sans"/>
              <a:ea typeface="Gill Sans"/>
              <a:cs typeface="Gill Sans"/>
              <a:sym typeface="Gill Sans"/>
            </a:endParaRPr>
          </a:p>
          <a:p>
            <a:pPr indent="-330200" lvl="0" marL="457200" rtl="0" algn="l">
              <a:lnSpc>
                <a:spcPct val="115000"/>
              </a:lnSpc>
              <a:spcBef>
                <a:spcPts val="0"/>
              </a:spcBef>
              <a:spcAft>
                <a:spcPts val="0"/>
              </a:spcAft>
              <a:buClr>
                <a:schemeClr val="lt1"/>
              </a:buClr>
              <a:buSzPts val="1600"/>
              <a:buFont typeface="Gill Sans"/>
              <a:buChar char="●"/>
            </a:pPr>
            <a:r>
              <a:rPr lang="en" sz="1600">
                <a:solidFill>
                  <a:schemeClr val="lt1"/>
                </a:solidFill>
                <a:latin typeface="Gill Sans"/>
                <a:ea typeface="Gill Sans"/>
                <a:cs typeface="Gill Sans"/>
                <a:sym typeface="Gill Sans"/>
              </a:rPr>
              <a:t>Final statistical results will inform </a:t>
            </a:r>
            <a:r>
              <a:rPr i="1" lang="en" sz="1600">
                <a:solidFill>
                  <a:schemeClr val="lt1"/>
                </a:solidFill>
                <a:latin typeface="Gill Sans"/>
                <a:ea typeface="Gill Sans"/>
                <a:cs typeface="Gill Sans"/>
                <a:sym typeface="Gill Sans"/>
              </a:rPr>
              <a:t>when</a:t>
            </a:r>
            <a:r>
              <a:rPr lang="en" sz="1600">
                <a:solidFill>
                  <a:schemeClr val="lt1"/>
                </a:solidFill>
                <a:latin typeface="Gill Sans"/>
                <a:ea typeface="Gill Sans"/>
                <a:cs typeface="Gill Sans"/>
                <a:sym typeface="Gill Sans"/>
              </a:rPr>
              <a:t> and </a:t>
            </a:r>
            <a:r>
              <a:rPr i="1" lang="en" sz="1600">
                <a:solidFill>
                  <a:schemeClr val="lt1"/>
                </a:solidFill>
                <a:latin typeface="Gill Sans"/>
                <a:ea typeface="Gill Sans"/>
                <a:cs typeface="Gill Sans"/>
                <a:sym typeface="Gill Sans"/>
              </a:rPr>
              <a:t>how</a:t>
            </a:r>
            <a:r>
              <a:rPr lang="en" sz="1600">
                <a:solidFill>
                  <a:schemeClr val="lt1"/>
                </a:solidFill>
                <a:latin typeface="Gill Sans"/>
                <a:ea typeface="Gill Sans"/>
                <a:cs typeface="Gill Sans"/>
                <a:sym typeface="Gill Sans"/>
              </a:rPr>
              <a:t> giant planets migrate to close orbits</a:t>
            </a:r>
            <a:endParaRPr sz="1600">
              <a:solidFill>
                <a:schemeClr val="lt1"/>
              </a:solidFill>
              <a:latin typeface="Gill Sans"/>
              <a:ea typeface="Gill Sans"/>
              <a:cs typeface="Gill Sans"/>
              <a:sym typeface="Gill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F"/>
        </a:solidFill>
      </p:bgPr>
    </p:bg>
    <p:spTree>
      <p:nvGrpSpPr>
        <p:cNvPr id="368" name="Shape 368"/>
        <p:cNvGrpSpPr/>
        <p:nvPr/>
      </p:nvGrpSpPr>
      <p:grpSpPr>
        <a:xfrm>
          <a:off x="0" y="0"/>
          <a:ext cx="0" cy="0"/>
          <a:chOff x="0" y="0"/>
          <a:chExt cx="0" cy="0"/>
        </a:xfrm>
      </p:grpSpPr>
      <p:pic>
        <p:nvPicPr>
          <p:cNvPr id="369" name="Google Shape;369;p42"/>
          <p:cNvPicPr preferRelativeResize="0"/>
          <p:nvPr/>
        </p:nvPicPr>
        <p:blipFill rotWithShape="1">
          <a:blip r:embed="rId3">
            <a:alphaModFix/>
          </a:blip>
          <a:srcRect b="0" l="0" r="5615" t="12280"/>
          <a:stretch/>
        </p:blipFill>
        <p:spPr>
          <a:xfrm>
            <a:off x="126563" y="1853175"/>
            <a:ext cx="8890874" cy="2142375"/>
          </a:xfrm>
          <a:prstGeom prst="rect">
            <a:avLst/>
          </a:prstGeom>
          <a:noFill/>
          <a:ln>
            <a:noFill/>
          </a:ln>
        </p:spPr>
      </p:pic>
      <p:sp>
        <p:nvSpPr>
          <p:cNvPr id="370" name="Google Shape;370;p42"/>
          <p:cNvSpPr txBox="1"/>
          <p:nvPr/>
        </p:nvSpPr>
        <p:spPr>
          <a:xfrm>
            <a:off x="3792607" y="1563377"/>
            <a:ext cx="3223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latin typeface="Gill Sans"/>
                <a:ea typeface="Gill Sans"/>
                <a:cs typeface="Gill Sans"/>
                <a:sym typeface="Gill Sans"/>
              </a:rPr>
              <a:t>Luger et al. 2019, Tran et al. 2023</a:t>
            </a:r>
            <a:endParaRPr>
              <a:solidFill>
                <a:schemeClr val="dk1"/>
              </a:solidFill>
              <a:latin typeface="Gill Sans"/>
              <a:ea typeface="Gill Sans"/>
              <a:cs typeface="Gill Sans"/>
              <a:sym typeface="Gill Sans"/>
            </a:endParaRPr>
          </a:p>
        </p:txBody>
      </p:sp>
      <p:sp>
        <p:nvSpPr>
          <p:cNvPr id="371" name="Google Shape;371;p42"/>
          <p:cNvSpPr txBox="1"/>
          <p:nvPr/>
        </p:nvSpPr>
        <p:spPr>
          <a:xfrm>
            <a:off x="742950" y="36300"/>
            <a:ext cx="7658100" cy="9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The March to Young Planets</a:t>
            </a:r>
            <a:endParaRPr sz="2800">
              <a:solidFill>
                <a:schemeClr val="dk1"/>
              </a:solidFill>
              <a:latin typeface="Gill Sans"/>
              <a:ea typeface="Gill Sans"/>
              <a:cs typeface="Gill Sans"/>
              <a:sym typeface="Gill Sans"/>
            </a:endParaRPr>
          </a:p>
          <a:p>
            <a:pPr indent="0" lvl="0" marL="0" rtl="0" algn="ctr">
              <a:spcBef>
                <a:spcPts val="0"/>
              </a:spcBef>
              <a:spcAft>
                <a:spcPts val="0"/>
              </a:spcAft>
              <a:buNone/>
            </a:pPr>
            <a:r>
              <a:rPr lang="en" sz="2800">
                <a:solidFill>
                  <a:schemeClr val="dk1"/>
                </a:solidFill>
                <a:latin typeface="Gill Sans"/>
                <a:ea typeface="Gill Sans"/>
                <a:cs typeface="Gill Sans"/>
                <a:sym typeface="Gill Sans"/>
              </a:rPr>
              <a:t>with the ELTs</a:t>
            </a:r>
            <a:endParaRPr sz="2800">
              <a:solidFill>
                <a:schemeClr val="dk1"/>
              </a:solidFill>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pic>
        <p:nvPicPr>
          <p:cNvPr id="85" name="Google Shape;85;p16"/>
          <p:cNvPicPr preferRelativeResize="0"/>
          <p:nvPr/>
        </p:nvPicPr>
        <p:blipFill rotWithShape="1">
          <a:blip r:embed="rId3">
            <a:alphaModFix/>
          </a:blip>
          <a:srcRect b="16022" l="0" r="0" t="0"/>
          <a:stretch/>
        </p:blipFill>
        <p:spPr>
          <a:xfrm>
            <a:off x="457200" y="528852"/>
            <a:ext cx="8229600" cy="4319325"/>
          </a:xfrm>
          <a:prstGeom prst="rect">
            <a:avLst/>
          </a:prstGeom>
          <a:noFill/>
          <a:ln>
            <a:noFill/>
          </a:ln>
        </p:spPr>
      </p:pic>
      <p:pic>
        <p:nvPicPr>
          <p:cNvPr id="86" name="Google Shape;86;p16"/>
          <p:cNvPicPr preferRelativeResize="0"/>
          <p:nvPr/>
        </p:nvPicPr>
        <p:blipFill>
          <a:blip r:embed="rId4">
            <a:alphaModFix/>
          </a:blip>
          <a:stretch>
            <a:fillRect/>
          </a:stretch>
        </p:blipFill>
        <p:spPr>
          <a:xfrm>
            <a:off x="898575" y="1728850"/>
            <a:ext cx="7235525" cy="2460375"/>
          </a:xfrm>
          <a:prstGeom prst="rect">
            <a:avLst/>
          </a:prstGeom>
          <a:noFill/>
          <a:ln>
            <a:noFill/>
          </a:ln>
        </p:spPr>
      </p:pic>
      <p:pic>
        <p:nvPicPr>
          <p:cNvPr id="87" name="Google Shape;87;p16"/>
          <p:cNvPicPr preferRelativeResize="0"/>
          <p:nvPr/>
        </p:nvPicPr>
        <p:blipFill>
          <a:blip r:embed="rId5">
            <a:alphaModFix/>
          </a:blip>
          <a:stretch>
            <a:fillRect/>
          </a:stretch>
        </p:blipFill>
        <p:spPr>
          <a:xfrm>
            <a:off x="3157318" y="1502100"/>
            <a:ext cx="1455775" cy="962750"/>
          </a:xfrm>
          <a:prstGeom prst="rect">
            <a:avLst/>
          </a:prstGeom>
          <a:noFill/>
          <a:ln>
            <a:noFill/>
          </a:ln>
        </p:spPr>
      </p:pic>
      <p:sp>
        <p:nvSpPr>
          <p:cNvPr id="88" name="Google Shape;88;p16"/>
          <p:cNvSpPr txBox="1"/>
          <p:nvPr/>
        </p:nvSpPr>
        <p:spPr>
          <a:xfrm>
            <a:off x="1735740" y="1238398"/>
            <a:ext cx="1614000" cy="492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FFFFFF"/>
                </a:solidFill>
                <a:latin typeface="Gill Sans"/>
                <a:ea typeface="Gill Sans"/>
                <a:cs typeface="Gill Sans"/>
                <a:sym typeface="Gill Sans"/>
              </a:rPr>
              <a:t>Protostar</a:t>
            </a:r>
            <a:endParaRPr sz="2000">
              <a:solidFill>
                <a:srgbClr val="FFFFFF"/>
              </a:solidFill>
              <a:latin typeface="Gill Sans"/>
              <a:ea typeface="Gill Sans"/>
              <a:cs typeface="Gill Sans"/>
              <a:sym typeface="Gill Sans"/>
            </a:endParaRPr>
          </a:p>
        </p:txBody>
      </p:sp>
      <p:pic>
        <p:nvPicPr>
          <p:cNvPr id="89" name="Google Shape;89;p16"/>
          <p:cNvPicPr preferRelativeResize="0"/>
          <p:nvPr/>
        </p:nvPicPr>
        <p:blipFill>
          <a:blip r:embed="rId6">
            <a:alphaModFix/>
          </a:blip>
          <a:stretch>
            <a:fillRect/>
          </a:stretch>
        </p:blipFill>
        <p:spPr>
          <a:xfrm rot="5400000">
            <a:off x="6990675" y="2697125"/>
            <a:ext cx="1229175" cy="1221825"/>
          </a:xfrm>
          <a:prstGeom prst="rect">
            <a:avLst/>
          </a:prstGeom>
          <a:noFill/>
          <a:ln>
            <a:noFill/>
          </a:ln>
        </p:spPr>
      </p:pic>
      <p:sp>
        <p:nvSpPr>
          <p:cNvPr id="90" name="Google Shape;90;p16"/>
          <p:cNvSpPr txBox="1"/>
          <p:nvPr/>
        </p:nvSpPr>
        <p:spPr>
          <a:xfrm>
            <a:off x="6444027" y="3871577"/>
            <a:ext cx="3000000" cy="492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FFFFFF"/>
                </a:solidFill>
                <a:latin typeface="Gill Sans"/>
                <a:ea typeface="Gill Sans"/>
                <a:cs typeface="Gill Sans"/>
                <a:sym typeface="Gill Sans"/>
              </a:rPr>
              <a:t>Protoplanetary Disk</a:t>
            </a:r>
            <a:endParaRPr sz="2000">
              <a:solidFill>
                <a:srgbClr val="FFFFFF"/>
              </a:solidFill>
              <a:latin typeface="Gill Sans"/>
              <a:ea typeface="Gill Sans"/>
              <a:cs typeface="Gill Sans"/>
              <a:sym typeface="Gill Sans"/>
            </a:endParaRPr>
          </a:p>
        </p:txBody>
      </p:sp>
      <p:pic>
        <p:nvPicPr>
          <p:cNvPr id="91" name="Google Shape;91;p16"/>
          <p:cNvPicPr preferRelativeResize="0"/>
          <p:nvPr/>
        </p:nvPicPr>
        <p:blipFill>
          <a:blip r:embed="rId7">
            <a:alphaModFix/>
          </a:blip>
          <a:stretch>
            <a:fillRect/>
          </a:stretch>
        </p:blipFill>
        <p:spPr>
          <a:xfrm>
            <a:off x="1096350" y="2340750"/>
            <a:ext cx="6368956" cy="2460375"/>
          </a:xfrm>
          <a:prstGeom prst="rect">
            <a:avLst/>
          </a:prstGeom>
          <a:noFill/>
          <a:ln>
            <a:noFill/>
          </a:ln>
        </p:spPr>
      </p:pic>
      <p:sp>
        <p:nvSpPr>
          <p:cNvPr id="92" name="Google Shape;92;p16"/>
          <p:cNvSpPr txBox="1"/>
          <p:nvPr/>
        </p:nvSpPr>
        <p:spPr>
          <a:xfrm>
            <a:off x="6105266" y="4781552"/>
            <a:ext cx="3000000" cy="354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100">
                <a:solidFill>
                  <a:srgbClr val="FFFFFF"/>
                </a:solidFill>
                <a:latin typeface="Gill Sans"/>
                <a:ea typeface="Gill Sans"/>
                <a:cs typeface="Gill Sans"/>
                <a:sym typeface="Gill Sans"/>
              </a:rPr>
              <a:t>Image Credit: NASA/JPL/Caltech</a:t>
            </a:r>
            <a:endParaRPr sz="1100">
              <a:solidFill>
                <a:srgbClr val="FFFFFF"/>
              </a:solidFill>
              <a:latin typeface="Gill Sans"/>
              <a:ea typeface="Gill Sans"/>
              <a:cs typeface="Gill Sans"/>
              <a:sym typeface="Gill Sans"/>
            </a:endParaRPr>
          </a:p>
        </p:txBody>
      </p:sp>
      <p:sp>
        <p:nvSpPr>
          <p:cNvPr id="93" name="Google Shape;93;p16"/>
          <p:cNvSpPr txBox="1"/>
          <p:nvPr/>
        </p:nvSpPr>
        <p:spPr>
          <a:xfrm>
            <a:off x="0" y="4297002"/>
            <a:ext cx="1735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Gill Sans"/>
                <a:ea typeface="Gill Sans"/>
                <a:cs typeface="Gill Sans"/>
                <a:sym typeface="Gill Sans"/>
              </a:rPr>
              <a:t>e.g.,</a:t>
            </a:r>
            <a:endParaRPr sz="1100">
              <a:solidFill>
                <a:schemeClr val="lt1"/>
              </a:solidFill>
              <a:latin typeface="Gill Sans"/>
              <a:ea typeface="Gill Sans"/>
              <a:cs typeface="Gill Sans"/>
              <a:sym typeface="Gill Sans"/>
            </a:endParaRPr>
          </a:p>
          <a:p>
            <a:pPr indent="0" lvl="0" marL="0" rtl="0" algn="l">
              <a:spcBef>
                <a:spcPts val="0"/>
              </a:spcBef>
              <a:spcAft>
                <a:spcPts val="0"/>
              </a:spcAft>
              <a:buNone/>
            </a:pPr>
            <a:r>
              <a:rPr lang="en" sz="1100">
                <a:solidFill>
                  <a:schemeClr val="lt1"/>
                </a:solidFill>
                <a:latin typeface="Gill Sans"/>
                <a:ea typeface="Gill Sans"/>
                <a:cs typeface="Gill Sans"/>
                <a:sym typeface="Gill Sans"/>
              </a:rPr>
              <a:t>Martin &amp; Livio 2012,</a:t>
            </a:r>
            <a:endParaRPr sz="1100">
              <a:solidFill>
                <a:schemeClr val="lt1"/>
              </a:solidFill>
              <a:latin typeface="Gill Sans"/>
              <a:ea typeface="Gill Sans"/>
              <a:cs typeface="Gill Sans"/>
              <a:sym typeface="Gill Sans"/>
            </a:endParaRPr>
          </a:p>
          <a:p>
            <a:pPr indent="0" lvl="0" marL="0" rtl="0" algn="l">
              <a:spcBef>
                <a:spcPts val="0"/>
              </a:spcBef>
              <a:spcAft>
                <a:spcPts val="0"/>
              </a:spcAft>
              <a:buNone/>
            </a:pPr>
            <a:r>
              <a:rPr lang="en" sz="1100">
                <a:solidFill>
                  <a:schemeClr val="lt1"/>
                </a:solidFill>
                <a:latin typeface="Gill Sans"/>
                <a:ea typeface="Gill Sans"/>
                <a:cs typeface="Gill Sans"/>
                <a:sym typeface="Gill Sans"/>
              </a:rPr>
              <a:t>Alibert+2005, Albrecht+2012</a:t>
            </a:r>
            <a:endParaRPr sz="1100">
              <a:solidFill>
                <a:schemeClr val="lt1"/>
              </a:solidFill>
              <a:latin typeface="Gill Sans"/>
              <a:ea typeface="Gill Sans"/>
              <a:cs typeface="Gill Sans"/>
              <a:sym typeface="Gill Sans"/>
            </a:endParaRPr>
          </a:p>
        </p:txBody>
      </p:sp>
      <p:sp>
        <p:nvSpPr>
          <p:cNvPr id="94" name="Google Shape;94;p16"/>
          <p:cNvSpPr txBox="1"/>
          <p:nvPr/>
        </p:nvSpPr>
        <p:spPr>
          <a:xfrm>
            <a:off x="2009250" y="4690675"/>
            <a:ext cx="51255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Gill Sans"/>
                <a:ea typeface="Gill Sans"/>
                <a:cs typeface="Gill Sans"/>
                <a:sym typeface="Gill Sans"/>
              </a:rPr>
              <a:t>Quang Tran (UT Austin) – ELT Science in Light of JWST – December 11th, 2023</a:t>
            </a:r>
            <a:endParaRPr sz="1000">
              <a:solidFill>
                <a:srgbClr val="999999"/>
              </a:solidFill>
              <a:latin typeface="Gill Sans"/>
              <a:ea typeface="Gill Sans"/>
              <a:cs typeface="Gill Sans"/>
              <a:sym typeface="Gill Sans"/>
            </a:endParaRPr>
          </a:p>
        </p:txBody>
      </p:sp>
      <p:sp>
        <p:nvSpPr>
          <p:cNvPr id="95" name="Google Shape;95;p16"/>
          <p:cNvSpPr txBox="1"/>
          <p:nvPr>
            <p:ph type="title"/>
          </p:nvPr>
        </p:nvSpPr>
        <p:spPr>
          <a:xfrm>
            <a:off x="311700" y="88100"/>
            <a:ext cx="8520600" cy="88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20">
                <a:solidFill>
                  <a:srgbClr val="FFFFFF"/>
                </a:solidFill>
              </a:rPr>
              <a:t>Young Stars Provide Valuable Information on</a:t>
            </a:r>
            <a:endParaRPr sz="2420">
              <a:solidFill>
                <a:srgbClr val="FFFFFF"/>
              </a:solidFill>
            </a:endParaRPr>
          </a:p>
          <a:p>
            <a:pPr indent="0" lvl="0" marL="0" rtl="0" algn="ctr">
              <a:spcBef>
                <a:spcPts val="0"/>
              </a:spcBef>
              <a:spcAft>
                <a:spcPts val="0"/>
              </a:spcAft>
              <a:buSzPts val="990"/>
              <a:buNone/>
            </a:pPr>
            <a:r>
              <a:rPr lang="en" sz="2420">
                <a:solidFill>
                  <a:srgbClr val="FFFFFF"/>
                </a:solidFill>
              </a:rPr>
              <a:t>t</a:t>
            </a:r>
            <a:r>
              <a:rPr lang="en" sz="2420">
                <a:solidFill>
                  <a:srgbClr val="FFFFFF"/>
                </a:solidFill>
              </a:rPr>
              <a:t>he Origin and Migration of Close-in Giant Planets</a:t>
            </a:r>
            <a:endParaRPr sz="242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F"/>
        </a:solidFill>
      </p:bgPr>
    </p:bg>
    <p:spTree>
      <p:nvGrpSpPr>
        <p:cNvPr id="375" name="Shape 375"/>
        <p:cNvGrpSpPr/>
        <p:nvPr/>
      </p:nvGrpSpPr>
      <p:grpSpPr>
        <a:xfrm>
          <a:off x="0" y="0"/>
          <a:ext cx="0" cy="0"/>
          <a:chOff x="0" y="0"/>
          <a:chExt cx="0" cy="0"/>
        </a:xfrm>
      </p:grpSpPr>
      <p:pic>
        <p:nvPicPr>
          <p:cNvPr id="376" name="Google Shape;376;p43"/>
          <p:cNvPicPr preferRelativeResize="0"/>
          <p:nvPr/>
        </p:nvPicPr>
        <p:blipFill rotWithShape="1">
          <a:blip r:embed="rId3">
            <a:alphaModFix/>
          </a:blip>
          <a:srcRect b="0" l="0" r="0" t="0"/>
          <a:stretch/>
        </p:blipFill>
        <p:spPr>
          <a:xfrm>
            <a:off x="1126750" y="1122966"/>
            <a:ext cx="6585692" cy="1852224"/>
          </a:xfrm>
          <a:prstGeom prst="rect">
            <a:avLst/>
          </a:prstGeom>
          <a:noFill/>
          <a:ln>
            <a:noFill/>
          </a:ln>
        </p:spPr>
      </p:pic>
      <p:sp>
        <p:nvSpPr>
          <p:cNvPr id="377" name="Google Shape;377;p43"/>
          <p:cNvSpPr txBox="1"/>
          <p:nvPr/>
        </p:nvSpPr>
        <p:spPr>
          <a:xfrm>
            <a:off x="742950" y="36300"/>
            <a:ext cx="7658100" cy="9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The March to Young Planets</a:t>
            </a:r>
            <a:endParaRPr sz="2800">
              <a:solidFill>
                <a:schemeClr val="dk1"/>
              </a:solidFill>
              <a:latin typeface="Gill Sans"/>
              <a:ea typeface="Gill Sans"/>
              <a:cs typeface="Gill Sans"/>
              <a:sym typeface="Gill Sans"/>
            </a:endParaRPr>
          </a:p>
          <a:p>
            <a:pPr indent="0" lvl="0" marL="0" rtl="0" algn="ctr">
              <a:spcBef>
                <a:spcPts val="0"/>
              </a:spcBef>
              <a:spcAft>
                <a:spcPts val="0"/>
              </a:spcAft>
              <a:buNone/>
            </a:pPr>
            <a:r>
              <a:rPr lang="en" sz="2800">
                <a:solidFill>
                  <a:schemeClr val="dk1"/>
                </a:solidFill>
                <a:latin typeface="Gill Sans"/>
                <a:ea typeface="Gill Sans"/>
                <a:cs typeface="Gill Sans"/>
                <a:sym typeface="Gill Sans"/>
              </a:rPr>
              <a:t>with the ELTs</a:t>
            </a:r>
            <a:endParaRPr sz="2800">
              <a:solidFill>
                <a:schemeClr val="dk1"/>
              </a:solidFill>
              <a:latin typeface="Gill Sans"/>
              <a:ea typeface="Gill Sans"/>
              <a:cs typeface="Gill Sans"/>
              <a:sym typeface="Gill Sans"/>
            </a:endParaRPr>
          </a:p>
        </p:txBody>
      </p:sp>
      <p:sp>
        <p:nvSpPr>
          <p:cNvPr id="378" name="Google Shape;378;p43"/>
          <p:cNvSpPr txBox="1"/>
          <p:nvPr/>
        </p:nvSpPr>
        <p:spPr>
          <a:xfrm>
            <a:off x="-12873" y="4764249"/>
            <a:ext cx="3223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Gill Sans"/>
                <a:ea typeface="Gill Sans"/>
                <a:cs typeface="Gill Sans"/>
                <a:sym typeface="Gill Sans"/>
              </a:rPr>
              <a:t>Luger et al. 2019, Tran et al. 2023</a:t>
            </a:r>
            <a:endParaRPr sz="1200">
              <a:solidFill>
                <a:schemeClr val="dk1"/>
              </a:solidFill>
              <a:latin typeface="Gill Sans"/>
              <a:ea typeface="Gill Sans"/>
              <a:cs typeface="Gill Sans"/>
              <a:sym typeface="Gill Sans"/>
            </a:endParaRPr>
          </a:p>
        </p:txBody>
      </p:sp>
      <p:sp>
        <p:nvSpPr>
          <p:cNvPr id="379" name="Google Shape;379;p43"/>
          <p:cNvSpPr txBox="1"/>
          <p:nvPr/>
        </p:nvSpPr>
        <p:spPr>
          <a:xfrm>
            <a:off x="5349732" y="1166425"/>
            <a:ext cx="2276700" cy="602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rgbClr val="FC7E0D"/>
                </a:solidFill>
                <a:latin typeface="Gill Sans"/>
                <a:ea typeface="Gill Sans"/>
                <a:cs typeface="Gill Sans"/>
                <a:sym typeface="Gill Sans"/>
              </a:rPr>
              <a:t>Current Ground-based Observing Cadence</a:t>
            </a:r>
            <a:endParaRPr b="1" sz="1500">
              <a:solidFill>
                <a:srgbClr val="FC7E0D"/>
              </a:solidFill>
              <a:latin typeface="Gill Sans"/>
              <a:ea typeface="Gill Sans"/>
              <a:cs typeface="Gill Sans"/>
              <a:sym typeface="Gill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F"/>
        </a:solidFill>
      </p:bgPr>
    </p:bg>
    <p:spTree>
      <p:nvGrpSpPr>
        <p:cNvPr id="383" name="Shape 383"/>
        <p:cNvGrpSpPr/>
        <p:nvPr/>
      </p:nvGrpSpPr>
      <p:grpSpPr>
        <a:xfrm>
          <a:off x="0" y="0"/>
          <a:ext cx="0" cy="0"/>
          <a:chOff x="0" y="0"/>
          <a:chExt cx="0" cy="0"/>
        </a:xfrm>
      </p:grpSpPr>
      <p:pic>
        <p:nvPicPr>
          <p:cNvPr id="384" name="Google Shape;384;p44"/>
          <p:cNvPicPr preferRelativeResize="0"/>
          <p:nvPr/>
        </p:nvPicPr>
        <p:blipFill rotWithShape="1">
          <a:blip r:embed="rId3">
            <a:alphaModFix/>
          </a:blip>
          <a:srcRect b="0" l="0" r="0" t="0"/>
          <a:stretch/>
        </p:blipFill>
        <p:spPr>
          <a:xfrm>
            <a:off x="1126750" y="1122966"/>
            <a:ext cx="6585692" cy="1852224"/>
          </a:xfrm>
          <a:prstGeom prst="rect">
            <a:avLst/>
          </a:prstGeom>
          <a:noFill/>
          <a:ln>
            <a:noFill/>
          </a:ln>
        </p:spPr>
      </p:pic>
      <p:sp>
        <p:nvSpPr>
          <p:cNvPr id="385" name="Google Shape;385;p44"/>
          <p:cNvSpPr txBox="1"/>
          <p:nvPr/>
        </p:nvSpPr>
        <p:spPr>
          <a:xfrm>
            <a:off x="742950" y="36300"/>
            <a:ext cx="7658100" cy="9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The March to Young Planets</a:t>
            </a:r>
            <a:endParaRPr sz="2800">
              <a:solidFill>
                <a:schemeClr val="dk1"/>
              </a:solidFill>
              <a:latin typeface="Gill Sans"/>
              <a:ea typeface="Gill Sans"/>
              <a:cs typeface="Gill Sans"/>
              <a:sym typeface="Gill Sans"/>
            </a:endParaRPr>
          </a:p>
          <a:p>
            <a:pPr indent="0" lvl="0" marL="0" rtl="0" algn="ctr">
              <a:spcBef>
                <a:spcPts val="0"/>
              </a:spcBef>
              <a:spcAft>
                <a:spcPts val="0"/>
              </a:spcAft>
              <a:buNone/>
            </a:pPr>
            <a:r>
              <a:rPr lang="en" sz="2800">
                <a:solidFill>
                  <a:schemeClr val="dk1"/>
                </a:solidFill>
                <a:latin typeface="Gill Sans"/>
                <a:ea typeface="Gill Sans"/>
                <a:cs typeface="Gill Sans"/>
                <a:sym typeface="Gill Sans"/>
              </a:rPr>
              <a:t>w</a:t>
            </a:r>
            <a:r>
              <a:rPr lang="en" sz="2800">
                <a:solidFill>
                  <a:schemeClr val="dk1"/>
                </a:solidFill>
                <a:latin typeface="Gill Sans"/>
                <a:ea typeface="Gill Sans"/>
                <a:cs typeface="Gill Sans"/>
                <a:sym typeface="Gill Sans"/>
              </a:rPr>
              <a:t>ith the ELTs</a:t>
            </a:r>
            <a:endParaRPr sz="2800">
              <a:solidFill>
                <a:schemeClr val="dk1"/>
              </a:solidFill>
              <a:latin typeface="Gill Sans"/>
              <a:ea typeface="Gill Sans"/>
              <a:cs typeface="Gill Sans"/>
              <a:sym typeface="Gill Sans"/>
            </a:endParaRPr>
          </a:p>
        </p:txBody>
      </p:sp>
      <p:sp>
        <p:nvSpPr>
          <p:cNvPr id="386" name="Google Shape;386;p44"/>
          <p:cNvSpPr txBox="1"/>
          <p:nvPr/>
        </p:nvSpPr>
        <p:spPr>
          <a:xfrm>
            <a:off x="-12873" y="4764249"/>
            <a:ext cx="3223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Gill Sans"/>
                <a:ea typeface="Gill Sans"/>
                <a:cs typeface="Gill Sans"/>
                <a:sym typeface="Gill Sans"/>
              </a:rPr>
              <a:t>Luger et al. 2019, Tran et al. 2023</a:t>
            </a:r>
            <a:endParaRPr sz="1200">
              <a:solidFill>
                <a:schemeClr val="dk1"/>
              </a:solidFill>
              <a:latin typeface="Gill Sans"/>
              <a:ea typeface="Gill Sans"/>
              <a:cs typeface="Gill Sans"/>
              <a:sym typeface="Gill Sans"/>
            </a:endParaRPr>
          </a:p>
        </p:txBody>
      </p:sp>
      <p:pic>
        <p:nvPicPr>
          <p:cNvPr id="387" name="Google Shape;387;p44"/>
          <p:cNvPicPr preferRelativeResize="0"/>
          <p:nvPr/>
        </p:nvPicPr>
        <p:blipFill>
          <a:blip r:embed="rId4">
            <a:alphaModFix/>
          </a:blip>
          <a:stretch>
            <a:fillRect/>
          </a:stretch>
        </p:blipFill>
        <p:spPr>
          <a:xfrm>
            <a:off x="1126750" y="2937877"/>
            <a:ext cx="6585692" cy="1852226"/>
          </a:xfrm>
          <a:prstGeom prst="rect">
            <a:avLst/>
          </a:prstGeom>
          <a:noFill/>
          <a:ln>
            <a:noFill/>
          </a:ln>
        </p:spPr>
      </p:pic>
      <p:sp>
        <p:nvSpPr>
          <p:cNvPr id="388" name="Google Shape;388;p44"/>
          <p:cNvSpPr txBox="1"/>
          <p:nvPr/>
        </p:nvSpPr>
        <p:spPr>
          <a:xfrm>
            <a:off x="5349732" y="1166425"/>
            <a:ext cx="2276700" cy="602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rgbClr val="FC7E0D"/>
                </a:solidFill>
                <a:latin typeface="Gill Sans"/>
                <a:ea typeface="Gill Sans"/>
                <a:cs typeface="Gill Sans"/>
                <a:sym typeface="Gill Sans"/>
              </a:rPr>
              <a:t>Current Ground-based Observing Cadence</a:t>
            </a:r>
            <a:endParaRPr b="1" sz="1500">
              <a:solidFill>
                <a:srgbClr val="FC7E0D"/>
              </a:solidFill>
              <a:latin typeface="Gill Sans"/>
              <a:ea typeface="Gill Sans"/>
              <a:cs typeface="Gill Sans"/>
              <a:sym typeface="Gill Sans"/>
            </a:endParaRPr>
          </a:p>
        </p:txBody>
      </p:sp>
      <p:sp>
        <p:nvSpPr>
          <p:cNvPr id="389" name="Google Shape;389;p44"/>
          <p:cNvSpPr txBox="1"/>
          <p:nvPr/>
        </p:nvSpPr>
        <p:spPr>
          <a:xfrm>
            <a:off x="5349732" y="2977748"/>
            <a:ext cx="2276700" cy="602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rgbClr val="377EB8"/>
                </a:solidFill>
                <a:latin typeface="Gill Sans"/>
                <a:ea typeface="Gill Sans"/>
                <a:cs typeface="Gill Sans"/>
                <a:sym typeface="Gill Sans"/>
              </a:rPr>
              <a:t>Future</a:t>
            </a:r>
            <a:r>
              <a:rPr b="1" lang="en" sz="1500">
                <a:solidFill>
                  <a:srgbClr val="377EB8"/>
                </a:solidFill>
                <a:latin typeface="Gill Sans"/>
                <a:ea typeface="Gill Sans"/>
                <a:cs typeface="Gill Sans"/>
                <a:sym typeface="Gill Sans"/>
              </a:rPr>
              <a:t> Observing Cadence with the ELTs</a:t>
            </a:r>
            <a:endParaRPr b="1" sz="1500">
              <a:solidFill>
                <a:srgbClr val="377EB8"/>
              </a:solidFill>
              <a:latin typeface="Gill Sans"/>
              <a:ea typeface="Gill Sans"/>
              <a:cs typeface="Gill Sans"/>
              <a:sym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3" name="Shape 393"/>
        <p:cNvGrpSpPr/>
        <p:nvPr/>
      </p:nvGrpSpPr>
      <p:grpSpPr>
        <a:xfrm>
          <a:off x="0" y="0"/>
          <a:ext cx="0" cy="0"/>
          <a:chOff x="0" y="0"/>
          <a:chExt cx="0" cy="0"/>
        </a:xfrm>
      </p:grpSpPr>
      <p:pic>
        <p:nvPicPr>
          <p:cNvPr id="394" name="Google Shape;394;p45"/>
          <p:cNvPicPr preferRelativeResize="0"/>
          <p:nvPr/>
        </p:nvPicPr>
        <p:blipFill rotWithShape="1">
          <a:blip r:embed="rId3">
            <a:alphaModFix/>
          </a:blip>
          <a:srcRect b="0" l="18654" r="23012" t="13186"/>
          <a:stretch/>
        </p:blipFill>
        <p:spPr>
          <a:xfrm>
            <a:off x="457200" y="1262150"/>
            <a:ext cx="2265441" cy="1896500"/>
          </a:xfrm>
          <a:prstGeom prst="rect">
            <a:avLst/>
          </a:prstGeom>
          <a:noFill/>
          <a:ln cap="flat" cmpd="sng" w="19050">
            <a:solidFill>
              <a:srgbClr val="FFFFFF"/>
            </a:solidFill>
            <a:prstDash val="solid"/>
            <a:round/>
            <a:headEnd len="sm" w="sm" type="none"/>
            <a:tailEnd len="sm" w="sm" type="none"/>
          </a:ln>
        </p:spPr>
      </p:pic>
      <p:sp>
        <p:nvSpPr>
          <p:cNvPr id="395" name="Google Shape;39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6" name="Google Shape;396;p45"/>
          <p:cNvSpPr txBox="1"/>
          <p:nvPr/>
        </p:nvSpPr>
        <p:spPr>
          <a:xfrm>
            <a:off x="742950" y="36300"/>
            <a:ext cx="7658100" cy="9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Gill Sans"/>
                <a:ea typeface="Gill Sans"/>
                <a:cs typeface="Gill Sans"/>
                <a:sym typeface="Gill Sans"/>
              </a:rPr>
              <a:t>The March to Young Planets</a:t>
            </a:r>
            <a:endParaRPr sz="2800">
              <a:solidFill>
                <a:srgbClr val="FFFFFF"/>
              </a:solidFill>
              <a:latin typeface="Gill Sans"/>
              <a:ea typeface="Gill Sans"/>
              <a:cs typeface="Gill Sans"/>
              <a:sym typeface="Gill Sans"/>
            </a:endParaRPr>
          </a:p>
          <a:p>
            <a:pPr indent="0" lvl="0" marL="0" rtl="0" algn="ctr">
              <a:spcBef>
                <a:spcPts val="0"/>
              </a:spcBef>
              <a:spcAft>
                <a:spcPts val="0"/>
              </a:spcAft>
              <a:buNone/>
            </a:pPr>
            <a:r>
              <a:rPr lang="en" sz="2800">
                <a:solidFill>
                  <a:srgbClr val="FFFFFF"/>
                </a:solidFill>
                <a:latin typeface="Gill Sans"/>
                <a:ea typeface="Gill Sans"/>
                <a:cs typeface="Gill Sans"/>
                <a:sym typeface="Gill Sans"/>
              </a:rPr>
              <a:t>with the ELTs</a:t>
            </a:r>
            <a:endParaRPr sz="2800">
              <a:solidFill>
                <a:srgbClr val="FFFFFF"/>
              </a:solidFill>
              <a:latin typeface="Gill Sans"/>
              <a:ea typeface="Gill Sans"/>
              <a:cs typeface="Gill Sans"/>
              <a:sym typeface="Gill Sans"/>
            </a:endParaRPr>
          </a:p>
        </p:txBody>
      </p:sp>
      <p:pic>
        <p:nvPicPr>
          <p:cNvPr id="397" name="Google Shape;397;p45"/>
          <p:cNvPicPr preferRelativeResize="0"/>
          <p:nvPr/>
        </p:nvPicPr>
        <p:blipFill rotWithShape="1">
          <a:blip r:embed="rId4">
            <a:alphaModFix/>
          </a:blip>
          <a:srcRect b="0" l="33638" r="0" t="0"/>
          <a:stretch/>
        </p:blipFill>
        <p:spPr>
          <a:xfrm>
            <a:off x="3439275" y="1262150"/>
            <a:ext cx="2265449" cy="1896500"/>
          </a:xfrm>
          <a:prstGeom prst="rect">
            <a:avLst/>
          </a:prstGeom>
          <a:noFill/>
          <a:ln cap="flat" cmpd="sng" w="19050">
            <a:solidFill>
              <a:srgbClr val="FFFFFF"/>
            </a:solidFill>
            <a:prstDash val="solid"/>
            <a:round/>
            <a:headEnd len="sm" w="sm" type="none"/>
            <a:tailEnd len="sm" w="sm" type="none"/>
          </a:ln>
        </p:spPr>
      </p:pic>
      <p:sp>
        <p:nvSpPr>
          <p:cNvPr id="398" name="Google Shape;398;p45"/>
          <p:cNvSpPr txBox="1"/>
          <p:nvPr/>
        </p:nvSpPr>
        <p:spPr>
          <a:xfrm>
            <a:off x="477000" y="3190889"/>
            <a:ext cx="20592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GMT – G-CLEF</a:t>
            </a:r>
            <a:endParaRPr b="1" sz="1600">
              <a:solidFill>
                <a:schemeClr val="lt1"/>
              </a:solidFill>
              <a:latin typeface="Gill Sans"/>
              <a:ea typeface="Gill Sans"/>
              <a:cs typeface="Gill Sans"/>
              <a:sym typeface="Gill Sans"/>
            </a:endParaRPr>
          </a:p>
        </p:txBody>
      </p:sp>
      <p:sp>
        <p:nvSpPr>
          <p:cNvPr id="399" name="Google Shape;399;p45"/>
          <p:cNvSpPr txBox="1"/>
          <p:nvPr/>
        </p:nvSpPr>
        <p:spPr>
          <a:xfrm>
            <a:off x="3542400" y="3190888"/>
            <a:ext cx="20592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ELT</a:t>
            </a:r>
            <a:r>
              <a:rPr b="1" lang="en" sz="1600">
                <a:solidFill>
                  <a:schemeClr val="lt1"/>
                </a:solidFill>
                <a:latin typeface="Gill Sans"/>
                <a:ea typeface="Gill Sans"/>
                <a:cs typeface="Gill Sans"/>
                <a:sym typeface="Gill Sans"/>
              </a:rPr>
              <a:t> – ANDES</a:t>
            </a:r>
            <a:endParaRPr b="1" sz="1600">
              <a:solidFill>
                <a:schemeClr val="lt1"/>
              </a:solidFill>
              <a:latin typeface="Gill Sans"/>
              <a:ea typeface="Gill Sans"/>
              <a:cs typeface="Gill Sans"/>
              <a:sym typeface="Gill Sans"/>
            </a:endParaRPr>
          </a:p>
        </p:txBody>
      </p:sp>
      <p:sp>
        <p:nvSpPr>
          <p:cNvPr id="400" name="Google Shape;400;p45"/>
          <p:cNvSpPr txBox="1"/>
          <p:nvPr/>
        </p:nvSpPr>
        <p:spPr>
          <a:xfrm>
            <a:off x="4013916" y="2834711"/>
            <a:ext cx="16992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FFFFFF"/>
                </a:solidFill>
                <a:latin typeface="Gill Sans"/>
                <a:ea typeface="Gill Sans"/>
                <a:cs typeface="Gill Sans"/>
                <a:sym typeface="Gill Sans"/>
              </a:rPr>
              <a:t>Image Credit: SCHOTT</a:t>
            </a:r>
            <a:endParaRPr sz="1000">
              <a:solidFill>
                <a:srgbClr val="FFFFFF"/>
              </a:solidFill>
              <a:latin typeface="Gill Sans"/>
              <a:ea typeface="Gill Sans"/>
              <a:cs typeface="Gill Sans"/>
              <a:sym typeface="Gill Sans"/>
            </a:endParaRPr>
          </a:p>
        </p:txBody>
      </p:sp>
      <p:sp>
        <p:nvSpPr>
          <p:cNvPr id="401" name="Google Shape;401;p45"/>
          <p:cNvSpPr txBox="1"/>
          <p:nvPr/>
        </p:nvSpPr>
        <p:spPr>
          <a:xfrm>
            <a:off x="-268400" y="2697331"/>
            <a:ext cx="30000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rgbClr val="FFFFFF"/>
                </a:solidFill>
                <a:latin typeface="Gill Sans"/>
                <a:ea typeface="Gill Sans"/>
                <a:cs typeface="Gill Sans"/>
                <a:sym typeface="Gill Sans"/>
              </a:rPr>
              <a:t>I</a:t>
            </a:r>
            <a:r>
              <a:rPr lang="en" sz="1000">
                <a:solidFill>
                  <a:srgbClr val="FFFFFF"/>
                </a:solidFill>
                <a:latin typeface="Gill Sans"/>
                <a:ea typeface="Gill Sans"/>
                <a:cs typeface="Gill Sans"/>
                <a:sym typeface="Gill Sans"/>
              </a:rPr>
              <a:t>mage credit: M3 Engineering</a:t>
            </a:r>
            <a:endParaRPr sz="1000">
              <a:solidFill>
                <a:srgbClr val="FFFFFF"/>
              </a:solidFill>
              <a:latin typeface="Gill Sans"/>
              <a:ea typeface="Gill Sans"/>
              <a:cs typeface="Gill Sans"/>
              <a:sym typeface="Gill Sans"/>
            </a:endParaRPr>
          </a:p>
          <a:p>
            <a:pPr indent="0" lvl="0" marL="0" rtl="0" algn="r">
              <a:spcBef>
                <a:spcPts val="0"/>
              </a:spcBef>
              <a:spcAft>
                <a:spcPts val="0"/>
              </a:spcAft>
              <a:buNone/>
            </a:pPr>
            <a:r>
              <a:rPr lang="en" sz="1000">
                <a:solidFill>
                  <a:srgbClr val="FFFFFF"/>
                </a:solidFill>
                <a:latin typeface="Gill Sans"/>
                <a:ea typeface="Gill Sans"/>
                <a:cs typeface="Gill Sans"/>
                <a:sym typeface="Gill Sans"/>
              </a:rPr>
              <a:t>and GMTO Corporation</a:t>
            </a:r>
            <a:endParaRPr sz="1000">
              <a:solidFill>
                <a:srgbClr val="FFFFFF"/>
              </a:solidFill>
              <a:latin typeface="Gill Sans"/>
              <a:ea typeface="Gill Sans"/>
              <a:cs typeface="Gill Sans"/>
              <a:sym typeface="Gill Sans"/>
            </a:endParaRPr>
          </a:p>
        </p:txBody>
      </p:sp>
      <p:sp>
        <p:nvSpPr>
          <p:cNvPr id="402" name="Google Shape;402;p45"/>
          <p:cNvSpPr txBox="1"/>
          <p:nvPr/>
        </p:nvSpPr>
        <p:spPr>
          <a:xfrm>
            <a:off x="329184" y="3805986"/>
            <a:ext cx="2676000" cy="84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Gill Sans"/>
                <a:ea typeface="Gill Sans"/>
                <a:cs typeface="Gill Sans"/>
                <a:sym typeface="Gill Sans"/>
              </a:rPr>
              <a:t>First-generation</a:t>
            </a:r>
            <a:endParaRPr sz="1500">
              <a:solidFill>
                <a:srgbClr val="FFFFFF"/>
              </a:solidFill>
              <a:latin typeface="Gill Sans"/>
              <a:ea typeface="Gill Sans"/>
              <a:cs typeface="Gill Sans"/>
              <a:sym typeface="Gill Sans"/>
            </a:endParaRPr>
          </a:p>
          <a:p>
            <a:pPr indent="0" lvl="0" marL="0" rtl="0" algn="l">
              <a:spcBef>
                <a:spcPts val="0"/>
              </a:spcBef>
              <a:spcAft>
                <a:spcPts val="0"/>
              </a:spcAft>
              <a:buNone/>
            </a:pPr>
            <a:r>
              <a:rPr lang="en" sz="1500">
                <a:solidFill>
                  <a:srgbClr val="FFFFFF"/>
                </a:solidFill>
                <a:latin typeface="Gill Sans"/>
                <a:ea typeface="Gill Sans"/>
                <a:cs typeface="Gill Sans"/>
                <a:sym typeface="Gill Sans"/>
              </a:rPr>
              <a:t>High Resolution </a:t>
            </a:r>
            <a:r>
              <a:rPr lang="en" sz="1500">
                <a:solidFill>
                  <a:srgbClr val="FFFFFF"/>
                </a:solidFill>
                <a:latin typeface="Gill Sans"/>
                <a:ea typeface="Gill Sans"/>
                <a:cs typeface="Gill Sans"/>
                <a:sym typeface="Gill Sans"/>
              </a:rPr>
              <a:t>(</a:t>
            </a:r>
            <a:r>
              <a:rPr i="1" lang="en" sz="1500">
                <a:solidFill>
                  <a:srgbClr val="FFFFFF"/>
                </a:solidFill>
                <a:latin typeface="STIX Two Text"/>
                <a:ea typeface="STIX Two Text"/>
                <a:cs typeface="STIX Two Text"/>
                <a:sym typeface="STIX Two Text"/>
              </a:rPr>
              <a:t>R </a:t>
            </a:r>
            <a:r>
              <a:rPr lang="en" sz="1500">
                <a:solidFill>
                  <a:srgbClr val="FFFFFF"/>
                </a:solidFill>
                <a:latin typeface="STIX Two Text"/>
                <a:ea typeface="STIX Two Text"/>
                <a:cs typeface="STIX Two Text"/>
                <a:sym typeface="STIX Two Text"/>
              </a:rPr>
              <a:t>~ 100,000</a:t>
            </a:r>
            <a:r>
              <a:rPr lang="en" sz="1500">
                <a:solidFill>
                  <a:srgbClr val="FFFFFF"/>
                </a:solidFill>
                <a:latin typeface="Gill Sans"/>
                <a:ea typeface="Gill Sans"/>
                <a:cs typeface="Gill Sans"/>
                <a:sym typeface="Gill Sans"/>
              </a:rPr>
              <a:t>)</a:t>
            </a:r>
            <a:endParaRPr sz="1500">
              <a:solidFill>
                <a:srgbClr val="FFFFFF"/>
              </a:solidFill>
              <a:latin typeface="Gill Sans"/>
              <a:ea typeface="Gill Sans"/>
              <a:cs typeface="Gill Sans"/>
              <a:sym typeface="Gill Sans"/>
            </a:endParaRPr>
          </a:p>
          <a:p>
            <a:pPr indent="0" lvl="0" marL="0" rtl="0" algn="l">
              <a:spcBef>
                <a:spcPts val="0"/>
              </a:spcBef>
              <a:spcAft>
                <a:spcPts val="0"/>
              </a:spcAft>
              <a:buNone/>
            </a:pPr>
            <a:r>
              <a:rPr lang="en" sz="1500">
                <a:solidFill>
                  <a:srgbClr val="FFFFFF"/>
                </a:solidFill>
                <a:latin typeface="Gill Sans"/>
                <a:ea typeface="Gill Sans"/>
                <a:cs typeface="Gill Sans"/>
                <a:sym typeface="Gill Sans"/>
              </a:rPr>
              <a:t>0.35–0.95 </a:t>
            </a:r>
            <a:r>
              <a:rPr lang="en" sz="1500">
                <a:solidFill>
                  <a:schemeClr val="lt1"/>
                </a:solidFill>
                <a:latin typeface="Gill Sans"/>
                <a:ea typeface="Gill Sans"/>
                <a:cs typeface="Gill Sans"/>
                <a:sym typeface="Gill Sans"/>
              </a:rPr>
              <a:t>μ</a:t>
            </a:r>
            <a:r>
              <a:rPr lang="en" sz="1500">
                <a:solidFill>
                  <a:srgbClr val="FFFFFF"/>
                </a:solidFill>
                <a:latin typeface="Gill Sans"/>
                <a:ea typeface="Gill Sans"/>
                <a:cs typeface="Gill Sans"/>
                <a:sym typeface="Gill Sans"/>
              </a:rPr>
              <a:t>m</a:t>
            </a:r>
            <a:endParaRPr sz="1500">
              <a:solidFill>
                <a:srgbClr val="FFFFFF"/>
              </a:solidFill>
              <a:latin typeface="Gill Sans"/>
              <a:ea typeface="Gill Sans"/>
              <a:cs typeface="Gill Sans"/>
              <a:sym typeface="Gill Sans"/>
            </a:endParaRPr>
          </a:p>
        </p:txBody>
      </p:sp>
      <p:sp>
        <p:nvSpPr>
          <p:cNvPr id="403" name="Google Shape;403;p45"/>
          <p:cNvSpPr txBox="1"/>
          <p:nvPr/>
        </p:nvSpPr>
        <p:spPr>
          <a:xfrm>
            <a:off x="3305850" y="3806952"/>
            <a:ext cx="2532300" cy="84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Gill Sans"/>
                <a:ea typeface="Gill Sans"/>
                <a:cs typeface="Gill Sans"/>
                <a:sym typeface="Gill Sans"/>
              </a:rPr>
              <a:t>Next</a:t>
            </a:r>
            <a:r>
              <a:rPr lang="en" sz="1500">
                <a:solidFill>
                  <a:srgbClr val="FFFFFF"/>
                </a:solidFill>
                <a:latin typeface="Gill Sans"/>
                <a:ea typeface="Gill Sans"/>
                <a:cs typeface="Gill Sans"/>
                <a:sym typeface="Gill Sans"/>
              </a:rPr>
              <a:t>-generation</a:t>
            </a:r>
            <a:endParaRPr sz="1500">
              <a:solidFill>
                <a:srgbClr val="FFFFFF"/>
              </a:solidFill>
              <a:latin typeface="Gill Sans"/>
              <a:ea typeface="Gill Sans"/>
              <a:cs typeface="Gill Sans"/>
              <a:sym typeface="Gill Sans"/>
            </a:endParaRPr>
          </a:p>
          <a:p>
            <a:pPr indent="0" lvl="0" marL="0" rtl="0" algn="l">
              <a:spcBef>
                <a:spcPts val="0"/>
              </a:spcBef>
              <a:spcAft>
                <a:spcPts val="0"/>
              </a:spcAft>
              <a:buNone/>
            </a:pPr>
            <a:r>
              <a:rPr lang="en" sz="1500">
                <a:solidFill>
                  <a:srgbClr val="FFFFFF"/>
                </a:solidFill>
                <a:latin typeface="Gill Sans"/>
                <a:ea typeface="Gill Sans"/>
                <a:cs typeface="Gill Sans"/>
                <a:sym typeface="Gill Sans"/>
              </a:rPr>
              <a:t>High Resolution (</a:t>
            </a:r>
            <a:r>
              <a:rPr i="1" lang="en" sz="1500">
                <a:solidFill>
                  <a:srgbClr val="FFFFFF"/>
                </a:solidFill>
                <a:latin typeface="STIX Two Text"/>
                <a:ea typeface="STIX Two Text"/>
                <a:cs typeface="STIX Two Text"/>
                <a:sym typeface="STIX Two Text"/>
              </a:rPr>
              <a:t>R </a:t>
            </a:r>
            <a:r>
              <a:rPr lang="en" sz="1500">
                <a:solidFill>
                  <a:srgbClr val="FFFFFF"/>
                </a:solidFill>
                <a:latin typeface="STIX Two Text"/>
                <a:ea typeface="STIX Two Text"/>
                <a:cs typeface="STIX Two Text"/>
                <a:sym typeface="STIX Two Text"/>
              </a:rPr>
              <a:t>≥ 100,000</a:t>
            </a:r>
            <a:r>
              <a:rPr lang="en" sz="1500">
                <a:solidFill>
                  <a:srgbClr val="FFFFFF"/>
                </a:solidFill>
                <a:latin typeface="Gill Sans"/>
                <a:ea typeface="Gill Sans"/>
                <a:cs typeface="Gill Sans"/>
                <a:sym typeface="Gill Sans"/>
              </a:rPr>
              <a:t>)</a:t>
            </a:r>
            <a:endParaRPr sz="1500">
              <a:solidFill>
                <a:srgbClr val="FFFFFF"/>
              </a:solidFill>
              <a:latin typeface="Gill Sans"/>
              <a:ea typeface="Gill Sans"/>
              <a:cs typeface="Gill Sans"/>
              <a:sym typeface="Gill Sans"/>
            </a:endParaRPr>
          </a:p>
          <a:p>
            <a:pPr indent="0" lvl="0" marL="0" rtl="0" algn="l">
              <a:spcBef>
                <a:spcPts val="0"/>
              </a:spcBef>
              <a:spcAft>
                <a:spcPts val="0"/>
              </a:spcAft>
              <a:buNone/>
            </a:pPr>
            <a:r>
              <a:rPr lang="en" sz="1500">
                <a:solidFill>
                  <a:srgbClr val="FFFFFF"/>
                </a:solidFill>
                <a:latin typeface="Gill Sans"/>
                <a:ea typeface="Gill Sans"/>
                <a:cs typeface="Gill Sans"/>
                <a:sym typeface="Gill Sans"/>
              </a:rPr>
              <a:t>0.5</a:t>
            </a:r>
            <a:r>
              <a:rPr lang="en" sz="1500">
                <a:solidFill>
                  <a:srgbClr val="FFFFFF"/>
                </a:solidFill>
                <a:latin typeface="Gill Sans"/>
                <a:ea typeface="Gill Sans"/>
                <a:cs typeface="Gill Sans"/>
                <a:sym typeface="Gill Sans"/>
              </a:rPr>
              <a:t>–1.8 </a:t>
            </a:r>
            <a:r>
              <a:rPr lang="en" sz="1500">
                <a:solidFill>
                  <a:schemeClr val="lt1"/>
                </a:solidFill>
                <a:latin typeface="Gill Sans"/>
                <a:ea typeface="Gill Sans"/>
                <a:cs typeface="Gill Sans"/>
                <a:sym typeface="Gill Sans"/>
              </a:rPr>
              <a:t>μ</a:t>
            </a:r>
            <a:r>
              <a:rPr lang="en" sz="1500">
                <a:solidFill>
                  <a:srgbClr val="FFFFFF"/>
                </a:solidFill>
                <a:latin typeface="Gill Sans"/>
                <a:ea typeface="Gill Sans"/>
                <a:cs typeface="Gill Sans"/>
                <a:sym typeface="Gill Sans"/>
              </a:rPr>
              <a:t>m</a:t>
            </a:r>
            <a:endParaRPr sz="1500">
              <a:solidFill>
                <a:srgbClr val="FFFFFF"/>
              </a:solidFill>
              <a:latin typeface="Gill Sans"/>
              <a:ea typeface="Gill Sans"/>
              <a:cs typeface="Gill Sans"/>
              <a:sym typeface="Gill Sans"/>
            </a:endParaRPr>
          </a:p>
        </p:txBody>
      </p:sp>
      <p:pic>
        <p:nvPicPr>
          <p:cNvPr id="404" name="Google Shape;404;p45"/>
          <p:cNvPicPr preferRelativeResize="0"/>
          <p:nvPr/>
        </p:nvPicPr>
        <p:blipFill rotWithShape="1">
          <a:blip r:embed="rId5">
            <a:alphaModFix/>
          </a:blip>
          <a:srcRect b="20865" l="42661" r="14171" t="14891"/>
          <a:stretch/>
        </p:blipFill>
        <p:spPr>
          <a:xfrm>
            <a:off x="6446520" y="1262150"/>
            <a:ext cx="2265452" cy="1896500"/>
          </a:xfrm>
          <a:prstGeom prst="rect">
            <a:avLst/>
          </a:prstGeom>
          <a:noFill/>
          <a:ln cap="flat" cmpd="sng" w="19050">
            <a:solidFill>
              <a:srgbClr val="FFFFFF"/>
            </a:solidFill>
            <a:prstDash val="solid"/>
            <a:round/>
            <a:headEnd len="sm" w="sm" type="none"/>
            <a:tailEnd len="sm" w="sm" type="none"/>
          </a:ln>
        </p:spPr>
      </p:pic>
      <p:sp>
        <p:nvSpPr>
          <p:cNvPr id="405" name="Google Shape;405;p45"/>
          <p:cNvSpPr txBox="1"/>
          <p:nvPr/>
        </p:nvSpPr>
        <p:spPr>
          <a:xfrm>
            <a:off x="7344492" y="2827679"/>
            <a:ext cx="1373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rgbClr val="FFFFFF"/>
                </a:solidFill>
                <a:latin typeface="Gill Sans"/>
                <a:ea typeface="Gill Sans"/>
                <a:cs typeface="Gill Sans"/>
                <a:sym typeface="Gill Sans"/>
              </a:rPr>
              <a:t>Image credit: TMT</a:t>
            </a:r>
            <a:endParaRPr sz="1000">
              <a:solidFill>
                <a:srgbClr val="FFFFFF"/>
              </a:solidFill>
              <a:latin typeface="Gill Sans"/>
              <a:ea typeface="Gill Sans"/>
              <a:cs typeface="Gill Sans"/>
              <a:sym typeface="Gill Sans"/>
            </a:endParaRPr>
          </a:p>
        </p:txBody>
      </p:sp>
      <p:sp>
        <p:nvSpPr>
          <p:cNvPr id="406" name="Google Shape;406;p45"/>
          <p:cNvSpPr txBox="1"/>
          <p:nvPr/>
        </p:nvSpPr>
        <p:spPr>
          <a:xfrm>
            <a:off x="6549650" y="3190888"/>
            <a:ext cx="20592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TMT</a:t>
            </a:r>
            <a:r>
              <a:rPr b="1" lang="en" sz="1600">
                <a:solidFill>
                  <a:schemeClr val="lt1"/>
                </a:solidFill>
                <a:latin typeface="Gill Sans"/>
                <a:ea typeface="Gill Sans"/>
                <a:cs typeface="Gill Sans"/>
                <a:sym typeface="Gill Sans"/>
              </a:rPr>
              <a:t> – MODHIS</a:t>
            </a:r>
            <a:endParaRPr b="1" sz="1600">
              <a:solidFill>
                <a:schemeClr val="lt1"/>
              </a:solidFill>
              <a:latin typeface="Gill Sans"/>
              <a:ea typeface="Gill Sans"/>
              <a:cs typeface="Gill Sans"/>
              <a:sym typeface="Gill Sans"/>
            </a:endParaRPr>
          </a:p>
        </p:txBody>
      </p:sp>
      <p:sp>
        <p:nvSpPr>
          <p:cNvPr id="407" name="Google Shape;407;p45"/>
          <p:cNvSpPr txBox="1"/>
          <p:nvPr/>
        </p:nvSpPr>
        <p:spPr>
          <a:xfrm>
            <a:off x="6318504" y="3806950"/>
            <a:ext cx="2574600" cy="84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Gill Sans"/>
                <a:ea typeface="Gill Sans"/>
                <a:cs typeface="Gill Sans"/>
                <a:sym typeface="Gill Sans"/>
              </a:rPr>
              <a:t>First</a:t>
            </a:r>
            <a:r>
              <a:rPr lang="en" sz="1500">
                <a:solidFill>
                  <a:srgbClr val="FFFFFF"/>
                </a:solidFill>
                <a:latin typeface="Gill Sans"/>
                <a:ea typeface="Gill Sans"/>
                <a:cs typeface="Gill Sans"/>
                <a:sym typeface="Gill Sans"/>
              </a:rPr>
              <a:t>-generation</a:t>
            </a:r>
            <a:endParaRPr sz="1500">
              <a:solidFill>
                <a:srgbClr val="FFFFFF"/>
              </a:solidFill>
              <a:latin typeface="Gill Sans"/>
              <a:ea typeface="Gill Sans"/>
              <a:cs typeface="Gill Sans"/>
              <a:sym typeface="Gill Sans"/>
            </a:endParaRPr>
          </a:p>
          <a:p>
            <a:pPr indent="0" lvl="0" marL="0" rtl="0" algn="l">
              <a:spcBef>
                <a:spcPts val="0"/>
              </a:spcBef>
              <a:spcAft>
                <a:spcPts val="0"/>
              </a:spcAft>
              <a:buNone/>
            </a:pPr>
            <a:r>
              <a:rPr lang="en" sz="1500">
                <a:solidFill>
                  <a:srgbClr val="FFFFFF"/>
                </a:solidFill>
                <a:latin typeface="Gill Sans"/>
                <a:ea typeface="Gill Sans"/>
                <a:cs typeface="Gill Sans"/>
                <a:sym typeface="Gill Sans"/>
              </a:rPr>
              <a:t>High Resolution (</a:t>
            </a:r>
            <a:r>
              <a:rPr i="1" lang="en" sz="1500">
                <a:solidFill>
                  <a:srgbClr val="FFFFFF"/>
                </a:solidFill>
                <a:latin typeface="STIX Two Text"/>
                <a:ea typeface="STIX Two Text"/>
                <a:cs typeface="STIX Two Text"/>
                <a:sym typeface="STIX Two Text"/>
              </a:rPr>
              <a:t>R </a:t>
            </a:r>
            <a:r>
              <a:rPr lang="en" sz="1500">
                <a:solidFill>
                  <a:srgbClr val="FFFFFF"/>
                </a:solidFill>
                <a:latin typeface="STIX Two Text"/>
                <a:ea typeface="STIX Two Text"/>
                <a:cs typeface="STIX Two Text"/>
                <a:sym typeface="STIX Two Text"/>
              </a:rPr>
              <a:t>~</a:t>
            </a:r>
            <a:r>
              <a:rPr lang="en" sz="1500">
                <a:solidFill>
                  <a:srgbClr val="FFFFFF"/>
                </a:solidFill>
                <a:latin typeface="STIX Two Text"/>
                <a:ea typeface="STIX Two Text"/>
                <a:cs typeface="STIX Two Text"/>
                <a:sym typeface="STIX Two Text"/>
              </a:rPr>
              <a:t> 100,000</a:t>
            </a:r>
            <a:r>
              <a:rPr lang="en" sz="1500">
                <a:solidFill>
                  <a:srgbClr val="FFFFFF"/>
                </a:solidFill>
                <a:latin typeface="Gill Sans"/>
                <a:ea typeface="Gill Sans"/>
                <a:cs typeface="Gill Sans"/>
                <a:sym typeface="Gill Sans"/>
              </a:rPr>
              <a:t>)</a:t>
            </a:r>
            <a:endParaRPr sz="1500">
              <a:solidFill>
                <a:srgbClr val="FFFFFF"/>
              </a:solidFill>
              <a:latin typeface="Gill Sans"/>
              <a:ea typeface="Gill Sans"/>
              <a:cs typeface="Gill Sans"/>
              <a:sym typeface="Gill Sans"/>
            </a:endParaRPr>
          </a:p>
          <a:p>
            <a:pPr indent="0" lvl="0" marL="0" rtl="0" algn="l">
              <a:spcBef>
                <a:spcPts val="0"/>
              </a:spcBef>
              <a:spcAft>
                <a:spcPts val="0"/>
              </a:spcAft>
              <a:buNone/>
            </a:pPr>
            <a:r>
              <a:rPr lang="en" sz="1500">
                <a:solidFill>
                  <a:srgbClr val="FFFFFF"/>
                </a:solidFill>
                <a:latin typeface="Gill Sans"/>
                <a:ea typeface="Gill Sans"/>
                <a:cs typeface="Gill Sans"/>
                <a:sym typeface="Gill Sans"/>
              </a:rPr>
              <a:t>0.98</a:t>
            </a:r>
            <a:r>
              <a:rPr lang="en" sz="1500">
                <a:solidFill>
                  <a:schemeClr val="lt1"/>
                </a:solidFill>
                <a:latin typeface="Gill Sans"/>
                <a:ea typeface="Gill Sans"/>
                <a:cs typeface="Gill Sans"/>
                <a:sym typeface="Gill Sans"/>
              </a:rPr>
              <a:t>–</a:t>
            </a:r>
            <a:r>
              <a:rPr lang="en" sz="1500">
                <a:solidFill>
                  <a:srgbClr val="FFFFFF"/>
                </a:solidFill>
                <a:latin typeface="Gill Sans"/>
                <a:ea typeface="Gill Sans"/>
                <a:cs typeface="Gill Sans"/>
                <a:sym typeface="Gill Sans"/>
              </a:rPr>
              <a:t>2.46 μm</a:t>
            </a:r>
            <a:endParaRPr sz="1500">
              <a:solidFill>
                <a:srgbClr val="FFFFFF"/>
              </a:solidFill>
              <a:latin typeface="Gill Sans"/>
              <a:ea typeface="Gill Sans"/>
              <a:cs typeface="Gill Sans"/>
              <a:sym typeface="Gill Sans"/>
            </a:endParaRPr>
          </a:p>
        </p:txBody>
      </p:sp>
      <p:sp>
        <p:nvSpPr>
          <p:cNvPr id="408" name="Google Shape;408;p45"/>
          <p:cNvSpPr txBox="1"/>
          <p:nvPr/>
        </p:nvSpPr>
        <p:spPr>
          <a:xfrm>
            <a:off x="694539" y="3448966"/>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Gill Sans"/>
                <a:ea typeface="Gill Sans"/>
                <a:cs typeface="Gill Sans"/>
                <a:sym typeface="Gill Sans"/>
              </a:rPr>
              <a:t>e</a:t>
            </a:r>
            <a:r>
              <a:rPr lang="en" sz="1100">
                <a:solidFill>
                  <a:srgbClr val="FFFFFF"/>
                </a:solidFill>
                <a:latin typeface="Gill Sans"/>
                <a:ea typeface="Gill Sans"/>
                <a:cs typeface="Gill Sans"/>
                <a:sym typeface="Gill Sans"/>
              </a:rPr>
              <a:t>.g. </a:t>
            </a:r>
            <a:r>
              <a:rPr lang="en" sz="1100">
                <a:solidFill>
                  <a:srgbClr val="FFFFFF"/>
                </a:solidFill>
                <a:latin typeface="Gill Sans"/>
                <a:ea typeface="Gill Sans"/>
                <a:cs typeface="Gill Sans"/>
                <a:sym typeface="Gill Sans"/>
              </a:rPr>
              <a:t>Szentgyorgyi et al 2016</a:t>
            </a:r>
            <a:endParaRPr sz="1100">
              <a:solidFill>
                <a:srgbClr val="FFFFFF"/>
              </a:solidFill>
              <a:latin typeface="Gill Sans"/>
              <a:ea typeface="Gill Sans"/>
              <a:cs typeface="Gill Sans"/>
              <a:sym typeface="Gill Sans"/>
            </a:endParaRPr>
          </a:p>
        </p:txBody>
      </p:sp>
      <p:sp>
        <p:nvSpPr>
          <p:cNvPr id="409" name="Google Shape;409;p45"/>
          <p:cNvSpPr txBox="1"/>
          <p:nvPr/>
        </p:nvSpPr>
        <p:spPr>
          <a:xfrm>
            <a:off x="3818739" y="3448966"/>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Gill Sans"/>
                <a:ea typeface="Gill Sans"/>
                <a:cs typeface="Gill Sans"/>
                <a:sym typeface="Gill Sans"/>
              </a:rPr>
              <a:t>e.g. Palle et al 2023</a:t>
            </a:r>
            <a:endParaRPr sz="1100">
              <a:solidFill>
                <a:srgbClr val="FFFFFF"/>
              </a:solidFill>
              <a:latin typeface="Gill Sans"/>
              <a:ea typeface="Gill Sans"/>
              <a:cs typeface="Gill Sans"/>
              <a:sym typeface="Gill Sans"/>
            </a:endParaRPr>
          </a:p>
        </p:txBody>
      </p:sp>
      <p:sp>
        <p:nvSpPr>
          <p:cNvPr id="410" name="Google Shape;410;p45"/>
          <p:cNvSpPr txBox="1"/>
          <p:nvPr/>
        </p:nvSpPr>
        <p:spPr>
          <a:xfrm>
            <a:off x="6714339" y="3448966"/>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FFFF"/>
                </a:solidFill>
                <a:latin typeface="Gill Sans"/>
                <a:ea typeface="Gill Sans"/>
                <a:cs typeface="Gill Sans"/>
                <a:sym typeface="Gill Sans"/>
              </a:rPr>
              <a:t>e.g. </a:t>
            </a:r>
            <a:r>
              <a:rPr lang="en" sz="1100">
                <a:solidFill>
                  <a:srgbClr val="FFFFFF"/>
                </a:solidFill>
                <a:latin typeface="Gill Sans"/>
                <a:ea typeface="Gill Sans"/>
                <a:cs typeface="Gill Sans"/>
                <a:sym typeface="Gill Sans"/>
              </a:rPr>
              <a:t>Konopacky</a:t>
            </a:r>
            <a:r>
              <a:rPr lang="en" sz="1100">
                <a:solidFill>
                  <a:srgbClr val="FFFFFF"/>
                </a:solidFill>
                <a:latin typeface="Gill Sans"/>
                <a:ea typeface="Gill Sans"/>
                <a:cs typeface="Gill Sans"/>
                <a:sym typeface="Gill Sans"/>
              </a:rPr>
              <a:t> et al 2023</a:t>
            </a:r>
            <a:endParaRPr sz="1100">
              <a:solidFill>
                <a:srgbClr val="FFFFFF"/>
              </a:solidFill>
              <a:latin typeface="Gill Sans"/>
              <a:ea typeface="Gill Sans"/>
              <a:cs typeface="Gill Sans"/>
              <a:sym typeface="Gill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14" name="Shape 414"/>
        <p:cNvGrpSpPr/>
        <p:nvPr/>
      </p:nvGrpSpPr>
      <p:grpSpPr>
        <a:xfrm>
          <a:off x="0" y="0"/>
          <a:ext cx="0" cy="0"/>
          <a:chOff x="0" y="0"/>
          <a:chExt cx="0" cy="0"/>
        </a:xfrm>
      </p:grpSpPr>
      <p:sp>
        <p:nvSpPr>
          <p:cNvPr id="415" name="Google Shape;415;p46"/>
          <p:cNvSpPr txBox="1"/>
          <p:nvPr/>
        </p:nvSpPr>
        <p:spPr>
          <a:xfrm>
            <a:off x="2461800" y="2338650"/>
            <a:ext cx="4220400" cy="46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chemeClr val="lt1"/>
                </a:solidFill>
                <a:latin typeface="Gill Sans"/>
                <a:ea typeface="Gill Sans"/>
                <a:cs typeface="Gill Sans"/>
                <a:sym typeface="Gill Sans"/>
              </a:rPr>
              <a:t>Supplementary Slides</a:t>
            </a:r>
            <a:endParaRPr sz="4000">
              <a:solidFill>
                <a:schemeClr val="lt1"/>
              </a:solidFill>
              <a:latin typeface="Gill Sans"/>
              <a:ea typeface="Gill Sans"/>
              <a:cs typeface="Gill Sans"/>
              <a:sym typeface="Gill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7"/>
          <p:cNvSpPr txBox="1"/>
          <p:nvPr/>
        </p:nvSpPr>
        <p:spPr>
          <a:xfrm>
            <a:off x="0" y="-1658"/>
            <a:ext cx="9144000" cy="949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2600">
                <a:latin typeface="Gill Sans"/>
                <a:ea typeface="Gill Sans"/>
                <a:cs typeface="Gill Sans"/>
                <a:sym typeface="Gill Sans"/>
              </a:rPr>
              <a:t>Observationally distinguish migration pathways</a:t>
            </a:r>
            <a:endParaRPr sz="2600">
              <a:latin typeface="Gill Sans"/>
              <a:ea typeface="Gill Sans"/>
              <a:cs typeface="Gill Sans"/>
              <a:sym typeface="Gill Sans"/>
            </a:endParaRPr>
          </a:p>
          <a:p>
            <a:pPr indent="0" lvl="0" marL="0" rtl="0" algn="ctr">
              <a:lnSpc>
                <a:spcPct val="90000"/>
              </a:lnSpc>
              <a:spcBef>
                <a:spcPts val="0"/>
              </a:spcBef>
              <a:spcAft>
                <a:spcPts val="0"/>
              </a:spcAft>
              <a:buNone/>
            </a:pPr>
            <a:r>
              <a:rPr lang="en" sz="2600">
                <a:latin typeface="Gill Sans"/>
                <a:ea typeface="Gill Sans"/>
                <a:cs typeface="Gill Sans"/>
                <a:sym typeface="Gill Sans"/>
              </a:rPr>
              <a:t>by studying close-in giant planet population over time</a:t>
            </a:r>
            <a:endParaRPr sz="2600">
              <a:latin typeface="Gill Sans"/>
              <a:ea typeface="Gill Sans"/>
              <a:cs typeface="Gill Sans"/>
              <a:sym typeface="Gill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screenshot of a cell phone&#10;&#10;Description automatically generated" id="425" name="Google Shape;425;p48"/>
          <p:cNvPicPr preferRelativeResize="0"/>
          <p:nvPr/>
        </p:nvPicPr>
        <p:blipFill rotWithShape="1">
          <a:blip r:embed="rId3">
            <a:alphaModFix/>
          </a:blip>
          <a:srcRect b="9162" l="6271" r="8396" t="11710"/>
          <a:stretch/>
        </p:blipFill>
        <p:spPr>
          <a:xfrm>
            <a:off x="934000" y="1170226"/>
            <a:ext cx="7379624" cy="3421650"/>
          </a:xfrm>
          <a:prstGeom prst="rect">
            <a:avLst/>
          </a:prstGeom>
          <a:noFill/>
          <a:ln>
            <a:noFill/>
          </a:ln>
        </p:spPr>
      </p:pic>
      <p:sp>
        <p:nvSpPr>
          <p:cNvPr id="426" name="Google Shape;426;p48"/>
          <p:cNvSpPr/>
          <p:nvPr/>
        </p:nvSpPr>
        <p:spPr>
          <a:xfrm>
            <a:off x="3155228" y="1799083"/>
            <a:ext cx="3331500" cy="1939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48"/>
          <p:cNvSpPr/>
          <p:nvPr/>
        </p:nvSpPr>
        <p:spPr>
          <a:xfrm>
            <a:off x="3159875" y="3730338"/>
            <a:ext cx="3331500" cy="776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48"/>
          <p:cNvSpPr txBox="1"/>
          <p:nvPr/>
        </p:nvSpPr>
        <p:spPr>
          <a:xfrm>
            <a:off x="6327470" y="1994674"/>
            <a:ext cx="19785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900" u="none" cap="none" strike="noStrike">
                <a:solidFill>
                  <a:srgbClr val="000000"/>
                </a:solidFill>
                <a:latin typeface="Gill Sans"/>
                <a:ea typeface="Gill Sans"/>
                <a:cs typeface="Gill Sans"/>
                <a:sym typeface="Gill Sans"/>
              </a:rPr>
              <a:t>6.5 ± 0.7%</a:t>
            </a:r>
            <a:endParaRPr b="0" i="0" sz="19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Gill Sans"/>
                <a:ea typeface="Gill Sans"/>
                <a:cs typeface="Gill Sans"/>
                <a:sym typeface="Gill Sans"/>
              </a:rPr>
              <a:t>(Johnson et al. 2010)</a:t>
            </a:r>
            <a:endParaRPr b="0" i="0" sz="1200" u="none" cap="none" strike="noStrike">
              <a:solidFill>
                <a:srgbClr val="000000"/>
              </a:solidFill>
              <a:latin typeface="Gill Sans"/>
              <a:ea typeface="Gill Sans"/>
              <a:cs typeface="Gill Sans"/>
              <a:sym typeface="Gill Sans"/>
            </a:endParaRPr>
          </a:p>
        </p:txBody>
      </p:sp>
      <p:sp>
        <p:nvSpPr>
          <p:cNvPr id="429" name="Google Shape;429;p48"/>
          <p:cNvSpPr txBox="1"/>
          <p:nvPr/>
        </p:nvSpPr>
        <p:spPr>
          <a:xfrm rot="-5400000">
            <a:off x="-1079175" y="2504575"/>
            <a:ext cx="3928500" cy="75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TIX Two Text"/>
                <a:ea typeface="STIX Two Text"/>
                <a:cs typeface="STIX Two Text"/>
                <a:sym typeface="STIX Two Text"/>
              </a:rPr>
              <a:t>Frequency of Close-in</a:t>
            </a:r>
            <a:endParaRPr sz="1800">
              <a:latin typeface="STIX Two Text"/>
              <a:ea typeface="STIX Two Text"/>
              <a:cs typeface="STIX Two Text"/>
              <a:sym typeface="STIX Two Text"/>
            </a:endParaRPr>
          </a:p>
          <a:p>
            <a:pPr indent="0" lvl="0" marL="0" rtl="0" algn="ctr">
              <a:spcBef>
                <a:spcPts val="0"/>
              </a:spcBef>
              <a:spcAft>
                <a:spcPts val="0"/>
              </a:spcAft>
              <a:buNone/>
            </a:pPr>
            <a:r>
              <a:rPr lang="en" sz="1800">
                <a:latin typeface="STIX Two Text"/>
                <a:ea typeface="STIX Two Text"/>
                <a:cs typeface="STIX Two Text"/>
                <a:sym typeface="STIX Two Text"/>
              </a:rPr>
              <a:t>of Giant Planets (%)</a:t>
            </a:r>
            <a:endParaRPr sz="1800">
              <a:latin typeface="STIX Two Text"/>
              <a:ea typeface="STIX Two Text"/>
              <a:cs typeface="STIX Two Text"/>
              <a:sym typeface="STIX Two Text"/>
            </a:endParaRPr>
          </a:p>
        </p:txBody>
      </p:sp>
      <p:sp>
        <p:nvSpPr>
          <p:cNvPr id="430" name="Google Shape;430;p48"/>
          <p:cNvSpPr/>
          <p:nvPr/>
        </p:nvSpPr>
        <p:spPr>
          <a:xfrm>
            <a:off x="1823100" y="4543125"/>
            <a:ext cx="5820900" cy="164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sp>
        <p:nvSpPr>
          <p:cNvPr id="431" name="Google Shape;431;p48"/>
          <p:cNvSpPr/>
          <p:nvPr/>
        </p:nvSpPr>
        <p:spPr>
          <a:xfrm>
            <a:off x="1618575" y="4185825"/>
            <a:ext cx="13716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Giant Planet</a:t>
            </a:r>
            <a:endParaRPr b="1">
              <a:solidFill>
                <a:srgbClr val="FFFFFF"/>
              </a:solidFill>
              <a:latin typeface="Gill Sans"/>
              <a:ea typeface="Gill Sans"/>
              <a:cs typeface="Gill Sans"/>
              <a:sym typeface="Gill Sans"/>
            </a:endParaRPr>
          </a:p>
          <a:p>
            <a:pPr indent="0" lvl="0" marL="0" rtl="0" algn="ctr">
              <a:spcBef>
                <a:spcPts val="0"/>
              </a:spcBef>
              <a:spcAft>
                <a:spcPts val="0"/>
              </a:spcAft>
              <a:buNone/>
            </a:pPr>
            <a:r>
              <a:rPr b="1" lang="en">
                <a:solidFill>
                  <a:srgbClr val="FFFFFF"/>
                </a:solidFill>
                <a:latin typeface="Gill Sans"/>
                <a:ea typeface="Gill Sans"/>
                <a:cs typeface="Gill Sans"/>
                <a:sym typeface="Gill Sans"/>
              </a:rPr>
              <a:t>Formation</a:t>
            </a:r>
            <a:endParaRPr b="1">
              <a:solidFill>
                <a:srgbClr val="FFFFFF"/>
              </a:solidFill>
              <a:latin typeface="Gill Sans"/>
              <a:ea typeface="Gill Sans"/>
              <a:cs typeface="Gill Sans"/>
              <a:sym typeface="Gill Sans"/>
            </a:endParaRPr>
          </a:p>
        </p:txBody>
      </p:sp>
      <p:sp>
        <p:nvSpPr>
          <p:cNvPr id="432" name="Google Shape;432;p48"/>
          <p:cNvSpPr/>
          <p:nvPr/>
        </p:nvSpPr>
        <p:spPr>
          <a:xfrm>
            <a:off x="3449375" y="4185825"/>
            <a:ext cx="27432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Orbital Migration</a:t>
            </a:r>
            <a:endParaRPr b="1">
              <a:solidFill>
                <a:srgbClr val="FFFFFF"/>
              </a:solidFill>
              <a:latin typeface="Gill Sans"/>
              <a:ea typeface="Gill Sans"/>
              <a:cs typeface="Gill Sans"/>
              <a:sym typeface="Gill Sans"/>
            </a:endParaRPr>
          </a:p>
        </p:txBody>
      </p:sp>
      <p:sp>
        <p:nvSpPr>
          <p:cNvPr id="433" name="Google Shape;433;p48"/>
          <p:cNvSpPr/>
          <p:nvPr/>
        </p:nvSpPr>
        <p:spPr>
          <a:xfrm>
            <a:off x="6641050" y="4185825"/>
            <a:ext cx="13716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Migration Terminates</a:t>
            </a:r>
            <a:endParaRPr b="1">
              <a:solidFill>
                <a:srgbClr val="FFFFFF"/>
              </a:solidFill>
              <a:latin typeface="Gill Sans"/>
              <a:ea typeface="Gill Sans"/>
              <a:cs typeface="Gill Sans"/>
              <a:sym typeface="Gill Sans"/>
            </a:endParaRPr>
          </a:p>
        </p:txBody>
      </p:sp>
      <p:grpSp>
        <p:nvGrpSpPr>
          <p:cNvPr id="434" name="Google Shape;434;p48"/>
          <p:cNvGrpSpPr/>
          <p:nvPr/>
        </p:nvGrpSpPr>
        <p:grpSpPr>
          <a:xfrm>
            <a:off x="1721220" y="2076776"/>
            <a:ext cx="1211754" cy="1231033"/>
            <a:chOff x="1446572" y="2079291"/>
            <a:chExt cx="1283774" cy="1304199"/>
          </a:xfrm>
        </p:grpSpPr>
        <p:pic>
          <p:nvPicPr>
            <p:cNvPr id="435" name="Google Shape;435;p48"/>
            <p:cNvPicPr preferRelativeResize="0"/>
            <p:nvPr/>
          </p:nvPicPr>
          <p:blipFill rotWithShape="1">
            <a:blip r:embed="rId4">
              <a:alphaModFix/>
            </a:blip>
            <a:srcRect b="10159" l="9869" r="8364" t="6770"/>
            <a:stretch/>
          </p:blipFill>
          <p:spPr>
            <a:xfrm>
              <a:off x="1446572" y="2079291"/>
              <a:ext cx="1283774" cy="1304199"/>
            </a:xfrm>
            <a:prstGeom prst="rect">
              <a:avLst/>
            </a:prstGeom>
            <a:noFill/>
            <a:ln cap="flat" cmpd="sng" w="19050">
              <a:solidFill>
                <a:srgbClr val="FFC000"/>
              </a:solidFill>
              <a:prstDash val="solid"/>
              <a:round/>
              <a:headEnd len="sm" w="sm" type="none"/>
              <a:tailEnd len="sm" w="sm" type="none"/>
            </a:ln>
          </p:spPr>
        </p:pic>
        <p:pic>
          <p:nvPicPr>
            <p:cNvPr descr="A picture containing indoor, table, piece, different&#10;&#10;Description automatically generated" id="436" name="Google Shape;436;p48"/>
            <p:cNvPicPr preferRelativeResize="0"/>
            <p:nvPr/>
          </p:nvPicPr>
          <p:blipFill rotWithShape="1">
            <a:blip r:embed="rId5">
              <a:alphaModFix/>
            </a:blip>
            <a:srcRect b="0" l="22255" r="21712" t="0"/>
            <a:stretch/>
          </p:blipFill>
          <p:spPr>
            <a:xfrm>
              <a:off x="1897525" y="3001992"/>
              <a:ext cx="205474" cy="208976"/>
            </a:xfrm>
            <a:prstGeom prst="rect">
              <a:avLst/>
            </a:prstGeom>
            <a:solidFill>
              <a:srgbClr val="4472C4">
                <a:alpha val="0"/>
              </a:srgbClr>
            </a:solidFill>
            <a:ln>
              <a:noFill/>
            </a:ln>
          </p:spPr>
        </p:pic>
      </p:grpSp>
      <p:sp>
        <p:nvSpPr>
          <p:cNvPr id="437" name="Google Shape;437;p48"/>
          <p:cNvSpPr txBox="1"/>
          <p:nvPr/>
        </p:nvSpPr>
        <p:spPr>
          <a:xfrm>
            <a:off x="1639283" y="1728098"/>
            <a:ext cx="133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Gill Sans"/>
                <a:ea typeface="Gill Sans"/>
                <a:cs typeface="Gill Sans"/>
                <a:sym typeface="Gill Sans"/>
              </a:rPr>
              <a:t>Image Credit:</a:t>
            </a:r>
            <a:endParaRPr sz="800">
              <a:solidFill>
                <a:srgbClr val="000000"/>
              </a:solidFill>
              <a:latin typeface="Gill Sans"/>
              <a:ea typeface="Gill Sans"/>
              <a:cs typeface="Gill Sans"/>
              <a:sym typeface="Gill Sans"/>
            </a:endParaRPr>
          </a:p>
          <a:p>
            <a:pPr indent="0" lvl="0" marL="0" rtl="0" algn="l">
              <a:spcBef>
                <a:spcPts val="0"/>
              </a:spcBef>
              <a:spcAft>
                <a:spcPts val="0"/>
              </a:spcAft>
              <a:buNone/>
            </a:pPr>
            <a:r>
              <a:rPr lang="en" sz="800">
                <a:solidFill>
                  <a:srgbClr val="000000"/>
                </a:solidFill>
                <a:latin typeface="Gill Sans"/>
                <a:ea typeface="Gill Sans"/>
                <a:cs typeface="Gill Sans"/>
                <a:sym typeface="Gill Sans"/>
              </a:rPr>
              <a:t>ALMA (ESO/NAOJ/NRAO)</a:t>
            </a:r>
            <a:endParaRPr sz="800">
              <a:solidFill>
                <a:srgbClr val="000000"/>
              </a:solidFill>
              <a:latin typeface="Gill Sans"/>
              <a:ea typeface="Gill Sans"/>
              <a:cs typeface="Gill Sans"/>
              <a:sym typeface="Gill Sans"/>
            </a:endParaRPr>
          </a:p>
        </p:txBody>
      </p:sp>
      <p:sp>
        <p:nvSpPr>
          <p:cNvPr id="438" name="Google Shape;438;p48"/>
          <p:cNvSpPr txBox="1"/>
          <p:nvPr/>
        </p:nvSpPr>
        <p:spPr>
          <a:xfrm>
            <a:off x="0" y="-1658"/>
            <a:ext cx="9144000" cy="949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2600">
                <a:latin typeface="Gill Sans"/>
                <a:ea typeface="Gill Sans"/>
                <a:cs typeface="Gill Sans"/>
                <a:sym typeface="Gill Sans"/>
              </a:rPr>
              <a:t>Observationally distinguish migration pathways</a:t>
            </a:r>
            <a:endParaRPr sz="2600">
              <a:latin typeface="Gill Sans"/>
              <a:ea typeface="Gill Sans"/>
              <a:cs typeface="Gill Sans"/>
              <a:sym typeface="Gill Sans"/>
            </a:endParaRPr>
          </a:p>
          <a:p>
            <a:pPr indent="0" lvl="0" marL="0" rtl="0" algn="ctr">
              <a:lnSpc>
                <a:spcPct val="90000"/>
              </a:lnSpc>
              <a:spcBef>
                <a:spcPts val="0"/>
              </a:spcBef>
              <a:spcAft>
                <a:spcPts val="0"/>
              </a:spcAft>
              <a:buNone/>
            </a:pPr>
            <a:r>
              <a:rPr lang="en" sz="2600">
                <a:latin typeface="Gill Sans"/>
                <a:ea typeface="Gill Sans"/>
                <a:cs typeface="Gill Sans"/>
                <a:sym typeface="Gill Sans"/>
              </a:rPr>
              <a:t>by studying close-in giant planet population over time</a:t>
            </a:r>
            <a:endParaRPr sz="2600">
              <a:latin typeface="Gill Sans"/>
              <a:ea typeface="Gill Sans"/>
              <a:cs typeface="Gill Sans"/>
              <a:sym typeface="Gill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descr="A screenshot of a cell phone&#10;&#10;Description automatically generated" id="443" name="Google Shape;443;p49"/>
          <p:cNvPicPr preferRelativeResize="0"/>
          <p:nvPr/>
        </p:nvPicPr>
        <p:blipFill rotWithShape="1">
          <a:blip r:embed="rId3">
            <a:alphaModFix/>
          </a:blip>
          <a:srcRect b="9162" l="6271" r="8396" t="11710"/>
          <a:stretch/>
        </p:blipFill>
        <p:spPr>
          <a:xfrm>
            <a:off x="934000" y="1170226"/>
            <a:ext cx="7379624" cy="3421650"/>
          </a:xfrm>
          <a:prstGeom prst="rect">
            <a:avLst/>
          </a:prstGeom>
          <a:noFill/>
          <a:ln>
            <a:noFill/>
          </a:ln>
        </p:spPr>
      </p:pic>
      <p:grpSp>
        <p:nvGrpSpPr>
          <p:cNvPr id="444" name="Google Shape;444;p49"/>
          <p:cNvGrpSpPr/>
          <p:nvPr/>
        </p:nvGrpSpPr>
        <p:grpSpPr>
          <a:xfrm>
            <a:off x="1721220" y="2076776"/>
            <a:ext cx="1211754" cy="1231033"/>
            <a:chOff x="1446572" y="2079291"/>
            <a:chExt cx="1283774" cy="1304199"/>
          </a:xfrm>
        </p:grpSpPr>
        <p:pic>
          <p:nvPicPr>
            <p:cNvPr id="445" name="Google Shape;445;p49"/>
            <p:cNvPicPr preferRelativeResize="0"/>
            <p:nvPr/>
          </p:nvPicPr>
          <p:blipFill rotWithShape="1">
            <a:blip r:embed="rId4">
              <a:alphaModFix/>
            </a:blip>
            <a:srcRect b="10159" l="9869" r="8364" t="6770"/>
            <a:stretch/>
          </p:blipFill>
          <p:spPr>
            <a:xfrm>
              <a:off x="1446572" y="2079291"/>
              <a:ext cx="1283774" cy="1304199"/>
            </a:xfrm>
            <a:prstGeom prst="rect">
              <a:avLst/>
            </a:prstGeom>
            <a:noFill/>
            <a:ln cap="flat" cmpd="sng" w="19050">
              <a:solidFill>
                <a:srgbClr val="FFC000"/>
              </a:solidFill>
              <a:prstDash val="solid"/>
              <a:round/>
              <a:headEnd len="sm" w="sm" type="none"/>
              <a:tailEnd len="sm" w="sm" type="none"/>
            </a:ln>
          </p:spPr>
        </p:pic>
        <p:pic>
          <p:nvPicPr>
            <p:cNvPr descr="A picture containing indoor, table, piece, different&#10;&#10;Description automatically generated" id="446" name="Google Shape;446;p49"/>
            <p:cNvPicPr preferRelativeResize="0"/>
            <p:nvPr/>
          </p:nvPicPr>
          <p:blipFill rotWithShape="1">
            <a:blip r:embed="rId5">
              <a:alphaModFix/>
            </a:blip>
            <a:srcRect b="0" l="22255" r="21712" t="0"/>
            <a:stretch/>
          </p:blipFill>
          <p:spPr>
            <a:xfrm>
              <a:off x="1897525" y="3001992"/>
              <a:ext cx="205474" cy="208976"/>
            </a:xfrm>
            <a:prstGeom prst="rect">
              <a:avLst/>
            </a:prstGeom>
            <a:solidFill>
              <a:srgbClr val="4472C4">
                <a:alpha val="0"/>
              </a:srgbClr>
            </a:solidFill>
            <a:ln>
              <a:noFill/>
            </a:ln>
          </p:spPr>
        </p:pic>
      </p:grpSp>
      <p:sp>
        <p:nvSpPr>
          <p:cNvPr id="447" name="Google Shape;447;p49"/>
          <p:cNvSpPr/>
          <p:nvPr/>
        </p:nvSpPr>
        <p:spPr>
          <a:xfrm>
            <a:off x="3155228" y="1799083"/>
            <a:ext cx="3331500" cy="1939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49"/>
          <p:cNvSpPr/>
          <p:nvPr/>
        </p:nvSpPr>
        <p:spPr>
          <a:xfrm>
            <a:off x="3159875" y="3730338"/>
            <a:ext cx="3331500" cy="776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9"/>
          <p:cNvSpPr txBox="1"/>
          <p:nvPr/>
        </p:nvSpPr>
        <p:spPr>
          <a:xfrm>
            <a:off x="6327470" y="1994674"/>
            <a:ext cx="19785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900" u="none" cap="none" strike="noStrike">
                <a:solidFill>
                  <a:srgbClr val="000000"/>
                </a:solidFill>
                <a:latin typeface="Gill Sans"/>
                <a:ea typeface="Gill Sans"/>
                <a:cs typeface="Gill Sans"/>
                <a:sym typeface="Gill Sans"/>
              </a:rPr>
              <a:t>6.5 ± 0.7%</a:t>
            </a:r>
            <a:endParaRPr b="0" i="0" sz="19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Gill Sans"/>
                <a:ea typeface="Gill Sans"/>
                <a:cs typeface="Gill Sans"/>
                <a:sym typeface="Gill Sans"/>
              </a:rPr>
              <a:t>(Johnson et al. 2010)</a:t>
            </a:r>
            <a:endParaRPr b="0" i="0" sz="1200" u="none" cap="none" strike="noStrike">
              <a:solidFill>
                <a:srgbClr val="000000"/>
              </a:solidFill>
              <a:latin typeface="Gill Sans"/>
              <a:ea typeface="Gill Sans"/>
              <a:cs typeface="Gill Sans"/>
              <a:sym typeface="Gill Sans"/>
            </a:endParaRPr>
          </a:p>
        </p:txBody>
      </p:sp>
      <p:sp>
        <p:nvSpPr>
          <p:cNvPr id="450" name="Google Shape;450;p49"/>
          <p:cNvSpPr txBox="1"/>
          <p:nvPr/>
        </p:nvSpPr>
        <p:spPr>
          <a:xfrm rot="-5400000">
            <a:off x="-1079175" y="2504575"/>
            <a:ext cx="3928500" cy="75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TIX Two Text"/>
                <a:ea typeface="STIX Two Text"/>
                <a:cs typeface="STIX Two Text"/>
                <a:sym typeface="STIX Two Text"/>
              </a:rPr>
              <a:t>Frequency of Close-in</a:t>
            </a:r>
            <a:endParaRPr sz="1800">
              <a:latin typeface="STIX Two Text"/>
              <a:ea typeface="STIX Two Text"/>
              <a:cs typeface="STIX Two Text"/>
              <a:sym typeface="STIX Two Text"/>
            </a:endParaRPr>
          </a:p>
          <a:p>
            <a:pPr indent="0" lvl="0" marL="0" rtl="0" algn="ctr">
              <a:spcBef>
                <a:spcPts val="0"/>
              </a:spcBef>
              <a:spcAft>
                <a:spcPts val="0"/>
              </a:spcAft>
              <a:buNone/>
            </a:pPr>
            <a:r>
              <a:rPr lang="en" sz="1800">
                <a:latin typeface="STIX Two Text"/>
                <a:ea typeface="STIX Two Text"/>
                <a:cs typeface="STIX Two Text"/>
                <a:sym typeface="STIX Two Text"/>
              </a:rPr>
              <a:t>of Giant Planets (%)</a:t>
            </a:r>
            <a:endParaRPr sz="1800">
              <a:latin typeface="STIX Two Text"/>
              <a:ea typeface="STIX Two Text"/>
              <a:cs typeface="STIX Two Text"/>
              <a:sym typeface="STIX Two Text"/>
            </a:endParaRPr>
          </a:p>
        </p:txBody>
      </p:sp>
      <p:sp>
        <p:nvSpPr>
          <p:cNvPr id="451" name="Google Shape;451;p49"/>
          <p:cNvSpPr txBox="1"/>
          <p:nvPr/>
        </p:nvSpPr>
        <p:spPr>
          <a:xfrm>
            <a:off x="1639283" y="1728098"/>
            <a:ext cx="133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Gill Sans"/>
                <a:ea typeface="Gill Sans"/>
                <a:cs typeface="Gill Sans"/>
                <a:sym typeface="Gill Sans"/>
              </a:rPr>
              <a:t>Image Credit:</a:t>
            </a:r>
            <a:endParaRPr sz="800">
              <a:solidFill>
                <a:srgbClr val="000000"/>
              </a:solidFill>
              <a:latin typeface="Gill Sans"/>
              <a:ea typeface="Gill Sans"/>
              <a:cs typeface="Gill Sans"/>
              <a:sym typeface="Gill Sans"/>
            </a:endParaRPr>
          </a:p>
          <a:p>
            <a:pPr indent="0" lvl="0" marL="0" rtl="0" algn="l">
              <a:spcBef>
                <a:spcPts val="0"/>
              </a:spcBef>
              <a:spcAft>
                <a:spcPts val="0"/>
              </a:spcAft>
              <a:buNone/>
            </a:pPr>
            <a:r>
              <a:rPr lang="en" sz="800">
                <a:solidFill>
                  <a:srgbClr val="000000"/>
                </a:solidFill>
                <a:latin typeface="Gill Sans"/>
                <a:ea typeface="Gill Sans"/>
                <a:cs typeface="Gill Sans"/>
                <a:sym typeface="Gill Sans"/>
              </a:rPr>
              <a:t>ALMA (ESO/NAOJ/NRAO)</a:t>
            </a:r>
            <a:endParaRPr sz="800">
              <a:solidFill>
                <a:srgbClr val="000000"/>
              </a:solidFill>
              <a:latin typeface="Gill Sans"/>
              <a:ea typeface="Gill Sans"/>
              <a:cs typeface="Gill Sans"/>
              <a:sym typeface="Gill Sans"/>
            </a:endParaRPr>
          </a:p>
        </p:txBody>
      </p:sp>
      <p:sp>
        <p:nvSpPr>
          <p:cNvPr id="452" name="Google Shape;452;p49"/>
          <p:cNvSpPr/>
          <p:nvPr/>
        </p:nvSpPr>
        <p:spPr>
          <a:xfrm>
            <a:off x="1823100" y="4543125"/>
            <a:ext cx="5820900" cy="164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sp>
        <p:nvSpPr>
          <p:cNvPr id="453" name="Google Shape;453;p49"/>
          <p:cNvSpPr/>
          <p:nvPr/>
        </p:nvSpPr>
        <p:spPr>
          <a:xfrm>
            <a:off x="1618575" y="4185825"/>
            <a:ext cx="13716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Giant Planet</a:t>
            </a:r>
            <a:endParaRPr b="1">
              <a:solidFill>
                <a:srgbClr val="FFFFFF"/>
              </a:solidFill>
              <a:latin typeface="Gill Sans"/>
              <a:ea typeface="Gill Sans"/>
              <a:cs typeface="Gill Sans"/>
              <a:sym typeface="Gill Sans"/>
            </a:endParaRPr>
          </a:p>
          <a:p>
            <a:pPr indent="0" lvl="0" marL="0" rtl="0" algn="ctr">
              <a:spcBef>
                <a:spcPts val="0"/>
              </a:spcBef>
              <a:spcAft>
                <a:spcPts val="0"/>
              </a:spcAft>
              <a:buNone/>
            </a:pPr>
            <a:r>
              <a:rPr b="1" lang="en">
                <a:solidFill>
                  <a:srgbClr val="FFFFFF"/>
                </a:solidFill>
                <a:latin typeface="Gill Sans"/>
                <a:ea typeface="Gill Sans"/>
                <a:cs typeface="Gill Sans"/>
                <a:sym typeface="Gill Sans"/>
              </a:rPr>
              <a:t>Formation</a:t>
            </a:r>
            <a:endParaRPr b="1">
              <a:solidFill>
                <a:srgbClr val="FFFFFF"/>
              </a:solidFill>
              <a:latin typeface="Gill Sans"/>
              <a:ea typeface="Gill Sans"/>
              <a:cs typeface="Gill Sans"/>
              <a:sym typeface="Gill Sans"/>
            </a:endParaRPr>
          </a:p>
        </p:txBody>
      </p:sp>
      <p:sp>
        <p:nvSpPr>
          <p:cNvPr id="454" name="Google Shape;454;p49"/>
          <p:cNvSpPr/>
          <p:nvPr/>
        </p:nvSpPr>
        <p:spPr>
          <a:xfrm>
            <a:off x="3449375" y="4185825"/>
            <a:ext cx="27432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Orbital Migration</a:t>
            </a:r>
            <a:endParaRPr b="1">
              <a:solidFill>
                <a:srgbClr val="FFFFFF"/>
              </a:solidFill>
              <a:latin typeface="Gill Sans"/>
              <a:ea typeface="Gill Sans"/>
              <a:cs typeface="Gill Sans"/>
              <a:sym typeface="Gill Sans"/>
            </a:endParaRPr>
          </a:p>
        </p:txBody>
      </p:sp>
      <p:sp>
        <p:nvSpPr>
          <p:cNvPr id="455" name="Google Shape;455;p49"/>
          <p:cNvSpPr/>
          <p:nvPr/>
        </p:nvSpPr>
        <p:spPr>
          <a:xfrm>
            <a:off x="6641050" y="4185825"/>
            <a:ext cx="13716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Migration Terminates</a:t>
            </a:r>
            <a:endParaRPr b="1">
              <a:solidFill>
                <a:srgbClr val="FFFFFF"/>
              </a:solidFill>
              <a:latin typeface="Gill Sans"/>
              <a:ea typeface="Gill Sans"/>
              <a:cs typeface="Gill Sans"/>
              <a:sym typeface="Gill Sans"/>
            </a:endParaRPr>
          </a:p>
        </p:txBody>
      </p:sp>
      <p:cxnSp>
        <p:nvCxnSpPr>
          <p:cNvPr id="456" name="Google Shape;456;p49"/>
          <p:cNvCxnSpPr/>
          <p:nvPr/>
        </p:nvCxnSpPr>
        <p:spPr>
          <a:xfrm flipH="1" rot="10800000">
            <a:off x="2407750" y="2892308"/>
            <a:ext cx="4219200" cy="1170300"/>
          </a:xfrm>
          <a:prstGeom prst="straightConnector1">
            <a:avLst/>
          </a:prstGeom>
          <a:noFill/>
          <a:ln cap="flat" cmpd="sng" w="38100">
            <a:solidFill>
              <a:srgbClr val="6AA84F"/>
            </a:solidFill>
            <a:prstDash val="solid"/>
            <a:round/>
            <a:headEnd len="sm" w="sm" type="none"/>
            <a:tailEnd len="med" w="med" type="stealth"/>
          </a:ln>
        </p:spPr>
      </p:cxnSp>
      <p:cxnSp>
        <p:nvCxnSpPr>
          <p:cNvPr id="457" name="Google Shape;457;p49"/>
          <p:cNvCxnSpPr/>
          <p:nvPr/>
        </p:nvCxnSpPr>
        <p:spPr>
          <a:xfrm>
            <a:off x="2407750" y="2720825"/>
            <a:ext cx="4219200" cy="0"/>
          </a:xfrm>
          <a:prstGeom prst="straightConnector1">
            <a:avLst/>
          </a:prstGeom>
          <a:noFill/>
          <a:ln cap="flat" cmpd="sng" w="38100">
            <a:solidFill>
              <a:srgbClr val="1155CC"/>
            </a:solidFill>
            <a:prstDash val="solid"/>
            <a:round/>
            <a:headEnd len="sm" w="sm" type="none"/>
            <a:tailEnd len="med" w="med" type="stealth"/>
          </a:ln>
        </p:spPr>
      </p:cxnSp>
      <p:cxnSp>
        <p:nvCxnSpPr>
          <p:cNvPr id="458" name="Google Shape;458;p49"/>
          <p:cNvCxnSpPr/>
          <p:nvPr/>
        </p:nvCxnSpPr>
        <p:spPr>
          <a:xfrm>
            <a:off x="2407750" y="1461050"/>
            <a:ext cx="4219200" cy="1110600"/>
          </a:xfrm>
          <a:prstGeom prst="straightConnector1">
            <a:avLst/>
          </a:prstGeom>
          <a:noFill/>
          <a:ln cap="flat" cmpd="sng" w="38100">
            <a:solidFill>
              <a:srgbClr val="E69138"/>
            </a:solidFill>
            <a:prstDash val="solid"/>
            <a:round/>
            <a:headEnd len="sm" w="sm" type="none"/>
            <a:tailEnd len="med" w="med" type="stealth"/>
          </a:ln>
        </p:spPr>
      </p:cxnSp>
      <p:sp>
        <p:nvSpPr>
          <p:cNvPr id="459" name="Google Shape;459;p49"/>
          <p:cNvSpPr/>
          <p:nvPr/>
        </p:nvSpPr>
        <p:spPr>
          <a:xfrm>
            <a:off x="3798275" y="1784900"/>
            <a:ext cx="2054700" cy="522000"/>
          </a:xfrm>
          <a:prstGeom prst="roundRect">
            <a:avLst>
              <a:gd fmla="val 16667" name="adj"/>
            </a:avLst>
          </a:prstGeom>
          <a:solidFill>
            <a:srgbClr val="E69138"/>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Very Fast:</a:t>
            </a:r>
            <a:endParaRPr b="1" sz="1600">
              <a:solidFill>
                <a:schemeClr val="lt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lt1"/>
                </a:solidFill>
                <a:latin typeface="Gill Sans"/>
                <a:ea typeface="Gill Sans"/>
                <a:cs typeface="Gill Sans"/>
                <a:sym typeface="Gill Sans"/>
              </a:rPr>
              <a:t>Planet Ingestion</a:t>
            </a:r>
            <a:endParaRPr b="1" sz="1600">
              <a:solidFill>
                <a:schemeClr val="lt1"/>
              </a:solidFill>
              <a:latin typeface="Gill Sans"/>
              <a:ea typeface="Gill Sans"/>
              <a:cs typeface="Gill Sans"/>
              <a:sym typeface="Gill Sans"/>
            </a:endParaRPr>
          </a:p>
        </p:txBody>
      </p:sp>
      <p:sp>
        <p:nvSpPr>
          <p:cNvPr id="460" name="Google Shape;460;p49"/>
          <p:cNvSpPr/>
          <p:nvPr/>
        </p:nvSpPr>
        <p:spPr>
          <a:xfrm>
            <a:off x="3839075" y="2484488"/>
            <a:ext cx="1963800" cy="522000"/>
          </a:xfrm>
          <a:prstGeom prst="roundRect">
            <a:avLst>
              <a:gd fmla="val 16667" name="adj"/>
            </a:avLst>
          </a:prstGeom>
          <a:solidFill>
            <a:srgbClr val="1155CC"/>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Gill Sans"/>
                <a:ea typeface="Gill Sans"/>
                <a:cs typeface="Gill Sans"/>
                <a:sym typeface="Gill Sans"/>
              </a:rPr>
              <a:t>Fast: </a:t>
            </a:r>
            <a:endParaRPr b="1">
              <a:solidFill>
                <a:schemeClr val="lt1"/>
              </a:solidFill>
              <a:latin typeface="Gill Sans"/>
              <a:ea typeface="Gill Sans"/>
              <a:cs typeface="Gill Sans"/>
              <a:sym typeface="Gill Sans"/>
            </a:endParaRPr>
          </a:p>
          <a:p>
            <a:pPr indent="0" lvl="0" marL="0" rtl="0" algn="ctr">
              <a:spcBef>
                <a:spcPts val="0"/>
              </a:spcBef>
              <a:spcAft>
                <a:spcPts val="0"/>
              </a:spcAft>
              <a:buNone/>
            </a:pPr>
            <a:r>
              <a:rPr b="1" lang="en">
                <a:solidFill>
                  <a:schemeClr val="lt1"/>
                </a:solidFill>
                <a:latin typeface="Gill Sans"/>
                <a:ea typeface="Gill Sans"/>
                <a:cs typeface="Gill Sans"/>
                <a:sym typeface="Gill Sans"/>
              </a:rPr>
              <a:t>Disk Migration</a:t>
            </a:r>
            <a:endParaRPr b="1">
              <a:solidFill>
                <a:schemeClr val="lt1"/>
              </a:solidFill>
              <a:latin typeface="Gill Sans"/>
              <a:ea typeface="Gill Sans"/>
              <a:cs typeface="Gill Sans"/>
              <a:sym typeface="Gill Sans"/>
            </a:endParaRPr>
          </a:p>
        </p:txBody>
      </p:sp>
      <p:sp>
        <p:nvSpPr>
          <p:cNvPr id="461" name="Google Shape;461;p49"/>
          <p:cNvSpPr/>
          <p:nvPr/>
        </p:nvSpPr>
        <p:spPr>
          <a:xfrm>
            <a:off x="3725975" y="3192325"/>
            <a:ext cx="2190000" cy="522000"/>
          </a:xfrm>
          <a:prstGeom prst="roundRect">
            <a:avLst>
              <a:gd fmla="val 16667" name="adj"/>
            </a:avLst>
          </a:prstGeom>
          <a:solidFill>
            <a:srgbClr val="6AA84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Gill Sans"/>
                <a:ea typeface="Gill Sans"/>
                <a:cs typeface="Gill Sans"/>
                <a:sym typeface="Gill Sans"/>
              </a:rPr>
              <a:t>Slow:</a:t>
            </a:r>
            <a:endParaRPr b="1">
              <a:solidFill>
                <a:schemeClr val="lt1"/>
              </a:solidFill>
              <a:latin typeface="Gill Sans"/>
              <a:ea typeface="Gill Sans"/>
              <a:cs typeface="Gill Sans"/>
              <a:sym typeface="Gill Sans"/>
            </a:endParaRPr>
          </a:p>
          <a:p>
            <a:pPr indent="0" lvl="0" marL="0" rtl="0" algn="ctr">
              <a:spcBef>
                <a:spcPts val="0"/>
              </a:spcBef>
              <a:spcAft>
                <a:spcPts val="0"/>
              </a:spcAft>
              <a:buNone/>
            </a:pPr>
            <a:r>
              <a:rPr b="1" lang="en">
                <a:solidFill>
                  <a:schemeClr val="lt1"/>
                </a:solidFill>
                <a:latin typeface="Gill Sans"/>
                <a:ea typeface="Gill Sans"/>
                <a:cs typeface="Gill Sans"/>
                <a:sym typeface="Gill Sans"/>
              </a:rPr>
              <a:t>Dynamical Interactions</a:t>
            </a:r>
            <a:endParaRPr b="1">
              <a:solidFill>
                <a:schemeClr val="lt1"/>
              </a:solidFill>
              <a:latin typeface="Gill Sans"/>
              <a:ea typeface="Gill Sans"/>
              <a:cs typeface="Gill Sans"/>
              <a:sym typeface="Gill Sans"/>
            </a:endParaRPr>
          </a:p>
        </p:txBody>
      </p:sp>
      <p:sp>
        <p:nvSpPr>
          <p:cNvPr id="462" name="Google Shape;462;p49"/>
          <p:cNvSpPr txBox="1"/>
          <p:nvPr/>
        </p:nvSpPr>
        <p:spPr>
          <a:xfrm>
            <a:off x="0" y="-1658"/>
            <a:ext cx="9144000" cy="949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2600">
                <a:latin typeface="Gill Sans"/>
                <a:ea typeface="Gill Sans"/>
                <a:cs typeface="Gill Sans"/>
                <a:sym typeface="Gill Sans"/>
              </a:rPr>
              <a:t>Observationally distinguish migration pathways</a:t>
            </a:r>
            <a:endParaRPr sz="2600">
              <a:latin typeface="Gill Sans"/>
              <a:ea typeface="Gill Sans"/>
              <a:cs typeface="Gill Sans"/>
              <a:sym typeface="Gill Sans"/>
            </a:endParaRPr>
          </a:p>
          <a:p>
            <a:pPr indent="0" lvl="0" marL="0" rtl="0" algn="ctr">
              <a:lnSpc>
                <a:spcPct val="90000"/>
              </a:lnSpc>
              <a:spcBef>
                <a:spcPts val="0"/>
              </a:spcBef>
              <a:spcAft>
                <a:spcPts val="0"/>
              </a:spcAft>
              <a:buNone/>
            </a:pPr>
            <a:r>
              <a:rPr lang="en" sz="2600">
                <a:latin typeface="Gill Sans"/>
                <a:ea typeface="Gill Sans"/>
                <a:cs typeface="Gill Sans"/>
                <a:sym typeface="Gill Sans"/>
              </a:rPr>
              <a:t>by studying close-in giant planet population over time</a:t>
            </a:r>
            <a:endParaRPr sz="2600">
              <a:latin typeface="Gill Sans"/>
              <a:ea typeface="Gill Sans"/>
              <a:cs typeface="Gill Sans"/>
              <a:sym typeface="Gill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descr="A screenshot of a cell phone&#10;&#10;Description automatically generated" id="467" name="Google Shape;467;p50"/>
          <p:cNvPicPr preferRelativeResize="0"/>
          <p:nvPr/>
        </p:nvPicPr>
        <p:blipFill rotWithShape="1">
          <a:blip r:embed="rId3">
            <a:alphaModFix/>
          </a:blip>
          <a:srcRect b="9162" l="6271" r="8396" t="11710"/>
          <a:stretch/>
        </p:blipFill>
        <p:spPr>
          <a:xfrm>
            <a:off x="934000" y="1170226"/>
            <a:ext cx="7379624" cy="3421650"/>
          </a:xfrm>
          <a:prstGeom prst="rect">
            <a:avLst/>
          </a:prstGeom>
          <a:noFill/>
          <a:ln>
            <a:noFill/>
          </a:ln>
        </p:spPr>
      </p:pic>
      <p:grpSp>
        <p:nvGrpSpPr>
          <p:cNvPr id="468" name="Google Shape;468;p50"/>
          <p:cNvGrpSpPr/>
          <p:nvPr/>
        </p:nvGrpSpPr>
        <p:grpSpPr>
          <a:xfrm>
            <a:off x="1721220" y="2076776"/>
            <a:ext cx="1211754" cy="1231033"/>
            <a:chOff x="1446572" y="2079291"/>
            <a:chExt cx="1283774" cy="1304199"/>
          </a:xfrm>
        </p:grpSpPr>
        <p:pic>
          <p:nvPicPr>
            <p:cNvPr id="469" name="Google Shape;469;p50"/>
            <p:cNvPicPr preferRelativeResize="0"/>
            <p:nvPr/>
          </p:nvPicPr>
          <p:blipFill rotWithShape="1">
            <a:blip r:embed="rId4">
              <a:alphaModFix/>
            </a:blip>
            <a:srcRect b="10159" l="9869" r="8364" t="6770"/>
            <a:stretch/>
          </p:blipFill>
          <p:spPr>
            <a:xfrm>
              <a:off x="1446572" y="2079291"/>
              <a:ext cx="1283774" cy="1304199"/>
            </a:xfrm>
            <a:prstGeom prst="rect">
              <a:avLst/>
            </a:prstGeom>
            <a:noFill/>
            <a:ln cap="flat" cmpd="sng" w="19050">
              <a:solidFill>
                <a:srgbClr val="FFC000"/>
              </a:solidFill>
              <a:prstDash val="solid"/>
              <a:round/>
              <a:headEnd len="sm" w="sm" type="none"/>
              <a:tailEnd len="sm" w="sm" type="none"/>
            </a:ln>
          </p:spPr>
        </p:pic>
        <p:pic>
          <p:nvPicPr>
            <p:cNvPr descr="A picture containing indoor, table, piece, different&#10;&#10;Description automatically generated" id="470" name="Google Shape;470;p50"/>
            <p:cNvPicPr preferRelativeResize="0"/>
            <p:nvPr/>
          </p:nvPicPr>
          <p:blipFill rotWithShape="1">
            <a:blip r:embed="rId5">
              <a:alphaModFix/>
            </a:blip>
            <a:srcRect b="0" l="22255" r="21712" t="0"/>
            <a:stretch/>
          </p:blipFill>
          <p:spPr>
            <a:xfrm>
              <a:off x="1897525" y="3001992"/>
              <a:ext cx="205474" cy="208976"/>
            </a:xfrm>
            <a:prstGeom prst="rect">
              <a:avLst/>
            </a:prstGeom>
            <a:solidFill>
              <a:srgbClr val="4472C4">
                <a:alpha val="0"/>
              </a:srgbClr>
            </a:solidFill>
            <a:ln>
              <a:noFill/>
            </a:ln>
          </p:spPr>
        </p:pic>
      </p:grpSp>
      <p:sp>
        <p:nvSpPr>
          <p:cNvPr id="471" name="Google Shape;471;p50"/>
          <p:cNvSpPr/>
          <p:nvPr/>
        </p:nvSpPr>
        <p:spPr>
          <a:xfrm>
            <a:off x="3155228" y="1799083"/>
            <a:ext cx="3331500" cy="1939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50"/>
          <p:cNvSpPr/>
          <p:nvPr/>
        </p:nvSpPr>
        <p:spPr>
          <a:xfrm>
            <a:off x="3159875" y="3730338"/>
            <a:ext cx="3331500" cy="776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50"/>
          <p:cNvSpPr txBox="1"/>
          <p:nvPr/>
        </p:nvSpPr>
        <p:spPr>
          <a:xfrm>
            <a:off x="6327470" y="1994674"/>
            <a:ext cx="19785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900" u="none" cap="none" strike="noStrike">
                <a:solidFill>
                  <a:srgbClr val="000000"/>
                </a:solidFill>
                <a:latin typeface="Gill Sans"/>
                <a:ea typeface="Gill Sans"/>
                <a:cs typeface="Gill Sans"/>
                <a:sym typeface="Gill Sans"/>
              </a:rPr>
              <a:t>6.5 ± 0.7%</a:t>
            </a:r>
            <a:endParaRPr b="0" i="0" sz="19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Gill Sans"/>
                <a:ea typeface="Gill Sans"/>
                <a:cs typeface="Gill Sans"/>
                <a:sym typeface="Gill Sans"/>
              </a:rPr>
              <a:t>(Johnson et al. 2010)</a:t>
            </a:r>
            <a:endParaRPr b="0" i="0" sz="1200" u="none" cap="none" strike="noStrike">
              <a:solidFill>
                <a:srgbClr val="000000"/>
              </a:solidFill>
              <a:latin typeface="Gill Sans"/>
              <a:ea typeface="Gill Sans"/>
              <a:cs typeface="Gill Sans"/>
              <a:sym typeface="Gill Sans"/>
            </a:endParaRPr>
          </a:p>
        </p:txBody>
      </p:sp>
      <p:sp>
        <p:nvSpPr>
          <p:cNvPr id="474" name="Google Shape;474;p50"/>
          <p:cNvSpPr txBox="1"/>
          <p:nvPr/>
        </p:nvSpPr>
        <p:spPr>
          <a:xfrm rot="-5400000">
            <a:off x="-1079175" y="2504575"/>
            <a:ext cx="3928500" cy="75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STIX Two Text"/>
                <a:ea typeface="STIX Two Text"/>
                <a:cs typeface="STIX Two Text"/>
                <a:sym typeface="STIX Two Text"/>
              </a:rPr>
              <a:t>Frequency of Close-in</a:t>
            </a:r>
            <a:endParaRPr sz="1800">
              <a:latin typeface="STIX Two Text"/>
              <a:ea typeface="STIX Two Text"/>
              <a:cs typeface="STIX Two Text"/>
              <a:sym typeface="STIX Two Text"/>
            </a:endParaRPr>
          </a:p>
          <a:p>
            <a:pPr indent="0" lvl="0" marL="0" rtl="0" algn="ctr">
              <a:spcBef>
                <a:spcPts val="0"/>
              </a:spcBef>
              <a:spcAft>
                <a:spcPts val="0"/>
              </a:spcAft>
              <a:buNone/>
            </a:pPr>
            <a:r>
              <a:rPr lang="en" sz="1800">
                <a:latin typeface="STIX Two Text"/>
                <a:ea typeface="STIX Two Text"/>
                <a:cs typeface="STIX Two Text"/>
                <a:sym typeface="STIX Two Text"/>
              </a:rPr>
              <a:t>of Giant Planets (%)</a:t>
            </a:r>
            <a:endParaRPr sz="1800">
              <a:latin typeface="STIX Two Text"/>
              <a:ea typeface="STIX Two Text"/>
              <a:cs typeface="STIX Two Text"/>
              <a:sym typeface="STIX Two Text"/>
            </a:endParaRPr>
          </a:p>
        </p:txBody>
      </p:sp>
      <p:sp>
        <p:nvSpPr>
          <p:cNvPr id="475" name="Google Shape;475;p50"/>
          <p:cNvSpPr txBox="1"/>
          <p:nvPr/>
        </p:nvSpPr>
        <p:spPr>
          <a:xfrm>
            <a:off x="1639283" y="1728098"/>
            <a:ext cx="133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Gill Sans"/>
                <a:ea typeface="Gill Sans"/>
                <a:cs typeface="Gill Sans"/>
                <a:sym typeface="Gill Sans"/>
              </a:rPr>
              <a:t>Image Credit:</a:t>
            </a:r>
            <a:endParaRPr sz="800">
              <a:solidFill>
                <a:srgbClr val="000000"/>
              </a:solidFill>
              <a:latin typeface="Gill Sans"/>
              <a:ea typeface="Gill Sans"/>
              <a:cs typeface="Gill Sans"/>
              <a:sym typeface="Gill Sans"/>
            </a:endParaRPr>
          </a:p>
          <a:p>
            <a:pPr indent="0" lvl="0" marL="0" rtl="0" algn="l">
              <a:spcBef>
                <a:spcPts val="0"/>
              </a:spcBef>
              <a:spcAft>
                <a:spcPts val="0"/>
              </a:spcAft>
              <a:buNone/>
            </a:pPr>
            <a:r>
              <a:rPr lang="en" sz="800">
                <a:solidFill>
                  <a:srgbClr val="000000"/>
                </a:solidFill>
                <a:latin typeface="Gill Sans"/>
                <a:ea typeface="Gill Sans"/>
                <a:cs typeface="Gill Sans"/>
                <a:sym typeface="Gill Sans"/>
              </a:rPr>
              <a:t>ALMA (ESO/NAOJ/NRAO)</a:t>
            </a:r>
            <a:endParaRPr sz="800">
              <a:solidFill>
                <a:srgbClr val="000000"/>
              </a:solidFill>
              <a:latin typeface="Gill Sans"/>
              <a:ea typeface="Gill Sans"/>
              <a:cs typeface="Gill Sans"/>
              <a:sym typeface="Gill Sans"/>
            </a:endParaRPr>
          </a:p>
        </p:txBody>
      </p:sp>
      <p:sp>
        <p:nvSpPr>
          <p:cNvPr id="476" name="Google Shape;476;p50"/>
          <p:cNvSpPr/>
          <p:nvPr/>
        </p:nvSpPr>
        <p:spPr>
          <a:xfrm>
            <a:off x="1823100" y="4543125"/>
            <a:ext cx="5820900" cy="164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sp>
        <p:nvSpPr>
          <p:cNvPr id="477" name="Google Shape;477;p50"/>
          <p:cNvSpPr/>
          <p:nvPr/>
        </p:nvSpPr>
        <p:spPr>
          <a:xfrm>
            <a:off x="1618575" y="4185825"/>
            <a:ext cx="13716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Giant Planet</a:t>
            </a:r>
            <a:endParaRPr b="1">
              <a:solidFill>
                <a:srgbClr val="FFFFFF"/>
              </a:solidFill>
              <a:latin typeface="Gill Sans"/>
              <a:ea typeface="Gill Sans"/>
              <a:cs typeface="Gill Sans"/>
              <a:sym typeface="Gill Sans"/>
            </a:endParaRPr>
          </a:p>
          <a:p>
            <a:pPr indent="0" lvl="0" marL="0" rtl="0" algn="ctr">
              <a:spcBef>
                <a:spcPts val="0"/>
              </a:spcBef>
              <a:spcAft>
                <a:spcPts val="0"/>
              </a:spcAft>
              <a:buNone/>
            </a:pPr>
            <a:r>
              <a:rPr b="1" lang="en">
                <a:solidFill>
                  <a:srgbClr val="FFFFFF"/>
                </a:solidFill>
                <a:latin typeface="Gill Sans"/>
                <a:ea typeface="Gill Sans"/>
                <a:cs typeface="Gill Sans"/>
                <a:sym typeface="Gill Sans"/>
              </a:rPr>
              <a:t>Formation</a:t>
            </a:r>
            <a:endParaRPr b="1">
              <a:solidFill>
                <a:srgbClr val="FFFFFF"/>
              </a:solidFill>
              <a:latin typeface="Gill Sans"/>
              <a:ea typeface="Gill Sans"/>
              <a:cs typeface="Gill Sans"/>
              <a:sym typeface="Gill Sans"/>
            </a:endParaRPr>
          </a:p>
        </p:txBody>
      </p:sp>
      <p:sp>
        <p:nvSpPr>
          <p:cNvPr id="478" name="Google Shape;478;p50"/>
          <p:cNvSpPr/>
          <p:nvPr/>
        </p:nvSpPr>
        <p:spPr>
          <a:xfrm>
            <a:off x="3449375" y="4185825"/>
            <a:ext cx="27432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Orbital Migration</a:t>
            </a:r>
            <a:endParaRPr b="1">
              <a:solidFill>
                <a:srgbClr val="FFFFFF"/>
              </a:solidFill>
              <a:latin typeface="Gill Sans"/>
              <a:ea typeface="Gill Sans"/>
              <a:cs typeface="Gill Sans"/>
              <a:sym typeface="Gill Sans"/>
            </a:endParaRPr>
          </a:p>
        </p:txBody>
      </p:sp>
      <p:sp>
        <p:nvSpPr>
          <p:cNvPr id="479" name="Google Shape;479;p50"/>
          <p:cNvSpPr/>
          <p:nvPr/>
        </p:nvSpPr>
        <p:spPr>
          <a:xfrm>
            <a:off x="6641050" y="4185825"/>
            <a:ext cx="1371600" cy="522000"/>
          </a:xfrm>
          <a:prstGeom prst="roundRect">
            <a:avLst>
              <a:gd fmla="val 16667" name="adj"/>
            </a:avLst>
          </a:prstGeom>
          <a:solidFill>
            <a:srgbClr val="3F9FFF"/>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ill Sans"/>
                <a:ea typeface="Gill Sans"/>
                <a:cs typeface="Gill Sans"/>
                <a:sym typeface="Gill Sans"/>
              </a:rPr>
              <a:t>Migration Terminates</a:t>
            </a:r>
            <a:endParaRPr b="1">
              <a:solidFill>
                <a:srgbClr val="FFFFFF"/>
              </a:solidFill>
              <a:latin typeface="Gill Sans"/>
              <a:ea typeface="Gill Sans"/>
              <a:cs typeface="Gill Sans"/>
              <a:sym typeface="Gill Sans"/>
            </a:endParaRPr>
          </a:p>
        </p:txBody>
      </p:sp>
      <p:cxnSp>
        <p:nvCxnSpPr>
          <p:cNvPr id="480" name="Google Shape;480;p50"/>
          <p:cNvCxnSpPr/>
          <p:nvPr/>
        </p:nvCxnSpPr>
        <p:spPr>
          <a:xfrm flipH="1" rot="10800000">
            <a:off x="2407750" y="2892308"/>
            <a:ext cx="4219200" cy="1170300"/>
          </a:xfrm>
          <a:prstGeom prst="straightConnector1">
            <a:avLst/>
          </a:prstGeom>
          <a:noFill/>
          <a:ln cap="flat" cmpd="sng" w="38100">
            <a:solidFill>
              <a:srgbClr val="6AA84F"/>
            </a:solidFill>
            <a:prstDash val="solid"/>
            <a:round/>
            <a:headEnd len="sm" w="sm" type="none"/>
            <a:tailEnd len="med" w="med" type="stealth"/>
          </a:ln>
        </p:spPr>
      </p:cxnSp>
      <p:cxnSp>
        <p:nvCxnSpPr>
          <p:cNvPr id="481" name="Google Shape;481;p50"/>
          <p:cNvCxnSpPr/>
          <p:nvPr/>
        </p:nvCxnSpPr>
        <p:spPr>
          <a:xfrm>
            <a:off x="2407750" y="2720825"/>
            <a:ext cx="4219200" cy="0"/>
          </a:xfrm>
          <a:prstGeom prst="straightConnector1">
            <a:avLst/>
          </a:prstGeom>
          <a:noFill/>
          <a:ln cap="flat" cmpd="sng" w="38100">
            <a:solidFill>
              <a:srgbClr val="1155CC"/>
            </a:solidFill>
            <a:prstDash val="solid"/>
            <a:round/>
            <a:headEnd len="sm" w="sm" type="none"/>
            <a:tailEnd len="med" w="med" type="stealth"/>
          </a:ln>
        </p:spPr>
      </p:cxnSp>
      <p:cxnSp>
        <p:nvCxnSpPr>
          <p:cNvPr id="482" name="Google Shape;482;p50"/>
          <p:cNvCxnSpPr/>
          <p:nvPr/>
        </p:nvCxnSpPr>
        <p:spPr>
          <a:xfrm>
            <a:off x="2407750" y="1461050"/>
            <a:ext cx="4219200" cy="1110600"/>
          </a:xfrm>
          <a:prstGeom prst="straightConnector1">
            <a:avLst/>
          </a:prstGeom>
          <a:noFill/>
          <a:ln cap="flat" cmpd="sng" w="38100">
            <a:solidFill>
              <a:srgbClr val="E69138"/>
            </a:solidFill>
            <a:prstDash val="solid"/>
            <a:round/>
            <a:headEnd len="sm" w="sm" type="none"/>
            <a:tailEnd len="med" w="med" type="stealth"/>
          </a:ln>
        </p:spPr>
      </p:cxnSp>
      <p:sp>
        <p:nvSpPr>
          <p:cNvPr id="483" name="Google Shape;483;p50"/>
          <p:cNvSpPr/>
          <p:nvPr/>
        </p:nvSpPr>
        <p:spPr>
          <a:xfrm>
            <a:off x="3798275" y="1784900"/>
            <a:ext cx="2054700" cy="522000"/>
          </a:xfrm>
          <a:prstGeom prst="roundRect">
            <a:avLst>
              <a:gd fmla="val 16667" name="adj"/>
            </a:avLst>
          </a:prstGeom>
          <a:solidFill>
            <a:srgbClr val="E69138"/>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Very Fast:</a:t>
            </a:r>
            <a:endParaRPr b="1" sz="1600">
              <a:solidFill>
                <a:schemeClr val="lt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lt1"/>
                </a:solidFill>
                <a:latin typeface="Gill Sans"/>
                <a:ea typeface="Gill Sans"/>
                <a:cs typeface="Gill Sans"/>
                <a:sym typeface="Gill Sans"/>
              </a:rPr>
              <a:t>Planet Ingestion</a:t>
            </a:r>
            <a:endParaRPr b="1" sz="1600">
              <a:solidFill>
                <a:schemeClr val="lt1"/>
              </a:solidFill>
              <a:latin typeface="Gill Sans"/>
              <a:ea typeface="Gill Sans"/>
              <a:cs typeface="Gill Sans"/>
              <a:sym typeface="Gill Sans"/>
            </a:endParaRPr>
          </a:p>
        </p:txBody>
      </p:sp>
      <p:sp>
        <p:nvSpPr>
          <p:cNvPr id="484" name="Google Shape;484;p50"/>
          <p:cNvSpPr/>
          <p:nvPr/>
        </p:nvSpPr>
        <p:spPr>
          <a:xfrm>
            <a:off x="3839075" y="2484488"/>
            <a:ext cx="1963800" cy="522000"/>
          </a:xfrm>
          <a:prstGeom prst="roundRect">
            <a:avLst>
              <a:gd fmla="val 16667" name="adj"/>
            </a:avLst>
          </a:prstGeom>
          <a:solidFill>
            <a:srgbClr val="1155CC"/>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Gill Sans"/>
                <a:ea typeface="Gill Sans"/>
                <a:cs typeface="Gill Sans"/>
                <a:sym typeface="Gill Sans"/>
              </a:rPr>
              <a:t>Fast: </a:t>
            </a:r>
            <a:endParaRPr b="1">
              <a:solidFill>
                <a:schemeClr val="lt1"/>
              </a:solidFill>
              <a:latin typeface="Gill Sans"/>
              <a:ea typeface="Gill Sans"/>
              <a:cs typeface="Gill Sans"/>
              <a:sym typeface="Gill Sans"/>
            </a:endParaRPr>
          </a:p>
          <a:p>
            <a:pPr indent="0" lvl="0" marL="0" rtl="0" algn="ctr">
              <a:spcBef>
                <a:spcPts val="0"/>
              </a:spcBef>
              <a:spcAft>
                <a:spcPts val="0"/>
              </a:spcAft>
              <a:buNone/>
            </a:pPr>
            <a:r>
              <a:rPr b="1" lang="en">
                <a:solidFill>
                  <a:schemeClr val="lt1"/>
                </a:solidFill>
                <a:latin typeface="Gill Sans"/>
                <a:ea typeface="Gill Sans"/>
                <a:cs typeface="Gill Sans"/>
                <a:sym typeface="Gill Sans"/>
              </a:rPr>
              <a:t>Disk Migration</a:t>
            </a:r>
            <a:endParaRPr b="1">
              <a:solidFill>
                <a:schemeClr val="lt1"/>
              </a:solidFill>
              <a:latin typeface="Gill Sans"/>
              <a:ea typeface="Gill Sans"/>
              <a:cs typeface="Gill Sans"/>
              <a:sym typeface="Gill Sans"/>
            </a:endParaRPr>
          </a:p>
        </p:txBody>
      </p:sp>
      <p:sp>
        <p:nvSpPr>
          <p:cNvPr id="485" name="Google Shape;485;p50"/>
          <p:cNvSpPr/>
          <p:nvPr/>
        </p:nvSpPr>
        <p:spPr>
          <a:xfrm>
            <a:off x="3725975" y="3192325"/>
            <a:ext cx="2190000" cy="522000"/>
          </a:xfrm>
          <a:prstGeom prst="roundRect">
            <a:avLst>
              <a:gd fmla="val 16667" name="adj"/>
            </a:avLst>
          </a:prstGeom>
          <a:solidFill>
            <a:srgbClr val="6AA84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Gill Sans"/>
                <a:ea typeface="Gill Sans"/>
                <a:cs typeface="Gill Sans"/>
                <a:sym typeface="Gill Sans"/>
              </a:rPr>
              <a:t>Slow:</a:t>
            </a:r>
            <a:endParaRPr b="1">
              <a:solidFill>
                <a:schemeClr val="lt1"/>
              </a:solidFill>
              <a:latin typeface="Gill Sans"/>
              <a:ea typeface="Gill Sans"/>
              <a:cs typeface="Gill Sans"/>
              <a:sym typeface="Gill Sans"/>
            </a:endParaRPr>
          </a:p>
          <a:p>
            <a:pPr indent="0" lvl="0" marL="0" rtl="0" algn="ctr">
              <a:spcBef>
                <a:spcPts val="0"/>
              </a:spcBef>
              <a:spcAft>
                <a:spcPts val="0"/>
              </a:spcAft>
              <a:buNone/>
            </a:pPr>
            <a:r>
              <a:rPr b="1" lang="en">
                <a:solidFill>
                  <a:schemeClr val="lt1"/>
                </a:solidFill>
                <a:latin typeface="Gill Sans"/>
                <a:ea typeface="Gill Sans"/>
                <a:cs typeface="Gill Sans"/>
                <a:sym typeface="Gill Sans"/>
              </a:rPr>
              <a:t>Dynamical Interactions</a:t>
            </a:r>
            <a:endParaRPr b="1">
              <a:solidFill>
                <a:schemeClr val="lt1"/>
              </a:solidFill>
              <a:latin typeface="Gill Sans"/>
              <a:ea typeface="Gill Sans"/>
              <a:cs typeface="Gill Sans"/>
              <a:sym typeface="Gill Sans"/>
            </a:endParaRPr>
          </a:p>
        </p:txBody>
      </p:sp>
      <p:sp>
        <p:nvSpPr>
          <p:cNvPr id="486" name="Google Shape;486;p50"/>
          <p:cNvSpPr txBox="1"/>
          <p:nvPr/>
        </p:nvSpPr>
        <p:spPr>
          <a:xfrm>
            <a:off x="0" y="-1658"/>
            <a:ext cx="9144000" cy="949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2600">
                <a:latin typeface="Gill Sans"/>
                <a:ea typeface="Gill Sans"/>
                <a:cs typeface="Gill Sans"/>
                <a:sym typeface="Gill Sans"/>
              </a:rPr>
              <a:t>Observationally distinguish migration pathways</a:t>
            </a:r>
            <a:endParaRPr sz="2600">
              <a:latin typeface="Gill Sans"/>
              <a:ea typeface="Gill Sans"/>
              <a:cs typeface="Gill Sans"/>
              <a:sym typeface="Gill Sans"/>
            </a:endParaRPr>
          </a:p>
          <a:p>
            <a:pPr indent="0" lvl="0" marL="0" rtl="0" algn="ctr">
              <a:lnSpc>
                <a:spcPct val="90000"/>
              </a:lnSpc>
              <a:spcBef>
                <a:spcPts val="0"/>
              </a:spcBef>
              <a:spcAft>
                <a:spcPts val="0"/>
              </a:spcAft>
              <a:buNone/>
            </a:pPr>
            <a:r>
              <a:rPr lang="en" sz="2600">
                <a:latin typeface="Gill Sans"/>
                <a:ea typeface="Gill Sans"/>
                <a:cs typeface="Gill Sans"/>
                <a:sym typeface="Gill Sans"/>
              </a:rPr>
              <a:t>by studying close-in giant planet population over time</a:t>
            </a:r>
            <a:endParaRPr sz="2600">
              <a:latin typeface="Gill Sans"/>
              <a:ea typeface="Gill Sans"/>
              <a:cs typeface="Gill Sans"/>
              <a:sym typeface="Gill Sans"/>
            </a:endParaRPr>
          </a:p>
        </p:txBody>
      </p:sp>
      <p:sp>
        <p:nvSpPr>
          <p:cNvPr id="487" name="Google Shape;487;p50"/>
          <p:cNvSpPr/>
          <p:nvPr/>
        </p:nvSpPr>
        <p:spPr>
          <a:xfrm>
            <a:off x="534000" y="1994675"/>
            <a:ext cx="8076000" cy="1571700"/>
          </a:xfrm>
          <a:prstGeom prst="roundRect">
            <a:avLst>
              <a:gd fmla="val 16667" name="adj"/>
            </a:avLst>
          </a:prstGeom>
          <a:solidFill>
            <a:schemeClr val="dk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3000">
                <a:solidFill>
                  <a:srgbClr val="FFFFFF"/>
                </a:solidFill>
                <a:latin typeface="Gill Sans"/>
                <a:ea typeface="Gill Sans"/>
                <a:cs typeface="Gill Sans"/>
                <a:sym typeface="Gill Sans"/>
              </a:rPr>
              <a:t>Determine </a:t>
            </a:r>
            <a:r>
              <a:rPr b="1" lang="en" sz="3000">
                <a:solidFill>
                  <a:srgbClr val="FFFFFF"/>
                </a:solidFill>
                <a:latin typeface="Gill Sans"/>
                <a:ea typeface="Gill Sans"/>
                <a:cs typeface="Gill Sans"/>
                <a:sym typeface="Gill Sans"/>
              </a:rPr>
              <a:t>When</a:t>
            </a:r>
            <a:r>
              <a:rPr lang="en" sz="3000">
                <a:solidFill>
                  <a:srgbClr val="FFFFFF"/>
                </a:solidFill>
                <a:latin typeface="Gill Sans"/>
                <a:ea typeface="Gill Sans"/>
                <a:cs typeface="Gill Sans"/>
                <a:sym typeface="Gill Sans"/>
              </a:rPr>
              <a:t> Giant Planets Migrate</a:t>
            </a:r>
            <a:endParaRPr sz="3000">
              <a:solidFill>
                <a:srgbClr val="FFFFFF"/>
              </a:solidFill>
              <a:latin typeface="Gill Sans"/>
              <a:ea typeface="Gill Sans"/>
              <a:cs typeface="Gill Sans"/>
              <a:sym typeface="Gill Sans"/>
            </a:endParaRPr>
          </a:p>
          <a:p>
            <a:pPr indent="0" lvl="0" marL="0" rtl="0" algn="ctr">
              <a:lnSpc>
                <a:spcPct val="90000"/>
              </a:lnSpc>
              <a:spcBef>
                <a:spcPts val="0"/>
              </a:spcBef>
              <a:spcAft>
                <a:spcPts val="0"/>
              </a:spcAft>
              <a:buNone/>
            </a:pPr>
            <a:r>
              <a:rPr lang="en" sz="3000">
                <a:solidFill>
                  <a:srgbClr val="FFFFFF"/>
                </a:solidFill>
                <a:latin typeface="Gill Sans"/>
                <a:ea typeface="Gill Sans"/>
                <a:cs typeface="Gill Sans"/>
                <a:sym typeface="Gill Sans"/>
              </a:rPr>
              <a:t>can Disentangle </a:t>
            </a:r>
            <a:r>
              <a:rPr b="1" lang="en" sz="3000">
                <a:solidFill>
                  <a:srgbClr val="FFFFFF"/>
                </a:solidFill>
                <a:latin typeface="Gill Sans"/>
                <a:ea typeface="Gill Sans"/>
                <a:cs typeface="Gill Sans"/>
                <a:sym typeface="Gill Sans"/>
              </a:rPr>
              <a:t>How</a:t>
            </a:r>
            <a:r>
              <a:rPr lang="en" sz="3000">
                <a:solidFill>
                  <a:srgbClr val="FFFFFF"/>
                </a:solidFill>
                <a:latin typeface="Gill Sans"/>
                <a:ea typeface="Gill Sans"/>
                <a:cs typeface="Gill Sans"/>
                <a:sym typeface="Gill Sans"/>
              </a:rPr>
              <a:t> They Migrate</a:t>
            </a:r>
            <a:endParaRPr sz="3000">
              <a:solidFill>
                <a:srgbClr val="FFFFFF"/>
              </a:solidFill>
              <a:latin typeface="Gill Sans"/>
              <a:ea typeface="Gill Sans"/>
              <a:cs typeface="Gill Sans"/>
              <a:sym typeface="Gill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A close up of a device&#10;&#10;Description automatically generated" id="492" name="Google Shape;492;p51"/>
          <p:cNvPicPr preferRelativeResize="0"/>
          <p:nvPr/>
        </p:nvPicPr>
        <p:blipFill rotWithShape="1">
          <a:blip r:embed="rId3">
            <a:alphaModFix/>
          </a:blip>
          <a:srcRect b="6585" l="0" r="0" t="0"/>
          <a:stretch/>
        </p:blipFill>
        <p:spPr>
          <a:xfrm>
            <a:off x="1135175" y="753300"/>
            <a:ext cx="6873551" cy="3905675"/>
          </a:xfrm>
          <a:prstGeom prst="rect">
            <a:avLst/>
          </a:prstGeom>
          <a:noFill/>
          <a:ln>
            <a:noFill/>
          </a:ln>
        </p:spPr>
      </p:pic>
      <p:sp>
        <p:nvSpPr>
          <p:cNvPr id="493" name="Google Shape;493;p51"/>
          <p:cNvSpPr txBox="1"/>
          <p:nvPr/>
        </p:nvSpPr>
        <p:spPr>
          <a:xfrm>
            <a:off x="-50" y="0"/>
            <a:ext cx="9144000" cy="75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Gill Sans"/>
                <a:ea typeface="Gill Sans"/>
                <a:cs typeface="Gill Sans"/>
                <a:sym typeface="Gill Sans"/>
              </a:rPr>
              <a:t>Habitable-zone Planet Finder (HPF) Spectrograph</a:t>
            </a:r>
            <a:endParaRPr sz="3000">
              <a:latin typeface="Gill Sans"/>
              <a:ea typeface="Gill Sans"/>
              <a:cs typeface="Gill Sans"/>
              <a:sym typeface="Gill Sans"/>
            </a:endParaRPr>
          </a:p>
        </p:txBody>
      </p:sp>
      <p:sp>
        <p:nvSpPr>
          <p:cNvPr id="494" name="Google Shape;494;p51"/>
          <p:cNvSpPr/>
          <p:nvPr/>
        </p:nvSpPr>
        <p:spPr>
          <a:xfrm>
            <a:off x="1241575" y="2893950"/>
            <a:ext cx="2087100" cy="44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sp>
        <p:nvSpPr>
          <p:cNvPr id="495" name="Google Shape;495;p51"/>
          <p:cNvSpPr/>
          <p:nvPr/>
        </p:nvSpPr>
        <p:spPr>
          <a:xfrm>
            <a:off x="4091875" y="3202872"/>
            <a:ext cx="930600" cy="44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sp>
        <p:nvSpPr>
          <p:cNvPr id="496" name="Google Shape;496;p51"/>
          <p:cNvSpPr/>
          <p:nvPr/>
        </p:nvSpPr>
        <p:spPr>
          <a:xfrm>
            <a:off x="5352200" y="1222500"/>
            <a:ext cx="1960800" cy="3657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rPr>
              <a:t>Near-Infrared (NIR)</a:t>
            </a:r>
            <a:endParaRPr b="1" sz="1500">
              <a:solidFill>
                <a:schemeClr val="lt1"/>
              </a:solidFill>
            </a:endParaRPr>
          </a:p>
        </p:txBody>
      </p:sp>
      <p:sp>
        <p:nvSpPr>
          <p:cNvPr id="497" name="Google Shape;497;p51"/>
          <p:cNvSpPr/>
          <p:nvPr/>
        </p:nvSpPr>
        <p:spPr>
          <a:xfrm>
            <a:off x="1413850" y="867325"/>
            <a:ext cx="2377800" cy="3657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rPr>
              <a:t>Laser Frequency Comb</a:t>
            </a:r>
            <a:endParaRPr b="1" sz="1500">
              <a:solidFill>
                <a:schemeClr val="lt1"/>
              </a:solidFill>
            </a:endParaRPr>
          </a:p>
        </p:txBody>
      </p:sp>
      <p:sp>
        <p:nvSpPr>
          <p:cNvPr id="498" name="Google Shape;498;p51"/>
          <p:cNvSpPr/>
          <p:nvPr/>
        </p:nvSpPr>
        <p:spPr>
          <a:xfrm>
            <a:off x="7509850" y="2754800"/>
            <a:ext cx="1423800" cy="5943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rPr>
              <a:t>Queue-mode</a:t>
            </a:r>
            <a:br>
              <a:rPr b="1" lang="en" sz="1500">
                <a:solidFill>
                  <a:schemeClr val="lt1"/>
                </a:solidFill>
              </a:rPr>
            </a:br>
            <a:r>
              <a:rPr b="1" lang="en" sz="1500">
                <a:solidFill>
                  <a:schemeClr val="lt1"/>
                </a:solidFill>
              </a:rPr>
              <a:t>Observing</a:t>
            </a:r>
            <a:endParaRPr b="1" sz="1500">
              <a:solidFill>
                <a:schemeClr val="lt1"/>
              </a:solidFill>
            </a:endParaRPr>
          </a:p>
        </p:txBody>
      </p:sp>
      <p:sp>
        <p:nvSpPr>
          <p:cNvPr id="499" name="Google Shape;499;p51"/>
          <p:cNvSpPr/>
          <p:nvPr/>
        </p:nvSpPr>
        <p:spPr>
          <a:xfrm>
            <a:off x="4919050" y="2924725"/>
            <a:ext cx="1096500" cy="3657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rPr>
              <a:t>Fiber-fed</a:t>
            </a:r>
            <a:endParaRPr b="1" sz="1500">
              <a:solidFill>
                <a:schemeClr val="lt1"/>
              </a:solidFill>
            </a:endParaRPr>
          </a:p>
        </p:txBody>
      </p:sp>
      <p:sp>
        <p:nvSpPr>
          <p:cNvPr id="500" name="Google Shape;500;p51"/>
          <p:cNvSpPr/>
          <p:nvPr/>
        </p:nvSpPr>
        <p:spPr>
          <a:xfrm>
            <a:off x="651850" y="3205575"/>
            <a:ext cx="1751700" cy="5943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rPr>
              <a:t>High Resolution (</a:t>
            </a:r>
            <a:r>
              <a:rPr b="1" i="1" lang="en" sz="1500">
                <a:solidFill>
                  <a:schemeClr val="lt1"/>
                </a:solidFill>
              </a:rPr>
              <a:t>R</a:t>
            </a:r>
            <a:r>
              <a:rPr b="1" lang="en" sz="1500">
                <a:solidFill>
                  <a:schemeClr val="lt1"/>
                </a:solidFill>
              </a:rPr>
              <a:t> ~ 55,000)</a:t>
            </a:r>
            <a:endParaRPr b="1" sz="1500">
              <a:solidFill>
                <a:schemeClr val="lt1"/>
              </a:solidFill>
            </a:endParaRPr>
          </a:p>
        </p:txBody>
      </p:sp>
      <p:sp>
        <p:nvSpPr>
          <p:cNvPr id="501" name="Google Shape;501;p51"/>
          <p:cNvSpPr/>
          <p:nvPr/>
        </p:nvSpPr>
        <p:spPr>
          <a:xfrm>
            <a:off x="575650" y="2467525"/>
            <a:ext cx="2377800" cy="3657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rPr>
              <a:t>Temperature Stabilized</a:t>
            </a:r>
            <a:endParaRPr b="1" sz="1500">
              <a:solidFill>
                <a:schemeClr val="lt1"/>
              </a:solidFill>
            </a:endParaRPr>
          </a:p>
        </p:txBody>
      </p:sp>
      <p:sp>
        <p:nvSpPr>
          <p:cNvPr id="502" name="Google Shape;502;p51"/>
          <p:cNvSpPr txBox="1"/>
          <p:nvPr/>
        </p:nvSpPr>
        <p:spPr>
          <a:xfrm>
            <a:off x="-50" y="4136346"/>
            <a:ext cx="17517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Gill Sans"/>
                <a:ea typeface="Gill Sans"/>
                <a:cs typeface="Gill Sans"/>
                <a:sym typeface="Gill Sans"/>
              </a:rPr>
              <a:t>Mahadevan+2012,</a:t>
            </a:r>
            <a:endParaRPr sz="1100">
              <a:latin typeface="Gill Sans"/>
              <a:ea typeface="Gill Sans"/>
              <a:cs typeface="Gill Sans"/>
              <a:sym typeface="Gill Sans"/>
            </a:endParaRPr>
          </a:p>
          <a:p>
            <a:pPr indent="0" lvl="0" marL="0" rtl="0" algn="l">
              <a:spcBef>
                <a:spcPts val="0"/>
              </a:spcBef>
              <a:spcAft>
                <a:spcPts val="0"/>
              </a:spcAft>
              <a:buNone/>
            </a:pPr>
            <a:r>
              <a:rPr lang="en" sz="1100">
                <a:latin typeface="Gill Sans"/>
                <a:ea typeface="Gill Sans"/>
                <a:cs typeface="Gill Sans"/>
                <a:sym typeface="Gill Sans"/>
              </a:rPr>
              <a:t>S</a:t>
            </a:r>
            <a:r>
              <a:rPr lang="en" sz="1100">
                <a:solidFill>
                  <a:schemeClr val="dk1"/>
                </a:solidFill>
                <a:latin typeface="Gill Sans"/>
                <a:ea typeface="Gill Sans"/>
                <a:cs typeface="Gill Sans"/>
                <a:sym typeface="Gill Sans"/>
              </a:rPr>
              <a:t>tefansson+2016,</a:t>
            </a:r>
            <a:endParaRPr sz="1100">
              <a:latin typeface="Gill Sans"/>
              <a:ea typeface="Gill Sans"/>
              <a:cs typeface="Gill Sans"/>
              <a:sym typeface="Gill Sans"/>
            </a:endParaRPr>
          </a:p>
          <a:p>
            <a:pPr indent="0" lvl="0" marL="0" rtl="0" algn="l">
              <a:spcBef>
                <a:spcPts val="0"/>
              </a:spcBef>
              <a:spcAft>
                <a:spcPts val="0"/>
              </a:spcAft>
              <a:buNone/>
            </a:pPr>
            <a:r>
              <a:rPr lang="en" sz="1100">
                <a:latin typeface="Gill Sans"/>
                <a:ea typeface="Gill Sans"/>
                <a:cs typeface="Gill Sans"/>
                <a:sym typeface="Gill Sans"/>
              </a:rPr>
              <a:t>Ninan+2018, Kaplan+2018, Metcalfe+2019a, Stefansson+2020</a:t>
            </a:r>
            <a:endParaRPr sz="1100">
              <a:latin typeface="Gill Sans"/>
              <a:ea typeface="Gill Sans"/>
              <a:cs typeface="Gill Sans"/>
              <a:sym typeface="Gill Sans"/>
            </a:endParaRPr>
          </a:p>
        </p:txBody>
      </p:sp>
      <p:sp>
        <p:nvSpPr>
          <p:cNvPr id="503" name="Google Shape;503;p51"/>
          <p:cNvSpPr/>
          <p:nvPr/>
        </p:nvSpPr>
        <p:spPr>
          <a:xfrm>
            <a:off x="6313150" y="3650175"/>
            <a:ext cx="1751700" cy="5943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1"/>
                </a:solidFill>
              </a:rPr>
              <a:t>Hobby-Eberly</a:t>
            </a:r>
            <a:endParaRPr b="1" sz="1500">
              <a:solidFill>
                <a:schemeClr val="lt1"/>
              </a:solidFill>
            </a:endParaRPr>
          </a:p>
          <a:p>
            <a:pPr indent="0" lvl="0" marL="0" rtl="0" algn="ctr">
              <a:spcBef>
                <a:spcPts val="0"/>
              </a:spcBef>
              <a:spcAft>
                <a:spcPts val="0"/>
              </a:spcAft>
              <a:buNone/>
            </a:pPr>
            <a:r>
              <a:rPr b="1" lang="en" sz="1500">
                <a:solidFill>
                  <a:schemeClr val="lt1"/>
                </a:solidFill>
              </a:rPr>
              <a:t>Telescope</a:t>
            </a:r>
            <a:endParaRPr b="1" sz="15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52"/>
          <p:cNvPicPr preferRelativeResize="0"/>
          <p:nvPr/>
        </p:nvPicPr>
        <p:blipFill>
          <a:blip r:embed="rId3">
            <a:alphaModFix/>
          </a:blip>
          <a:stretch>
            <a:fillRect/>
          </a:stretch>
        </p:blipFill>
        <p:spPr>
          <a:xfrm>
            <a:off x="741488" y="652599"/>
            <a:ext cx="7661024" cy="4042865"/>
          </a:xfrm>
          <a:prstGeom prst="rect">
            <a:avLst/>
          </a:prstGeom>
          <a:noFill/>
          <a:ln>
            <a:noFill/>
          </a:ln>
        </p:spPr>
      </p:pic>
      <p:sp>
        <p:nvSpPr>
          <p:cNvPr id="509" name="Google Shape;509;p52"/>
          <p:cNvSpPr txBox="1"/>
          <p:nvPr/>
        </p:nvSpPr>
        <p:spPr>
          <a:xfrm>
            <a:off x="2461800" y="0"/>
            <a:ext cx="4220400" cy="5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latin typeface="Gill Sans"/>
                <a:ea typeface="Gill Sans"/>
                <a:cs typeface="Gill Sans"/>
                <a:sym typeface="Gill Sans"/>
              </a:rPr>
              <a:t>Example HPF Data</a:t>
            </a:r>
            <a:endParaRPr sz="2800">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3">
            <a:alphaModFix/>
          </a:blip>
          <a:srcRect b="16022" l="0" r="0" t="0"/>
          <a:stretch/>
        </p:blipFill>
        <p:spPr>
          <a:xfrm>
            <a:off x="457200" y="528852"/>
            <a:ext cx="8229600" cy="4319325"/>
          </a:xfrm>
          <a:prstGeom prst="rect">
            <a:avLst/>
          </a:prstGeom>
          <a:noFill/>
          <a:ln>
            <a:noFill/>
          </a:ln>
        </p:spPr>
      </p:pic>
      <p:pic>
        <p:nvPicPr>
          <p:cNvPr id="101" name="Google Shape;101;p17"/>
          <p:cNvPicPr preferRelativeResize="0"/>
          <p:nvPr/>
        </p:nvPicPr>
        <p:blipFill>
          <a:blip r:embed="rId4">
            <a:alphaModFix/>
          </a:blip>
          <a:stretch>
            <a:fillRect/>
          </a:stretch>
        </p:blipFill>
        <p:spPr>
          <a:xfrm>
            <a:off x="898575" y="1728850"/>
            <a:ext cx="7235525" cy="2460375"/>
          </a:xfrm>
          <a:prstGeom prst="rect">
            <a:avLst/>
          </a:prstGeom>
          <a:noFill/>
          <a:ln>
            <a:noFill/>
          </a:ln>
        </p:spPr>
      </p:pic>
      <p:pic>
        <p:nvPicPr>
          <p:cNvPr id="102" name="Google Shape;102;p17"/>
          <p:cNvPicPr preferRelativeResize="0"/>
          <p:nvPr/>
        </p:nvPicPr>
        <p:blipFill>
          <a:blip r:embed="rId5">
            <a:alphaModFix/>
          </a:blip>
          <a:stretch>
            <a:fillRect/>
          </a:stretch>
        </p:blipFill>
        <p:spPr>
          <a:xfrm>
            <a:off x="1096350" y="2340750"/>
            <a:ext cx="6368956" cy="2460375"/>
          </a:xfrm>
          <a:prstGeom prst="rect">
            <a:avLst/>
          </a:prstGeom>
          <a:noFill/>
          <a:ln>
            <a:noFill/>
          </a:ln>
        </p:spPr>
      </p:pic>
      <p:sp>
        <p:nvSpPr>
          <p:cNvPr id="103" name="Google Shape;103;p17"/>
          <p:cNvSpPr txBox="1"/>
          <p:nvPr/>
        </p:nvSpPr>
        <p:spPr>
          <a:xfrm>
            <a:off x="6105266" y="4781552"/>
            <a:ext cx="3000000" cy="354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100">
                <a:solidFill>
                  <a:srgbClr val="FFFFFF"/>
                </a:solidFill>
                <a:latin typeface="Gill Sans"/>
                <a:ea typeface="Gill Sans"/>
                <a:cs typeface="Gill Sans"/>
                <a:sym typeface="Gill Sans"/>
              </a:rPr>
              <a:t>Image Credit: NASA/JPL/Caltech</a:t>
            </a:r>
            <a:endParaRPr sz="1100">
              <a:solidFill>
                <a:srgbClr val="FFFFFF"/>
              </a:solidFill>
              <a:latin typeface="Gill Sans"/>
              <a:ea typeface="Gill Sans"/>
              <a:cs typeface="Gill Sans"/>
              <a:sym typeface="Gill Sans"/>
            </a:endParaRPr>
          </a:p>
        </p:txBody>
      </p:sp>
      <p:sp>
        <p:nvSpPr>
          <p:cNvPr id="104" name="Google Shape;104;p17"/>
          <p:cNvSpPr txBox="1"/>
          <p:nvPr/>
        </p:nvSpPr>
        <p:spPr>
          <a:xfrm>
            <a:off x="0" y="4297002"/>
            <a:ext cx="1735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Gill Sans"/>
                <a:ea typeface="Gill Sans"/>
                <a:cs typeface="Gill Sans"/>
                <a:sym typeface="Gill Sans"/>
              </a:rPr>
              <a:t>e.g.,</a:t>
            </a:r>
            <a:endParaRPr sz="1100">
              <a:solidFill>
                <a:schemeClr val="lt1"/>
              </a:solidFill>
              <a:latin typeface="Gill Sans"/>
              <a:ea typeface="Gill Sans"/>
              <a:cs typeface="Gill Sans"/>
              <a:sym typeface="Gill Sans"/>
            </a:endParaRPr>
          </a:p>
          <a:p>
            <a:pPr indent="0" lvl="0" marL="0" rtl="0" algn="l">
              <a:spcBef>
                <a:spcPts val="0"/>
              </a:spcBef>
              <a:spcAft>
                <a:spcPts val="0"/>
              </a:spcAft>
              <a:buNone/>
            </a:pPr>
            <a:r>
              <a:rPr lang="en" sz="1100">
                <a:solidFill>
                  <a:schemeClr val="lt1"/>
                </a:solidFill>
                <a:latin typeface="Gill Sans"/>
                <a:ea typeface="Gill Sans"/>
                <a:cs typeface="Gill Sans"/>
                <a:sym typeface="Gill Sans"/>
              </a:rPr>
              <a:t>Martin &amp; Livio 2012,</a:t>
            </a:r>
            <a:endParaRPr sz="1100">
              <a:solidFill>
                <a:schemeClr val="lt1"/>
              </a:solidFill>
              <a:latin typeface="Gill Sans"/>
              <a:ea typeface="Gill Sans"/>
              <a:cs typeface="Gill Sans"/>
              <a:sym typeface="Gill Sans"/>
            </a:endParaRPr>
          </a:p>
          <a:p>
            <a:pPr indent="0" lvl="0" marL="0" rtl="0" algn="l">
              <a:spcBef>
                <a:spcPts val="0"/>
              </a:spcBef>
              <a:spcAft>
                <a:spcPts val="0"/>
              </a:spcAft>
              <a:buNone/>
            </a:pPr>
            <a:r>
              <a:rPr lang="en" sz="1100">
                <a:solidFill>
                  <a:schemeClr val="lt1"/>
                </a:solidFill>
                <a:latin typeface="Gill Sans"/>
                <a:ea typeface="Gill Sans"/>
                <a:cs typeface="Gill Sans"/>
                <a:sym typeface="Gill Sans"/>
              </a:rPr>
              <a:t>Alibert+2005, Albrecht+2012</a:t>
            </a:r>
            <a:endParaRPr sz="1100">
              <a:solidFill>
                <a:schemeClr val="lt1"/>
              </a:solidFill>
              <a:latin typeface="Gill Sans"/>
              <a:ea typeface="Gill Sans"/>
              <a:cs typeface="Gill Sans"/>
              <a:sym typeface="Gill Sans"/>
            </a:endParaRPr>
          </a:p>
        </p:txBody>
      </p:sp>
      <p:sp>
        <p:nvSpPr>
          <p:cNvPr id="105" name="Google Shape;105;p17"/>
          <p:cNvSpPr txBox="1"/>
          <p:nvPr/>
        </p:nvSpPr>
        <p:spPr>
          <a:xfrm>
            <a:off x="2009250" y="4690675"/>
            <a:ext cx="51255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Gill Sans"/>
                <a:ea typeface="Gill Sans"/>
                <a:cs typeface="Gill Sans"/>
                <a:sym typeface="Gill Sans"/>
              </a:rPr>
              <a:t>Quang Tran (UT Austin) – ELT Science in Light of JWST – December 11th, 2023</a:t>
            </a:r>
            <a:endParaRPr sz="1000">
              <a:solidFill>
                <a:srgbClr val="999999"/>
              </a:solidFill>
              <a:latin typeface="Gill Sans"/>
              <a:ea typeface="Gill Sans"/>
              <a:cs typeface="Gill Sans"/>
              <a:sym typeface="Gill Sans"/>
            </a:endParaRPr>
          </a:p>
        </p:txBody>
      </p:sp>
      <p:sp>
        <p:nvSpPr>
          <p:cNvPr id="106" name="Google Shape;106;p17"/>
          <p:cNvSpPr txBox="1"/>
          <p:nvPr>
            <p:ph type="title"/>
          </p:nvPr>
        </p:nvSpPr>
        <p:spPr>
          <a:xfrm>
            <a:off x="311700" y="88100"/>
            <a:ext cx="8520600" cy="88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20">
                <a:solidFill>
                  <a:srgbClr val="FFFFFF"/>
                </a:solidFill>
              </a:rPr>
              <a:t>Young Stars Provide Valuable Information on</a:t>
            </a:r>
            <a:endParaRPr sz="2420">
              <a:solidFill>
                <a:srgbClr val="FFFFFF"/>
              </a:solidFill>
            </a:endParaRPr>
          </a:p>
          <a:p>
            <a:pPr indent="0" lvl="0" marL="0" rtl="0" algn="ctr">
              <a:spcBef>
                <a:spcPts val="0"/>
              </a:spcBef>
              <a:spcAft>
                <a:spcPts val="0"/>
              </a:spcAft>
              <a:buSzPts val="990"/>
              <a:buNone/>
            </a:pPr>
            <a:r>
              <a:rPr lang="en" sz="2420">
                <a:solidFill>
                  <a:srgbClr val="FFFFFF"/>
                </a:solidFill>
              </a:rPr>
              <a:t>the Origin and Migration of Close-in Giant Planets</a:t>
            </a:r>
            <a:endParaRPr sz="2420">
              <a:solidFill>
                <a:srgbClr val="FFFFFF"/>
              </a:solidFill>
            </a:endParaRPr>
          </a:p>
        </p:txBody>
      </p:sp>
      <p:sp>
        <p:nvSpPr>
          <p:cNvPr id="107" name="Google Shape;107;p17"/>
          <p:cNvSpPr/>
          <p:nvPr/>
        </p:nvSpPr>
        <p:spPr>
          <a:xfrm>
            <a:off x="2543150" y="2516693"/>
            <a:ext cx="3824700" cy="962700"/>
          </a:xfrm>
          <a:prstGeom prst="roundRect">
            <a:avLst>
              <a:gd fmla="val 16667" name="adj"/>
            </a:avLst>
          </a:prstGeom>
          <a:solidFill>
            <a:schemeClr val="dk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200">
                <a:solidFill>
                  <a:schemeClr val="lt1"/>
                </a:solidFill>
                <a:latin typeface="Gill Sans"/>
                <a:ea typeface="Gill Sans"/>
                <a:cs typeface="Gill Sans"/>
                <a:sym typeface="Gill Sans"/>
              </a:rPr>
              <a:t>Giant planets are expected to form beyond the water ice line</a:t>
            </a:r>
            <a:endParaRPr sz="2200">
              <a:latin typeface="Gill Sans"/>
              <a:ea typeface="Gill Sans"/>
              <a:cs typeface="Gill Sans"/>
              <a:sym typeface="Gill Sans"/>
            </a:endParaRPr>
          </a:p>
        </p:txBody>
      </p:sp>
      <p:pic>
        <p:nvPicPr>
          <p:cNvPr id="108" name="Google Shape;108;p17"/>
          <p:cNvPicPr preferRelativeResize="0"/>
          <p:nvPr/>
        </p:nvPicPr>
        <p:blipFill>
          <a:blip r:embed="rId6">
            <a:alphaModFix/>
          </a:blip>
          <a:stretch>
            <a:fillRect/>
          </a:stretch>
        </p:blipFill>
        <p:spPr>
          <a:xfrm>
            <a:off x="7971425" y="3165625"/>
            <a:ext cx="667650" cy="670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3"/>
          <p:cNvSpPr txBox="1"/>
          <p:nvPr>
            <p:ph type="title"/>
          </p:nvPr>
        </p:nvSpPr>
        <p:spPr>
          <a:xfrm>
            <a:off x="628650" y="-12425"/>
            <a:ext cx="7886700" cy="9891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Gill Sans"/>
              <a:buNone/>
            </a:pPr>
            <a:r>
              <a:rPr lang="en" sz="3000"/>
              <a:t>Custom Precision Radial Velocity Pipeline:</a:t>
            </a:r>
            <a:endParaRPr sz="3000"/>
          </a:p>
          <a:p>
            <a:pPr indent="0" lvl="0" marL="0" rtl="0" algn="ctr">
              <a:lnSpc>
                <a:spcPct val="90000"/>
              </a:lnSpc>
              <a:spcBef>
                <a:spcPts val="0"/>
              </a:spcBef>
              <a:spcAft>
                <a:spcPts val="0"/>
              </a:spcAft>
              <a:buClr>
                <a:schemeClr val="dk1"/>
              </a:buClr>
              <a:buSzPts val="3300"/>
              <a:buFont typeface="Gill Sans"/>
              <a:buNone/>
            </a:pPr>
            <a:r>
              <a:rPr lang="en" sz="3000"/>
              <a:t>Least-Squares Matching</a:t>
            </a:r>
            <a:endParaRPr sz="3000"/>
          </a:p>
        </p:txBody>
      </p:sp>
      <p:pic>
        <p:nvPicPr>
          <p:cNvPr descr="A close up of a map&#10;&#10;Description automatically generated" id="515" name="Google Shape;515;p53"/>
          <p:cNvPicPr preferRelativeResize="0"/>
          <p:nvPr/>
        </p:nvPicPr>
        <p:blipFill rotWithShape="1">
          <a:blip r:embed="rId3">
            <a:alphaModFix/>
          </a:blip>
          <a:srcRect b="12982" l="10338" r="8637" t="13918"/>
          <a:stretch/>
        </p:blipFill>
        <p:spPr>
          <a:xfrm>
            <a:off x="2009825" y="1125246"/>
            <a:ext cx="4325928" cy="3548182"/>
          </a:xfrm>
          <a:prstGeom prst="rect">
            <a:avLst/>
          </a:prstGeom>
          <a:noFill/>
          <a:ln>
            <a:noFill/>
          </a:ln>
        </p:spPr>
      </p:pic>
      <p:cxnSp>
        <p:nvCxnSpPr>
          <p:cNvPr id="516" name="Google Shape;516;p53"/>
          <p:cNvCxnSpPr/>
          <p:nvPr/>
        </p:nvCxnSpPr>
        <p:spPr>
          <a:xfrm>
            <a:off x="281600" y="2705000"/>
            <a:ext cx="593100" cy="0"/>
          </a:xfrm>
          <a:prstGeom prst="straightConnector1">
            <a:avLst/>
          </a:prstGeom>
          <a:noFill/>
          <a:ln cap="flat" cmpd="sng" w="38100">
            <a:solidFill>
              <a:schemeClr val="dk1"/>
            </a:solidFill>
            <a:prstDash val="dash"/>
            <a:miter lim="800000"/>
            <a:headEnd len="sm" w="sm" type="none"/>
            <a:tailEnd len="sm" w="sm" type="none"/>
          </a:ln>
        </p:spPr>
      </p:cxnSp>
      <p:sp>
        <p:nvSpPr>
          <p:cNvPr id="517" name="Google Shape;517;p53"/>
          <p:cNvSpPr txBox="1"/>
          <p:nvPr/>
        </p:nvSpPr>
        <p:spPr>
          <a:xfrm>
            <a:off x="950851" y="2454950"/>
            <a:ext cx="9495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Gill Sans"/>
                <a:ea typeface="Gill Sans"/>
                <a:cs typeface="Gill Sans"/>
                <a:sym typeface="Gill Sans"/>
              </a:rPr>
              <a:t>Science</a:t>
            </a:r>
            <a:endParaRPr sz="1100"/>
          </a:p>
          <a:p>
            <a:pPr indent="0" lvl="0" marL="0" marR="0" rtl="0" algn="ctr">
              <a:spcBef>
                <a:spcPts val="0"/>
              </a:spcBef>
              <a:spcAft>
                <a:spcPts val="0"/>
              </a:spcAft>
              <a:buNone/>
            </a:pPr>
            <a:r>
              <a:rPr lang="en" sz="1400">
                <a:solidFill>
                  <a:schemeClr val="dk1"/>
                </a:solidFill>
                <a:latin typeface="Gill Sans"/>
                <a:ea typeface="Gill Sans"/>
                <a:cs typeface="Gill Sans"/>
                <a:sym typeface="Gill Sans"/>
              </a:rPr>
              <a:t>Spectrum</a:t>
            </a:r>
            <a:endParaRPr sz="1100"/>
          </a:p>
        </p:txBody>
      </p:sp>
      <p:cxnSp>
        <p:nvCxnSpPr>
          <p:cNvPr id="518" name="Google Shape;518;p53"/>
          <p:cNvCxnSpPr/>
          <p:nvPr/>
        </p:nvCxnSpPr>
        <p:spPr>
          <a:xfrm>
            <a:off x="326318" y="3254528"/>
            <a:ext cx="487200" cy="0"/>
          </a:xfrm>
          <a:prstGeom prst="straightConnector1">
            <a:avLst/>
          </a:prstGeom>
          <a:noFill/>
          <a:ln cap="flat" cmpd="sng" w="38100">
            <a:solidFill>
              <a:srgbClr val="0B97E4"/>
            </a:solidFill>
            <a:prstDash val="solid"/>
            <a:miter lim="800000"/>
            <a:headEnd len="sm" w="sm" type="none"/>
            <a:tailEnd len="sm" w="sm" type="none"/>
          </a:ln>
        </p:spPr>
      </p:cxnSp>
      <p:sp>
        <p:nvSpPr>
          <p:cNvPr id="519" name="Google Shape;519;p53"/>
          <p:cNvSpPr txBox="1"/>
          <p:nvPr/>
        </p:nvSpPr>
        <p:spPr>
          <a:xfrm>
            <a:off x="959546" y="3112213"/>
            <a:ext cx="9321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Gill Sans"/>
                <a:ea typeface="Gill Sans"/>
                <a:cs typeface="Gill Sans"/>
                <a:sym typeface="Gill Sans"/>
              </a:rPr>
              <a:t>Template</a:t>
            </a:r>
            <a:endParaRPr sz="1100"/>
          </a:p>
        </p:txBody>
      </p:sp>
      <p:sp>
        <p:nvSpPr>
          <p:cNvPr id="520" name="Google Shape;520;p53"/>
          <p:cNvSpPr txBox="1"/>
          <p:nvPr/>
        </p:nvSpPr>
        <p:spPr>
          <a:xfrm>
            <a:off x="6787591" y="1405043"/>
            <a:ext cx="1884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Gill Sans"/>
                <a:ea typeface="Gill Sans"/>
                <a:cs typeface="Gill Sans"/>
                <a:sym typeface="Gill Sans"/>
              </a:rPr>
              <a:t>1) V</a:t>
            </a:r>
            <a:r>
              <a:rPr baseline="-25000" lang="en" sz="1800">
                <a:solidFill>
                  <a:schemeClr val="dk1"/>
                </a:solidFill>
                <a:latin typeface="Gill Sans"/>
                <a:ea typeface="Gill Sans"/>
                <a:cs typeface="Gill Sans"/>
                <a:sym typeface="Gill Sans"/>
              </a:rPr>
              <a:t>Template</a:t>
            </a:r>
            <a:r>
              <a:rPr lang="en" sz="1800">
                <a:solidFill>
                  <a:schemeClr val="dk1"/>
                </a:solidFill>
                <a:latin typeface="Gill Sans"/>
                <a:ea typeface="Gill Sans"/>
                <a:cs typeface="Gill Sans"/>
                <a:sym typeface="Gill Sans"/>
              </a:rPr>
              <a:t> &lt; V</a:t>
            </a:r>
            <a:r>
              <a:rPr baseline="-25000" lang="en" sz="1800">
                <a:solidFill>
                  <a:schemeClr val="dk1"/>
                </a:solidFill>
                <a:latin typeface="Gill Sans"/>
                <a:ea typeface="Gill Sans"/>
                <a:cs typeface="Gill Sans"/>
                <a:sym typeface="Gill Sans"/>
              </a:rPr>
              <a:t>Target</a:t>
            </a:r>
            <a:endParaRPr sz="1800">
              <a:solidFill>
                <a:schemeClr val="dk1"/>
              </a:solidFill>
              <a:latin typeface="Gill Sans"/>
              <a:ea typeface="Gill Sans"/>
              <a:cs typeface="Gill Sans"/>
              <a:sym typeface="Gill Sans"/>
            </a:endParaRPr>
          </a:p>
        </p:txBody>
      </p:sp>
      <p:sp>
        <p:nvSpPr>
          <p:cNvPr id="521" name="Google Shape;521;p53"/>
          <p:cNvSpPr txBox="1"/>
          <p:nvPr/>
        </p:nvSpPr>
        <p:spPr>
          <a:xfrm>
            <a:off x="6787591" y="2632362"/>
            <a:ext cx="1884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Gill Sans"/>
                <a:ea typeface="Gill Sans"/>
                <a:cs typeface="Gill Sans"/>
                <a:sym typeface="Gill Sans"/>
              </a:rPr>
              <a:t>2) V</a:t>
            </a:r>
            <a:r>
              <a:rPr baseline="-25000" lang="en" sz="1800">
                <a:solidFill>
                  <a:schemeClr val="dk1"/>
                </a:solidFill>
                <a:latin typeface="Gill Sans"/>
                <a:ea typeface="Gill Sans"/>
                <a:cs typeface="Gill Sans"/>
                <a:sym typeface="Gill Sans"/>
              </a:rPr>
              <a:t>Template</a:t>
            </a:r>
            <a:r>
              <a:rPr lang="en" sz="1800">
                <a:solidFill>
                  <a:schemeClr val="dk1"/>
                </a:solidFill>
                <a:latin typeface="Gill Sans"/>
                <a:ea typeface="Gill Sans"/>
                <a:cs typeface="Gill Sans"/>
                <a:sym typeface="Gill Sans"/>
              </a:rPr>
              <a:t> = V</a:t>
            </a:r>
            <a:r>
              <a:rPr baseline="-25000" lang="en" sz="1800">
                <a:solidFill>
                  <a:schemeClr val="dk1"/>
                </a:solidFill>
                <a:latin typeface="Gill Sans"/>
                <a:ea typeface="Gill Sans"/>
                <a:cs typeface="Gill Sans"/>
                <a:sym typeface="Gill Sans"/>
              </a:rPr>
              <a:t>Target</a:t>
            </a:r>
            <a:endParaRPr sz="1800">
              <a:solidFill>
                <a:schemeClr val="dk1"/>
              </a:solidFill>
              <a:latin typeface="Gill Sans"/>
              <a:ea typeface="Gill Sans"/>
              <a:cs typeface="Gill Sans"/>
              <a:sym typeface="Gill Sans"/>
            </a:endParaRPr>
          </a:p>
        </p:txBody>
      </p:sp>
      <p:sp>
        <p:nvSpPr>
          <p:cNvPr id="522" name="Google Shape;522;p53"/>
          <p:cNvSpPr txBox="1"/>
          <p:nvPr/>
        </p:nvSpPr>
        <p:spPr>
          <a:xfrm>
            <a:off x="6787591" y="3934223"/>
            <a:ext cx="1884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Gill Sans"/>
                <a:ea typeface="Gill Sans"/>
                <a:cs typeface="Gill Sans"/>
                <a:sym typeface="Gill Sans"/>
              </a:rPr>
              <a:t>3) V</a:t>
            </a:r>
            <a:r>
              <a:rPr baseline="-25000" lang="en" sz="1800">
                <a:solidFill>
                  <a:schemeClr val="dk1"/>
                </a:solidFill>
                <a:latin typeface="Gill Sans"/>
                <a:ea typeface="Gill Sans"/>
                <a:cs typeface="Gill Sans"/>
                <a:sym typeface="Gill Sans"/>
              </a:rPr>
              <a:t>Template</a:t>
            </a:r>
            <a:r>
              <a:rPr lang="en" sz="1800">
                <a:solidFill>
                  <a:schemeClr val="dk1"/>
                </a:solidFill>
                <a:latin typeface="Gill Sans"/>
                <a:ea typeface="Gill Sans"/>
                <a:cs typeface="Gill Sans"/>
                <a:sym typeface="Gill Sans"/>
              </a:rPr>
              <a:t> &gt; V</a:t>
            </a:r>
            <a:r>
              <a:rPr baseline="-25000" lang="en" sz="1800">
                <a:solidFill>
                  <a:schemeClr val="dk1"/>
                </a:solidFill>
                <a:latin typeface="Gill Sans"/>
                <a:ea typeface="Gill Sans"/>
                <a:cs typeface="Gill Sans"/>
                <a:sym typeface="Gill Sans"/>
              </a:rPr>
              <a:t>Target</a:t>
            </a:r>
            <a:endParaRPr sz="1800">
              <a:solidFill>
                <a:schemeClr val="dk1"/>
              </a:solidFill>
              <a:latin typeface="Gill Sans"/>
              <a:ea typeface="Gill Sans"/>
              <a:cs typeface="Gill Sans"/>
              <a:sym typeface="Gill Sans"/>
            </a:endParaRPr>
          </a:p>
        </p:txBody>
      </p:sp>
      <p:sp>
        <p:nvSpPr>
          <p:cNvPr id="523" name="Google Shape;523;p53"/>
          <p:cNvSpPr txBox="1"/>
          <p:nvPr/>
        </p:nvSpPr>
        <p:spPr>
          <a:xfrm>
            <a:off x="-1647" y="4814725"/>
            <a:ext cx="1938000" cy="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Gill Sans"/>
                <a:ea typeface="Gill Sans"/>
                <a:cs typeface="Gill Sans"/>
                <a:sym typeface="Gill Sans"/>
              </a:rPr>
              <a:t>e.g., Zechmeister et al. 2018</a:t>
            </a:r>
            <a:endParaRPr sz="1200">
              <a:latin typeface="Gill Sans"/>
              <a:ea typeface="Gill Sans"/>
              <a:cs typeface="Gill Sans"/>
              <a:sym typeface="Gill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4"/>
          <p:cNvSpPr txBox="1"/>
          <p:nvPr>
            <p:ph type="title"/>
          </p:nvPr>
        </p:nvSpPr>
        <p:spPr>
          <a:xfrm>
            <a:off x="628650" y="-1"/>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Gill Sans"/>
              <a:buNone/>
            </a:pPr>
            <a:r>
              <a:rPr lang="en"/>
              <a:t>Custom Precision Radial Velocity Pipeline:</a:t>
            </a:r>
            <a:br>
              <a:rPr lang="en"/>
            </a:br>
            <a:r>
              <a:rPr lang="en"/>
              <a:t>Template Creation</a:t>
            </a:r>
            <a:endParaRPr/>
          </a:p>
        </p:txBody>
      </p:sp>
      <p:pic>
        <p:nvPicPr>
          <p:cNvPr descr="A screenshot of a cell phone&#10;&#10;Description automatically generated" id="529" name="Google Shape;529;p54"/>
          <p:cNvPicPr preferRelativeResize="0"/>
          <p:nvPr/>
        </p:nvPicPr>
        <p:blipFill rotWithShape="1">
          <a:blip r:embed="rId3">
            <a:alphaModFix/>
          </a:blip>
          <a:srcRect b="0" l="0" r="0" t="0"/>
          <a:stretch/>
        </p:blipFill>
        <p:spPr>
          <a:xfrm>
            <a:off x="1758253" y="989801"/>
            <a:ext cx="5627496" cy="4001300"/>
          </a:xfrm>
          <a:prstGeom prst="rect">
            <a:avLst/>
          </a:prstGeom>
          <a:solidFill>
            <a:schemeClr val="lt1"/>
          </a:solidFill>
          <a:ln>
            <a:noFill/>
          </a:ln>
        </p:spPr>
      </p:pic>
      <p:sp>
        <p:nvSpPr>
          <p:cNvPr id="530" name="Google Shape;530;p54"/>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31" name="Google Shape;531;p54"/>
          <p:cNvSpPr/>
          <p:nvPr/>
        </p:nvSpPr>
        <p:spPr>
          <a:xfrm>
            <a:off x="0" y="4897919"/>
            <a:ext cx="2979600" cy="254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200">
                <a:solidFill>
                  <a:schemeClr val="dk1"/>
                </a:solidFill>
                <a:latin typeface="Gill Sans"/>
                <a:ea typeface="Gill Sans"/>
                <a:cs typeface="Gill Sans"/>
                <a:sym typeface="Gill Sans"/>
              </a:rPr>
              <a:t>Tran et al. 2021</a:t>
            </a:r>
            <a:endParaRPr b="1" sz="1200">
              <a:solidFill>
                <a:schemeClr val="dk1"/>
              </a:solidFill>
              <a:latin typeface="Gill Sans"/>
              <a:ea typeface="Gill Sans"/>
              <a:cs typeface="Gill Sans"/>
              <a:sym typeface="Gill Sans"/>
            </a:endParaRPr>
          </a:p>
        </p:txBody>
      </p:sp>
      <p:sp>
        <p:nvSpPr>
          <p:cNvPr id="532" name="Google Shape;532;p54"/>
          <p:cNvSpPr/>
          <p:nvPr/>
        </p:nvSpPr>
        <p:spPr>
          <a:xfrm>
            <a:off x="6386675" y="2057100"/>
            <a:ext cx="1628700" cy="3201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Gill Sans"/>
                <a:ea typeface="Gill Sans"/>
                <a:cs typeface="Gill Sans"/>
                <a:sym typeface="Gill Sans"/>
              </a:rPr>
              <a:t>Echelle Order 14</a:t>
            </a:r>
            <a:endParaRPr b="1">
              <a:solidFill>
                <a:schemeClr val="lt1"/>
              </a:solidFill>
              <a:latin typeface="Gill Sans"/>
              <a:ea typeface="Gill Sans"/>
              <a:cs typeface="Gill Sans"/>
              <a:sym typeface="Gill Sans"/>
            </a:endParaRPr>
          </a:p>
        </p:txBody>
      </p:sp>
      <p:sp>
        <p:nvSpPr>
          <p:cNvPr id="533" name="Google Shape;533;p54"/>
          <p:cNvSpPr/>
          <p:nvPr/>
        </p:nvSpPr>
        <p:spPr>
          <a:xfrm>
            <a:off x="6947250" y="4167600"/>
            <a:ext cx="1100400" cy="3201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b="1" lang="en">
                <a:solidFill>
                  <a:schemeClr val="lt1"/>
                </a:solidFill>
                <a:latin typeface="Gill Sans"/>
                <a:ea typeface="Gill Sans"/>
                <a:cs typeface="Gill Sans"/>
                <a:sym typeface="Gill Sans"/>
              </a:rPr>
              <a:t>σ = 0.27%</a:t>
            </a:r>
            <a:endParaRPr b="1">
              <a:solidFill>
                <a:schemeClr val="lt1"/>
              </a:solidFill>
              <a:latin typeface="Gill Sans"/>
              <a:ea typeface="Gill Sans"/>
              <a:cs typeface="Gill Sans"/>
              <a:sym typeface="Gill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A close up of a map&#10;&#10;Description automatically generated" id="538" name="Google Shape;538;p55"/>
          <p:cNvPicPr preferRelativeResize="0"/>
          <p:nvPr/>
        </p:nvPicPr>
        <p:blipFill rotWithShape="1">
          <a:blip r:embed="rId3">
            <a:alphaModFix/>
          </a:blip>
          <a:srcRect b="0" l="0" r="0" t="0"/>
          <a:stretch/>
        </p:blipFill>
        <p:spPr>
          <a:xfrm>
            <a:off x="1758253" y="1036596"/>
            <a:ext cx="5627493" cy="3994116"/>
          </a:xfrm>
          <a:prstGeom prst="rect">
            <a:avLst/>
          </a:prstGeom>
          <a:noFill/>
          <a:ln>
            <a:noFill/>
          </a:ln>
        </p:spPr>
      </p:pic>
      <p:sp>
        <p:nvSpPr>
          <p:cNvPr id="539" name="Google Shape;539;p55"/>
          <p:cNvSpPr/>
          <p:nvPr/>
        </p:nvSpPr>
        <p:spPr>
          <a:xfrm>
            <a:off x="0" y="4897919"/>
            <a:ext cx="2979600" cy="254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200">
                <a:solidFill>
                  <a:schemeClr val="dk1"/>
                </a:solidFill>
                <a:latin typeface="Gill Sans"/>
                <a:ea typeface="Gill Sans"/>
                <a:cs typeface="Gill Sans"/>
                <a:sym typeface="Gill Sans"/>
              </a:rPr>
              <a:t>Tran et al. 2021</a:t>
            </a:r>
            <a:endParaRPr b="1" sz="1200">
              <a:solidFill>
                <a:schemeClr val="dk1"/>
              </a:solidFill>
              <a:latin typeface="Gill Sans"/>
              <a:ea typeface="Gill Sans"/>
              <a:cs typeface="Gill Sans"/>
              <a:sym typeface="Gill Sans"/>
            </a:endParaRPr>
          </a:p>
        </p:txBody>
      </p:sp>
      <p:sp>
        <p:nvSpPr>
          <p:cNvPr id="540" name="Google Shape;540;p55"/>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rmAutofit lnSpcReduction="2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41" name="Google Shape;541;p55"/>
          <p:cNvSpPr/>
          <p:nvPr/>
        </p:nvSpPr>
        <p:spPr>
          <a:xfrm>
            <a:off x="6947250" y="4167600"/>
            <a:ext cx="1100400" cy="3201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Gill Sans"/>
                <a:ea typeface="Gill Sans"/>
                <a:cs typeface="Gill Sans"/>
                <a:sym typeface="Gill Sans"/>
              </a:rPr>
              <a:t>σ = 0.26%</a:t>
            </a:r>
            <a:endParaRPr b="1">
              <a:solidFill>
                <a:schemeClr val="lt1"/>
              </a:solidFill>
              <a:latin typeface="Gill Sans"/>
              <a:ea typeface="Gill Sans"/>
              <a:cs typeface="Gill Sans"/>
              <a:sym typeface="Gill Sans"/>
            </a:endParaRPr>
          </a:p>
        </p:txBody>
      </p:sp>
      <p:sp>
        <p:nvSpPr>
          <p:cNvPr id="542" name="Google Shape;542;p55"/>
          <p:cNvSpPr/>
          <p:nvPr/>
        </p:nvSpPr>
        <p:spPr>
          <a:xfrm>
            <a:off x="6615450" y="1280700"/>
            <a:ext cx="1628700" cy="3201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Gill Sans"/>
                <a:ea typeface="Gill Sans"/>
                <a:cs typeface="Gill Sans"/>
                <a:sym typeface="Gill Sans"/>
              </a:rPr>
              <a:t>Echelle Order 14</a:t>
            </a:r>
            <a:endParaRPr b="1">
              <a:solidFill>
                <a:schemeClr val="lt1"/>
              </a:solidFill>
              <a:latin typeface="Gill Sans"/>
              <a:ea typeface="Gill Sans"/>
              <a:cs typeface="Gill Sans"/>
              <a:sym typeface="Gill Sans"/>
            </a:endParaRPr>
          </a:p>
        </p:txBody>
      </p:sp>
      <p:sp>
        <p:nvSpPr>
          <p:cNvPr id="543" name="Google Shape;543;p55"/>
          <p:cNvSpPr txBox="1"/>
          <p:nvPr>
            <p:ph type="title"/>
          </p:nvPr>
        </p:nvSpPr>
        <p:spPr>
          <a:xfrm>
            <a:off x="628650" y="-1"/>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Gill Sans"/>
              <a:buNone/>
            </a:pPr>
            <a:r>
              <a:rPr lang="en"/>
              <a:t>Custom Precision Radial Velocity Pipeline:</a:t>
            </a:r>
            <a:br>
              <a:rPr lang="en"/>
            </a:br>
            <a:r>
              <a:rPr lang="en"/>
              <a:t>Template Creation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Chart, box and whisker chart&#10;&#10;Description automatically generated" id="548" name="Google Shape;548;p56"/>
          <p:cNvPicPr preferRelativeResize="0"/>
          <p:nvPr/>
        </p:nvPicPr>
        <p:blipFill rotWithShape="1">
          <a:blip r:embed="rId3">
            <a:alphaModFix/>
          </a:blip>
          <a:srcRect b="3451" l="1665" r="1491" t="1995"/>
          <a:stretch/>
        </p:blipFill>
        <p:spPr>
          <a:xfrm>
            <a:off x="1639138" y="1330400"/>
            <a:ext cx="5865730" cy="3436212"/>
          </a:xfrm>
          <a:prstGeom prst="rect">
            <a:avLst/>
          </a:prstGeom>
          <a:noFill/>
          <a:ln>
            <a:noFill/>
          </a:ln>
        </p:spPr>
      </p:pic>
      <p:sp>
        <p:nvSpPr>
          <p:cNvPr id="549" name="Google Shape;549;p56"/>
          <p:cNvSpPr txBox="1"/>
          <p:nvPr/>
        </p:nvSpPr>
        <p:spPr>
          <a:xfrm>
            <a:off x="5229783" y="1446335"/>
            <a:ext cx="20238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dk1"/>
                </a:solidFill>
                <a:latin typeface="Gill Sans"/>
                <a:ea typeface="Gill Sans"/>
                <a:cs typeface="Gill Sans"/>
                <a:sym typeface="Gill Sans"/>
              </a:rPr>
              <a:t>K2, </a:t>
            </a:r>
            <a:r>
              <a:rPr i="1" lang="en" sz="2400">
                <a:solidFill>
                  <a:schemeClr val="dk1"/>
                </a:solidFill>
                <a:latin typeface="Gill Sans"/>
                <a:ea typeface="Gill Sans"/>
                <a:cs typeface="Gill Sans"/>
                <a:sym typeface="Gill Sans"/>
              </a:rPr>
              <a:t>J </a:t>
            </a:r>
            <a:r>
              <a:rPr lang="en" sz="2400">
                <a:solidFill>
                  <a:schemeClr val="dk1"/>
                </a:solidFill>
                <a:latin typeface="Gill Sans"/>
                <a:ea typeface="Gill Sans"/>
                <a:cs typeface="Gill Sans"/>
                <a:sym typeface="Gill Sans"/>
              </a:rPr>
              <a:t>= 5.7 mag</a:t>
            </a:r>
            <a:endParaRPr sz="1100"/>
          </a:p>
        </p:txBody>
      </p:sp>
      <p:sp>
        <p:nvSpPr>
          <p:cNvPr id="550" name="Google Shape;550;p56"/>
          <p:cNvSpPr txBox="1"/>
          <p:nvPr>
            <p:ph type="title"/>
          </p:nvPr>
        </p:nvSpPr>
        <p:spPr>
          <a:xfrm>
            <a:off x="628650" y="-19879"/>
            <a:ext cx="7886700" cy="9891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Gill Sans"/>
              <a:buNone/>
            </a:pPr>
            <a:r>
              <a:rPr lang="en" sz="3000"/>
              <a:t>Custom Precision Radial Velocity Pipeline:</a:t>
            </a:r>
            <a:endParaRPr sz="3000"/>
          </a:p>
          <a:p>
            <a:pPr indent="0" lvl="0" marL="0" rtl="0" algn="ctr">
              <a:spcBef>
                <a:spcPts val="0"/>
              </a:spcBef>
              <a:spcAft>
                <a:spcPts val="0"/>
              </a:spcAft>
              <a:buClr>
                <a:schemeClr val="dk1"/>
              </a:buClr>
              <a:buSzPts val="3300"/>
              <a:buFont typeface="Gill Sans"/>
              <a:buNone/>
            </a:pPr>
            <a:r>
              <a:rPr lang="en" sz="2900"/>
              <a:t>&lt;2 m/s Stability on RV Standard</a:t>
            </a:r>
            <a:endParaRPr sz="3000"/>
          </a:p>
        </p:txBody>
      </p:sp>
      <p:sp>
        <p:nvSpPr>
          <p:cNvPr id="551" name="Google Shape;551;p56"/>
          <p:cNvSpPr txBox="1"/>
          <p:nvPr/>
        </p:nvSpPr>
        <p:spPr>
          <a:xfrm>
            <a:off x="5756648" y="944128"/>
            <a:ext cx="17070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500">
                <a:latin typeface="Gill Sans"/>
                <a:ea typeface="Gill Sans"/>
                <a:cs typeface="Gill Sans"/>
                <a:sym typeface="Gill Sans"/>
              </a:rPr>
              <a:t>Tran et al. 2021</a:t>
            </a:r>
            <a:endParaRPr b="1" sz="1500">
              <a:latin typeface="Gill Sans"/>
              <a:ea typeface="Gill Sans"/>
              <a:cs typeface="Gill Sans"/>
              <a:sym typeface="Gill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57"/>
          <p:cNvPicPr preferRelativeResize="0"/>
          <p:nvPr/>
        </p:nvPicPr>
        <p:blipFill>
          <a:blip r:embed="rId3">
            <a:alphaModFix/>
          </a:blip>
          <a:stretch>
            <a:fillRect/>
          </a:stretch>
        </p:blipFill>
        <p:spPr>
          <a:xfrm>
            <a:off x="2008542" y="164375"/>
            <a:ext cx="5126922" cy="4588700"/>
          </a:xfrm>
          <a:prstGeom prst="rect">
            <a:avLst/>
          </a:prstGeom>
          <a:noFill/>
          <a:ln>
            <a:noFill/>
          </a:ln>
        </p:spPr>
      </p:pic>
      <p:sp>
        <p:nvSpPr>
          <p:cNvPr id="557" name="Google Shape;557;p57"/>
          <p:cNvSpPr txBox="1"/>
          <p:nvPr/>
        </p:nvSpPr>
        <p:spPr>
          <a:xfrm>
            <a:off x="0" y="4766094"/>
            <a:ext cx="1707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Gill Sans"/>
                <a:ea typeface="Gill Sans"/>
                <a:cs typeface="Gill Sans"/>
                <a:sym typeface="Gill Sans"/>
              </a:rPr>
              <a:t>Tran et al. submitted</a:t>
            </a:r>
            <a:endParaRPr b="1" sz="1200">
              <a:latin typeface="Gill Sans"/>
              <a:ea typeface="Gill Sans"/>
              <a:cs typeface="Gill Sans"/>
              <a:sym typeface="Gill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58"/>
          <p:cNvPicPr preferRelativeResize="0"/>
          <p:nvPr/>
        </p:nvPicPr>
        <p:blipFill rotWithShape="1">
          <a:blip r:embed="rId3">
            <a:alphaModFix/>
          </a:blip>
          <a:srcRect b="0" l="0" r="0" t="0"/>
          <a:stretch/>
        </p:blipFill>
        <p:spPr>
          <a:xfrm>
            <a:off x="2210613" y="0"/>
            <a:ext cx="4722776" cy="4737450"/>
          </a:xfrm>
          <a:prstGeom prst="rect">
            <a:avLst/>
          </a:prstGeom>
          <a:noFill/>
          <a:ln cap="flat" cmpd="sng" w="9525">
            <a:solidFill>
              <a:srgbClr val="FFFFFF"/>
            </a:solidFill>
            <a:prstDash val="solid"/>
            <a:round/>
            <a:headEnd len="sm" w="sm" type="none"/>
            <a:tailEnd len="sm" w="sm" type="none"/>
          </a:ln>
        </p:spPr>
      </p:pic>
      <p:sp>
        <p:nvSpPr>
          <p:cNvPr id="563" name="Google Shape;563;p58"/>
          <p:cNvSpPr/>
          <p:nvPr/>
        </p:nvSpPr>
        <p:spPr>
          <a:xfrm>
            <a:off x="5832900" y="405350"/>
            <a:ext cx="2477100" cy="1064700"/>
          </a:xfrm>
          <a:prstGeom prst="roundRect">
            <a:avLst>
              <a:gd fmla="val 16667" name="adj"/>
            </a:avLst>
          </a:prstGeom>
          <a:solidFill>
            <a:srgbClr val="3F9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b="1" lang="en" sz="1500">
                <a:solidFill>
                  <a:schemeClr val="lt1"/>
                </a:solidFill>
                <a:latin typeface="Gill Sans"/>
                <a:ea typeface="Gill Sans"/>
                <a:cs typeface="Gill Sans"/>
                <a:sym typeface="Gill Sans"/>
              </a:rPr>
              <a:t>Pleiades, AB Dor, β Pic, Carina, Argus, Car-Near, Octans, 32 Ori, Tuc-Hor</a:t>
            </a:r>
            <a:endParaRPr b="1" sz="1500">
              <a:solidFill>
                <a:schemeClr val="lt1"/>
              </a:solidFill>
              <a:latin typeface="Gill Sans"/>
              <a:ea typeface="Gill Sans"/>
              <a:cs typeface="Gill Sans"/>
              <a:sym typeface="Gill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59"/>
          <p:cNvPicPr preferRelativeResize="0"/>
          <p:nvPr/>
        </p:nvPicPr>
        <p:blipFill rotWithShape="1">
          <a:blip r:embed="rId3">
            <a:alphaModFix/>
          </a:blip>
          <a:srcRect b="2160" l="0" r="0" t="-2160"/>
          <a:stretch/>
        </p:blipFill>
        <p:spPr>
          <a:xfrm>
            <a:off x="152400" y="1003175"/>
            <a:ext cx="8839204" cy="3534818"/>
          </a:xfrm>
          <a:prstGeom prst="rect">
            <a:avLst/>
          </a:prstGeom>
          <a:noFill/>
          <a:ln>
            <a:noFill/>
          </a:ln>
        </p:spPr>
      </p:pic>
      <p:sp>
        <p:nvSpPr>
          <p:cNvPr id="569" name="Google Shape;569;p59"/>
          <p:cNvSpPr txBox="1"/>
          <p:nvPr>
            <p:ph idx="4294967295" type="title"/>
          </p:nvPr>
        </p:nvSpPr>
        <p:spPr>
          <a:xfrm>
            <a:off x="190100" y="76201"/>
            <a:ext cx="8763900" cy="898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Gill Sans"/>
              <a:buNone/>
            </a:pPr>
            <a:r>
              <a:rPr lang="en"/>
              <a:t>Noise </a:t>
            </a:r>
            <a:r>
              <a:rPr lang="en"/>
              <a:t>from Stellar Activity </a:t>
            </a:r>
            <a:r>
              <a:rPr lang="en"/>
              <a:t>is Scales</a:t>
            </a:r>
            <a:endParaRPr/>
          </a:p>
          <a:p>
            <a:pPr indent="0" lvl="0" marL="0" rtl="0" algn="ctr">
              <a:lnSpc>
                <a:spcPct val="90000"/>
              </a:lnSpc>
              <a:spcBef>
                <a:spcPts val="0"/>
              </a:spcBef>
              <a:spcAft>
                <a:spcPts val="0"/>
              </a:spcAft>
              <a:buClr>
                <a:schemeClr val="dk1"/>
              </a:buClr>
              <a:buSzPts val="3300"/>
              <a:buFont typeface="Gill Sans"/>
              <a:buNone/>
            </a:pPr>
            <a:r>
              <a:rPr lang="en"/>
              <a:t>Logarithmically </a:t>
            </a:r>
            <a:r>
              <a:rPr lang="en"/>
              <a:t>in the Optical and NIR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60"/>
          <p:cNvPicPr preferRelativeResize="0"/>
          <p:nvPr/>
        </p:nvPicPr>
        <p:blipFill rotWithShape="1">
          <a:blip r:embed="rId3">
            <a:alphaModFix/>
          </a:blip>
          <a:srcRect b="6217" l="0" r="5320" t="0"/>
          <a:stretch/>
        </p:blipFill>
        <p:spPr>
          <a:xfrm>
            <a:off x="2293414" y="1036550"/>
            <a:ext cx="4832650" cy="3329724"/>
          </a:xfrm>
          <a:prstGeom prst="rect">
            <a:avLst/>
          </a:prstGeom>
          <a:noFill/>
          <a:ln>
            <a:noFill/>
          </a:ln>
        </p:spPr>
      </p:pic>
      <p:sp>
        <p:nvSpPr>
          <p:cNvPr id="575" name="Google Shape;575;p60"/>
          <p:cNvSpPr txBox="1"/>
          <p:nvPr/>
        </p:nvSpPr>
        <p:spPr>
          <a:xfrm>
            <a:off x="498900" y="9232"/>
            <a:ext cx="8146200" cy="93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Observing at near-infrared wavelengths is expected to reduce the radial velocity contributions of starspots</a:t>
            </a:r>
            <a:endParaRPr sz="2800">
              <a:latin typeface="Gill Sans"/>
              <a:ea typeface="Gill Sans"/>
              <a:cs typeface="Gill Sans"/>
              <a:sym typeface="Gill Sans"/>
            </a:endParaRPr>
          </a:p>
        </p:txBody>
      </p:sp>
      <p:sp>
        <p:nvSpPr>
          <p:cNvPr id="576" name="Google Shape;576;p60"/>
          <p:cNvSpPr txBox="1"/>
          <p:nvPr/>
        </p:nvSpPr>
        <p:spPr>
          <a:xfrm rot="-5400000">
            <a:off x="1548539" y="2579302"/>
            <a:ext cx="1007400" cy="5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Gill Sans"/>
                <a:ea typeface="Gill Sans"/>
                <a:cs typeface="Gill Sans"/>
                <a:sym typeface="Gill Sans"/>
              </a:rPr>
              <a:t>Flux</a:t>
            </a:r>
            <a:endParaRPr sz="3000">
              <a:latin typeface="Gill Sans"/>
              <a:ea typeface="Gill Sans"/>
              <a:cs typeface="Gill Sans"/>
              <a:sym typeface="Gill Sans"/>
            </a:endParaRPr>
          </a:p>
        </p:txBody>
      </p:sp>
      <p:cxnSp>
        <p:nvCxnSpPr>
          <p:cNvPr id="577" name="Google Shape;577;p60"/>
          <p:cNvCxnSpPr/>
          <p:nvPr/>
        </p:nvCxnSpPr>
        <p:spPr>
          <a:xfrm>
            <a:off x="2356589" y="4534775"/>
            <a:ext cx="553500" cy="0"/>
          </a:xfrm>
          <a:prstGeom prst="straightConnector1">
            <a:avLst/>
          </a:prstGeom>
          <a:noFill/>
          <a:ln cap="flat" cmpd="sng" w="28575">
            <a:solidFill>
              <a:schemeClr val="dk1"/>
            </a:solidFill>
            <a:prstDash val="solid"/>
            <a:round/>
            <a:headEnd len="med" w="med" type="stealth"/>
            <a:tailEnd len="med" w="med" type="none"/>
          </a:ln>
        </p:spPr>
      </p:cxnSp>
      <p:cxnSp>
        <p:nvCxnSpPr>
          <p:cNvPr id="578" name="Google Shape;578;p60"/>
          <p:cNvCxnSpPr/>
          <p:nvPr/>
        </p:nvCxnSpPr>
        <p:spPr>
          <a:xfrm>
            <a:off x="6407226" y="4530081"/>
            <a:ext cx="694500" cy="4200"/>
          </a:xfrm>
          <a:prstGeom prst="straightConnector1">
            <a:avLst/>
          </a:prstGeom>
          <a:noFill/>
          <a:ln cap="flat" cmpd="sng" w="28575">
            <a:solidFill>
              <a:schemeClr val="dk1"/>
            </a:solidFill>
            <a:prstDash val="solid"/>
            <a:round/>
            <a:headEnd len="med" w="med" type="none"/>
            <a:tailEnd len="med" w="med" type="stealth"/>
          </a:ln>
        </p:spPr>
      </p:cxnSp>
      <p:sp>
        <p:nvSpPr>
          <p:cNvPr id="579" name="Google Shape;579;p60"/>
          <p:cNvSpPr txBox="1"/>
          <p:nvPr/>
        </p:nvSpPr>
        <p:spPr>
          <a:xfrm>
            <a:off x="2774802" y="4329771"/>
            <a:ext cx="12411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ill Sans"/>
                <a:ea typeface="Gill Sans"/>
                <a:cs typeface="Gill Sans"/>
                <a:sym typeface="Gill Sans"/>
              </a:rPr>
              <a:t>Optical</a:t>
            </a:r>
            <a:endParaRPr b="1" sz="2000">
              <a:latin typeface="Gill Sans"/>
              <a:ea typeface="Gill Sans"/>
              <a:cs typeface="Gill Sans"/>
              <a:sym typeface="Gill Sans"/>
            </a:endParaRPr>
          </a:p>
        </p:txBody>
      </p:sp>
      <p:sp>
        <p:nvSpPr>
          <p:cNvPr id="580" name="Google Shape;580;p60"/>
          <p:cNvSpPr txBox="1"/>
          <p:nvPr/>
        </p:nvSpPr>
        <p:spPr>
          <a:xfrm>
            <a:off x="4557858" y="4329981"/>
            <a:ext cx="19740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ill Sans"/>
                <a:ea typeface="Gill Sans"/>
                <a:cs typeface="Gill Sans"/>
                <a:sym typeface="Gill Sans"/>
              </a:rPr>
              <a:t>Near-Infrared</a:t>
            </a:r>
            <a:endParaRPr b="1" sz="2000">
              <a:latin typeface="Gill Sans"/>
              <a:ea typeface="Gill Sans"/>
              <a:cs typeface="Gill Sans"/>
              <a:sym typeface="Gill Sans"/>
            </a:endParaRPr>
          </a:p>
        </p:txBody>
      </p:sp>
      <p:sp>
        <p:nvSpPr>
          <p:cNvPr id="581" name="Google Shape;581;p60"/>
          <p:cNvSpPr/>
          <p:nvPr/>
        </p:nvSpPr>
        <p:spPr>
          <a:xfrm>
            <a:off x="4248389" y="2272757"/>
            <a:ext cx="1736400" cy="93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0"/>
          <p:cNvSpPr txBox="1"/>
          <p:nvPr/>
        </p:nvSpPr>
        <p:spPr>
          <a:xfrm>
            <a:off x="4305539" y="3441950"/>
            <a:ext cx="2156400" cy="326400"/>
          </a:xfrm>
          <a:prstGeom prst="rect">
            <a:avLst/>
          </a:prstGeom>
          <a:solidFill>
            <a:srgbClr val="377EB8"/>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Stellar Photosphere</a:t>
            </a:r>
            <a:endParaRPr b="1" sz="1600">
              <a:solidFill>
                <a:schemeClr val="lt1"/>
              </a:solidFill>
              <a:latin typeface="Gill Sans"/>
              <a:ea typeface="Gill Sans"/>
              <a:cs typeface="Gill Sans"/>
              <a:sym typeface="Gill Sans"/>
            </a:endParaRPr>
          </a:p>
        </p:txBody>
      </p:sp>
      <p:sp>
        <p:nvSpPr>
          <p:cNvPr id="583" name="Google Shape;583;p60"/>
          <p:cNvSpPr txBox="1"/>
          <p:nvPr/>
        </p:nvSpPr>
        <p:spPr>
          <a:xfrm>
            <a:off x="3751639" y="3951575"/>
            <a:ext cx="1163700" cy="292800"/>
          </a:xfrm>
          <a:prstGeom prst="rect">
            <a:avLst/>
          </a:prstGeom>
          <a:solidFill>
            <a:srgbClr val="F25D50"/>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Starspot</a:t>
            </a:r>
            <a:endParaRPr b="1" sz="1600">
              <a:solidFill>
                <a:schemeClr val="lt1"/>
              </a:solidFill>
              <a:latin typeface="Gill Sans"/>
              <a:ea typeface="Gill Sans"/>
              <a:cs typeface="Gill Sans"/>
              <a:sym typeface="Gill Sans"/>
            </a:endParaRPr>
          </a:p>
        </p:txBody>
      </p:sp>
      <p:cxnSp>
        <p:nvCxnSpPr>
          <p:cNvPr id="584" name="Google Shape;584;p60"/>
          <p:cNvCxnSpPr/>
          <p:nvPr/>
        </p:nvCxnSpPr>
        <p:spPr>
          <a:xfrm>
            <a:off x="2334444" y="1075309"/>
            <a:ext cx="0" cy="3255900"/>
          </a:xfrm>
          <a:prstGeom prst="straightConnector1">
            <a:avLst/>
          </a:prstGeom>
          <a:noFill/>
          <a:ln cap="flat" cmpd="sng" w="28575">
            <a:solidFill>
              <a:schemeClr val="dk1"/>
            </a:solidFill>
            <a:prstDash val="solid"/>
            <a:round/>
            <a:headEnd len="med" w="med" type="none"/>
            <a:tailEnd len="med" w="med" type="none"/>
          </a:ln>
        </p:spPr>
      </p:cxnSp>
      <p:cxnSp>
        <p:nvCxnSpPr>
          <p:cNvPr id="585" name="Google Shape;585;p60"/>
          <p:cNvCxnSpPr/>
          <p:nvPr/>
        </p:nvCxnSpPr>
        <p:spPr>
          <a:xfrm>
            <a:off x="2320356" y="1069325"/>
            <a:ext cx="4818900" cy="0"/>
          </a:xfrm>
          <a:prstGeom prst="straightConnector1">
            <a:avLst/>
          </a:prstGeom>
          <a:noFill/>
          <a:ln cap="flat" cmpd="sng" w="28575">
            <a:solidFill>
              <a:schemeClr val="dk1"/>
            </a:solidFill>
            <a:prstDash val="solid"/>
            <a:round/>
            <a:headEnd len="med" w="med" type="none"/>
            <a:tailEnd len="med" w="med" type="none"/>
          </a:ln>
        </p:spPr>
      </p:cxnSp>
      <p:cxnSp>
        <p:nvCxnSpPr>
          <p:cNvPr id="586" name="Google Shape;586;p60"/>
          <p:cNvCxnSpPr/>
          <p:nvPr/>
        </p:nvCxnSpPr>
        <p:spPr>
          <a:xfrm>
            <a:off x="7126058" y="1075309"/>
            <a:ext cx="0" cy="3255900"/>
          </a:xfrm>
          <a:prstGeom prst="straightConnector1">
            <a:avLst/>
          </a:prstGeom>
          <a:noFill/>
          <a:ln cap="flat" cmpd="sng" w="28575">
            <a:solidFill>
              <a:schemeClr val="dk1"/>
            </a:solidFill>
            <a:prstDash val="solid"/>
            <a:round/>
            <a:headEnd len="med" w="med" type="none"/>
            <a:tailEnd len="med" w="med" type="none"/>
          </a:ln>
        </p:spPr>
      </p:cxnSp>
      <p:cxnSp>
        <p:nvCxnSpPr>
          <p:cNvPr id="587" name="Google Shape;587;p60"/>
          <p:cNvCxnSpPr/>
          <p:nvPr/>
        </p:nvCxnSpPr>
        <p:spPr>
          <a:xfrm>
            <a:off x="2320356" y="4345925"/>
            <a:ext cx="4818900" cy="0"/>
          </a:xfrm>
          <a:prstGeom prst="straightConnector1">
            <a:avLst/>
          </a:prstGeom>
          <a:noFill/>
          <a:ln cap="flat" cmpd="sng" w="28575">
            <a:solidFill>
              <a:schemeClr val="dk1"/>
            </a:solidFill>
            <a:prstDash val="solid"/>
            <a:round/>
            <a:headEnd len="med" w="med" type="none"/>
            <a:tailEnd len="med" w="med" type="none"/>
          </a:ln>
        </p:spPr>
      </p:cxnSp>
      <p:sp>
        <p:nvSpPr>
          <p:cNvPr id="588" name="Google Shape;588;p60"/>
          <p:cNvSpPr/>
          <p:nvPr/>
        </p:nvSpPr>
        <p:spPr>
          <a:xfrm>
            <a:off x="3090039" y="1569600"/>
            <a:ext cx="77400" cy="181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cxnSp>
        <p:nvCxnSpPr>
          <p:cNvPr id="589" name="Google Shape;589;p60"/>
          <p:cNvCxnSpPr/>
          <p:nvPr/>
        </p:nvCxnSpPr>
        <p:spPr>
          <a:xfrm>
            <a:off x="3210974" y="1485423"/>
            <a:ext cx="0" cy="1812600"/>
          </a:xfrm>
          <a:prstGeom prst="straightConnector1">
            <a:avLst/>
          </a:prstGeom>
          <a:noFill/>
          <a:ln cap="flat" cmpd="sng" w="28575">
            <a:solidFill>
              <a:schemeClr val="dk1"/>
            </a:solidFill>
            <a:prstDash val="solid"/>
            <a:round/>
            <a:headEnd len="med" w="med" type="stealth"/>
            <a:tailEnd len="med" w="med" type="stealth"/>
          </a:ln>
        </p:spPr>
      </p:cxnSp>
      <p:sp>
        <p:nvSpPr>
          <p:cNvPr id="590" name="Google Shape;590;p60"/>
          <p:cNvSpPr txBox="1"/>
          <p:nvPr/>
        </p:nvSpPr>
        <p:spPr>
          <a:xfrm>
            <a:off x="2378614" y="1926275"/>
            <a:ext cx="1736400" cy="326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Gill Sans"/>
                <a:ea typeface="Gill Sans"/>
                <a:cs typeface="Gill Sans"/>
                <a:sym typeface="Gill Sans"/>
              </a:rPr>
              <a:t>Larger Contrast</a:t>
            </a:r>
            <a:endParaRPr b="1" sz="1600">
              <a:latin typeface="Gill Sans"/>
              <a:ea typeface="Gill Sans"/>
              <a:cs typeface="Gill Sans"/>
              <a:sym typeface="Gill Sans"/>
            </a:endParaRPr>
          </a:p>
        </p:txBody>
      </p:sp>
      <p:sp>
        <p:nvSpPr>
          <p:cNvPr id="591" name="Google Shape;591;p60"/>
          <p:cNvSpPr/>
          <p:nvPr/>
        </p:nvSpPr>
        <p:spPr>
          <a:xfrm>
            <a:off x="3802364" y="2964150"/>
            <a:ext cx="77400" cy="546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cxnSp>
        <p:nvCxnSpPr>
          <p:cNvPr id="592" name="Google Shape;592;p60"/>
          <p:cNvCxnSpPr/>
          <p:nvPr/>
        </p:nvCxnSpPr>
        <p:spPr>
          <a:xfrm>
            <a:off x="3853139" y="2944895"/>
            <a:ext cx="0" cy="570600"/>
          </a:xfrm>
          <a:prstGeom prst="straightConnector1">
            <a:avLst/>
          </a:prstGeom>
          <a:noFill/>
          <a:ln cap="flat" cmpd="sng" w="28575">
            <a:solidFill>
              <a:schemeClr val="dk1"/>
            </a:solidFill>
            <a:prstDash val="solid"/>
            <a:round/>
            <a:headEnd len="med" w="med" type="stealth"/>
            <a:tailEnd len="med" w="med" type="stealth"/>
          </a:ln>
        </p:spPr>
      </p:cxnSp>
      <p:sp>
        <p:nvSpPr>
          <p:cNvPr id="593" name="Google Shape;593;p60"/>
          <p:cNvSpPr txBox="1"/>
          <p:nvPr/>
        </p:nvSpPr>
        <p:spPr>
          <a:xfrm>
            <a:off x="3393989" y="2587535"/>
            <a:ext cx="1826400" cy="29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Gill Sans"/>
                <a:ea typeface="Gill Sans"/>
                <a:cs typeface="Gill Sans"/>
                <a:sym typeface="Gill Sans"/>
              </a:rPr>
              <a:t>Smaller Contrast</a:t>
            </a:r>
            <a:endParaRPr b="1" sz="1500">
              <a:latin typeface="Gill Sans"/>
              <a:ea typeface="Gill Sans"/>
              <a:cs typeface="Gill Sans"/>
              <a:sym typeface="Gill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61"/>
          <p:cNvPicPr preferRelativeResize="0"/>
          <p:nvPr/>
        </p:nvPicPr>
        <p:blipFill>
          <a:blip r:embed="rId3">
            <a:alphaModFix/>
          </a:blip>
          <a:stretch>
            <a:fillRect/>
          </a:stretch>
        </p:blipFill>
        <p:spPr>
          <a:xfrm>
            <a:off x="275442" y="1811888"/>
            <a:ext cx="4297679" cy="2138096"/>
          </a:xfrm>
          <a:prstGeom prst="rect">
            <a:avLst/>
          </a:prstGeom>
          <a:noFill/>
          <a:ln>
            <a:noFill/>
          </a:ln>
        </p:spPr>
      </p:pic>
      <p:pic>
        <p:nvPicPr>
          <p:cNvPr id="599" name="Google Shape;599;p61"/>
          <p:cNvPicPr preferRelativeResize="0"/>
          <p:nvPr/>
        </p:nvPicPr>
        <p:blipFill>
          <a:blip r:embed="rId4">
            <a:alphaModFix/>
          </a:blip>
          <a:stretch>
            <a:fillRect/>
          </a:stretch>
        </p:blipFill>
        <p:spPr>
          <a:xfrm>
            <a:off x="4782078" y="1811095"/>
            <a:ext cx="4297681" cy="2139697"/>
          </a:xfrm>
          <a:prstGeom prst="rect">
            <a:avLst/>
          </a:prstGeom>
          <a:noFill/>
          <a:ln>
            <a:noFill/>
          </a:ln>
        </p:spPr>
      </p:pic>
      <p:sp>
        <p:nvSpPr>
          <p:cNvPr id="600" name="Google Shape;600;p61"/>
          <p:cNvSpPr txBox="1"/>
          <p:nvPr/>
        </p:nvSpPr>
        <p:spPr>
          <a:xfrm>
            <a:off x="705775" y="1440831"/>
            <a:ext cx="36291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STIX Two Text"/>
                <a:ea typeface="STIX Two Text"/>
                <a:cs typeface="STIX Two Text"/>
                <a:sym typeface="STIX Two Text"/>
              </a:rPr>
              <a:t>Hubble I 4</a:t>
            </a:r>
            <a:endParaRPr sz="2400">
              <a:latin typeface="STIX Two Text"/>
              <a:ea typeface="STIX Two Text"/>
              <a:cs typeface="STIX Two Text"/>
              <a:sym typeface="STIX Two Text"/>
            </a:endParaRPr>
          </a:p>
        </p:txBody>
      </p:sp>
      <p:sp>
        <p:nvSpPr>
          <p:cNvPr id="601" name="Google Shape;601;p61"/>
          <p:cNvSpPr txBox="1"/>
          <p:nvPr/>
        </p:nvSpPr>
        <p:spPr>
          <a:xfrm>
            <a:off x="5152150" y="1440304"/>
            <a:ext cx="38136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STIX Two Text"/>
                <a:ea typeface="STIX Two Text"/>
                <a:cs typeface="STIX Two Text"/>
                <a:sym typeface="STIX Two Text"/>
              </a:rPr>
              <a:t>DN Tau</a:t>
            </a:r>
            <a:endParaRPr sz="2400">
              <a:latin typeface="STIX Two Text"/>
              <a:ea typeface="STIX Two Text"/>
              <a:cs typeface="STIX Two Text"/>
              <a:sym typeface="STIX Two Text"/>
            </a:endParaRPr>
          </a:p>
        </p:txBody>
      </p:sp>
      <p:sp>
        <p:nvSpPr>
          <p:cNvPr id="602" name="Google Shape;602;p61"/>
          <p:cNvSpPr txBox="1"/>
          <p:nvPr/>
        </p:nvSpPr>
        <p:spPr>
          <a:xfrm>
            <a:off x="413740" y="3329424"/>
            <a:ext cx="11481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0000FF"/>
                </a:solidFill>
                <a:latin typeface="STIX Two Text"/>
                <a:ea typeface="STIX Two Text"/>
                <a:cs typeface="STIX Two Text"/>
                <a:sym typeface="STIX Two Text"/>
              </a:rPr>
              <a:t>Optical</a:t>
            </a:r>
            <a:endParaRPr sz="2000">
              <a:solidFill>
                <a:srgbClr val="0000FF"/>
              </a:solidFill>
              <a:latin typeface="STIX Two Text"/>
              <a:ea typeface="STIX Two Text"/>
              <a:cs typeface="STIX Two Text"/>
              <a:sym typeface="STIX Two Text"/>
            </a:endParaRPr>
          </a:p>
        </p:txBody>
      </p:sp>
      <p:sp>
        <p:nvSpPr>
          <p:cNvPr id="603" name="Google Shape;603;p61"/>
          <p:cNvSpPr txBox="1"/>
          <p:nvPr/>
        </p:nvSpPr>
        <p:spPr>
          <a:xfrm>
            <a:off x="2547353" y="3329425"/>
            <a:ext cx="666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0000"/>
                </a:solidFill>
                <a:latin typeface="STIX Two Text"/>
                <a:ea typeface="STIX Two Text"/>
                <a:cs typeface="STIX Two Text"/>
                <a:sym typeface="STIX Two Text"/>
              </a:rPr>
              <a:t>NIR</a:t>
            </a:r>
            <a:endParaRPr sz="2000">
              <a:solidFill>
                <a:srgbClr val="FF0000"/>
              </a:solidFill>
              <a:latin typeface="STIX Two Text"/>
              <a:ea typeface="STIX Two Text"/>
              <a:cs typeface="STIX Two Text"/>
              <a:sym typeface="STIX Two Text"/>
            </a:endParaRPr>
          </a:p>
        </p:txBody>
      </p:sp>
      <p:sp>
        <p:nvSpPr>
          <p:cNvPr id="604" name="Google Shape;604;p61"/>
          <p:cNvSpPr txBox="1"/>
          <p:nvPr/>
        </p:nvSpPr>
        <p:spPr>
          <a:xfrm rot="-5400000">
            <a:off x="-550785" y="2618517"/>
            <a:ext cx="1553100" cy="288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STIX Two Text"/>
                <a:ea typeface="STIX Two Text"/>
                <a:cs typeface="STIX Two Text"/>
                <a:sym typeface="STIX Two Text"/>
              </a:rPr>
              <a:t>RV (km s</a:t>
            </a:r>
            <a:r>
              <a:rPr baseline="30000" lang="en" sz="2000">
                <a:latin typeface="STIX Two Text"/>
                <a:ea typeface="STIX Two Text"/>
                <a:cs typeface="STIX Two Text"/>
                <a:sym typeface="STIX Two Text"/>
              </a:rPr>
              <a:t>-1</a:t>
            </a:r>
            <a:r>
              <a:rPr lang="en" sz="2000">
                <a:latin typeface="STIX Two Text"/>
                <a:ea typeface="STIX Two Text"/>
                <a:cs typeface="STIX Two Text"/>
                <a:sym typeface="STIX Two Text"/>
              </a:rPr>
              <a:t>)</a:t>
            </a:r>
            <a:endParaRPr sz="2000">
              <a:latin typeface="STIX Two Text"/>
              <a:ea typeface="STIX Two Text"/>
              <a:cs typeface="STIX Two Text"/>
              <a:sym typeface="STIX Two Text"/>
            </a:endParaRPr>
          </a:p>
        </p:txBody>
      </p:sp>
      <p:sp>
        <p:nvSpPr>
          <p:cNvPr id="605" name="Google Shape;605;p61"/>
          <p:cNvSpPr txBox="1"/>
          <p:nvPr/>
        </p:nvSpPr>
        <p:spPr>
          <a:xfrm>
            <a:off x="5832528" y="3872881"/>
            <a:ext cx="2452800" cy="2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STIX Two Text"/>
                <a:ea typeface="STIX Two Text"/>
                <a:cs typeface="STIX Two Text"/>
                <a:sym typeface="STIX Two Text"/>
              </a:rPr>
              <a:t>Relative Phase</a:t>
            </a:r>
            <a:endParaRPr sz="2000">
              <a:latin typeface="STIX Two Text"/>
              <a:ea typeface="STIX Two Text"/>
              <a:cs typeface="STIX Two Text"/>
              <a:sym typeface="STIX Two Text"/>
            </a:endParaRPr>
          </a:p>
        </p:txBody>
      </p:sp>
      <p:sp>
        <p:nvSpPr>
          <p:cNvPr id="606" name="Google Shape;606;p61"/>
          <p:cNvSpPr txBox="1"/>
          <p:nvPr/>
        </p:nvSpPr>
        <p:spPr>
          <a:xfrm>
            <a:off x="1293915" y="3872868"/>
            <a:ext cx="2452800" cy="2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STIX Two Text"/>
                <a:ea typeface="STIX Two Text"/>
                <a:cs typeface="STIX Two Text"/>
                <a:sym typeface="STIX Two Text"/>
              </a:rPr>
              <a:t>Relative Phase</a:t>
            </a:r>
            <a:endParaRPr sz="2000">
              <a:latin typeface="STIX Two Text"/>
              <a:ea typeface="STIX Two Text"/>
              <a:cs typeface="STIX Two Text"/>
              <a:sym typeface="STIX Two Text"/>
            </a:endParaRPr>
          </a:p>
        </p:txBody>
      </p:sp>
      <p:sp>
        <p:nvSpPr>
          <p:cNvPr id="607" name="Google Shape;607;p61"/>
          <p:cNvSpPr txBox="1"/>
          <p:nvPr/>
        </p:nvSpPr>
        <p:spPr>
          <a:xfrm>
            <a:off x="498900" y="36975"/>
            <a:ext cx="8146200" cy="93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Observing at near-infrared wavelengths is expected to reduce the radial velocity contributions of starspots</a:t>
            </a:r>
            <a:endParaRPr sz="2800">
              <a:latin typeface="Gill Sans"/>
              <a:ea typeface="Gill Sans"/>
              <a:cs typeface="Gill Sans"/>
              <a:sym typeface="Gill Sans"/>
            </a:endParaRPr>
          </a:p>
        </p:txBody>
      </p:sp>
      <p:sp>
        <p:nvSpPr>
          <p:cNvPr id="608" name="Google Shape;608;p61"/>
          <p:cNvSpPr txBox="1"/>
          <p:nvPr/>
        </p:nvSpPr>
        <p:spPr>
          <a:xfrm>
            <a:off x="-76200" y="48504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Gill Sans"/>
                <a:ea typeface="Gill Sans"/>
                <a:cs typeface="Gill Sans"/>
                <a:sym typeface="Gill Sans"/>
              </a:rPr>
              <a:t>Crockett et al. (2012)</a:t>
            </a:r>
            <a:endParaRPr sz="1200">
              <a:latin typeface="Gill Sans"/>
              <a:ea typeface="Gill Sans"/>
              <a:cs typeface="Gill Sans"/>
              <a:sym typeface="Gill Sans"/>
            </a:endParaRPr>
          </a:p>
        </p:txBody>
      </p:sp>
      <p:sp>
        <p:nvSpPr>
          <p:cNvPr id="609" name="Google Shape;609;p61"/>
          <p:cNvSpPr txBox="1"/>
          <p:nvPr/>
        </p:nvSpPr>
        <p:spPr>
          <a:xfrm rot="-5400000">
            <a:off x="3984581" y="2618517"/>
            <a:ext cx="1553100" cy="288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STIX Two Text"/>
                <a:ea typeface="STIX Two Text"/>
                <a:cs typeface="STIX Two Text"/>
                <a:sym typeface="STIX Two Text"/>
              </a:rPr>
              <a:t>RV (km s</a:t>
            </a:r>
            <a:r>
              <a:rPr baseline="30000" lang="en" sz="2000">
                <a:latin typeface="STIX Two Text"/>
                <a:ea typeface="STIX Two Text"/>
                <a:cs typeface="STIX Two Text"/>
                <a:sym typeface="STIX Two Text"/>
              </a:rPr>
              <a:t>-1</a:t>
            </a:r>
            <a:r>
              <a:rPr lang="en" sz="2000">
                <a:latin typeface="STIX Two Text"/>
                <a:ea typeface="STIX Two Text"/>
                <a:cs typeface="STIX Two Text"/>
                <a:sym typeface="STIX Two Text"/>
              </a:rPr>
              <a:t>)</a:t>
            </a:r>
            <a:endParaRPr sz="2000">
              <a:latin typeface="STIX Two Text"/>
              <a:ea typeface="STIX Two Text"/>
              <a:cs typeface="STIX Two Text"/>
              <a:sym typeface="STIX Two Tex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15" name="Google Shape;615;p62"/>
          <p:cNvPicPr preferRelativeResize="0"/>
          <p:nvPr/>
        </p:nvPicPr>
        <p:blipFill rotWithShape="1">
          <a:blip r:embed="rId3">
            <a:alphaModFix/>
          </a:blip>
          <a:srcRect b="0" l="0" r="0" t="0"/>
          <a:stretch/>
        </p:blipFill>
        <p:spPr>
          <a:xfrm>
            <a:off x="1502228" y="1109990"/>
            <a:ext cx="6139540" cy="3601864"/>
          </a:xfrm>
          <a:prstGeom prst="rect">
            <a:avLst/>
          </a:prstGeom>
          <a:noFill/>
          <a:ln>
            <a:noFill/>
          </a:ln>
        </p:spPr>
      </p:pic>
      <p:sp>
        <p:nvSpPr>
          <p:cNvPr id="616" name="Google Shape;616;p62"/>
          <p:cNvSpPr/>
          <p:nvPr/>
        </p:nvSpPr>
        <p:spPr>
          <a:xfrm>
            <a:off x="0" y="4899308"/>
            <a:ext cx="15729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000000"/>
                </a:solidFill>
                <a:latin typeface="Gill Sans"/>
                <a:ea typeface="Gill Sans"/>
                <a:cs typeface="Gill Sans"/>
                <a:sym typeface="Gill Sans"/>
              </a:rPr>
              <a:t>Luger et al. (2019)</a:t>
            </a:r>
            <a:endParaRPr sz="1200"/>
          </a:p>
        </p:txBody>
      </p:sp>
      <p:sp>
        <p:nvSpPr>
          <p:cNvPr id="617" name="Google Shape;617;p62"/>
          <p:cNvSpPr txBox="1"/>
          <p:nvPr/>
        </p:nvSpPr>
        <p:spPr>
          <a:xfrm>
            <a:off x="278743" y="69736"/>
            <a:ext cx="8586300" cy="994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None/>
            </a:pPr>
            <a:r>
              <a:rPr lang="en" sz="3000">
                <a:solidFill>
                  <a:srgbClr val="000000"/>
                </a:solidFill>
                <a:latin typeface="Gill Sans"/>
                <a:ea typeface="Gill Sans"/>
                <a:cs typeface="Gill Sans"/>
                <a:sym typeface="Gill Sans"/>
              </a:rPr>
              <a:t>Using </a:t>
            </a:r>
            <a:r>
              <a:rPr lang="en" sz="3000">
                <a:solidFill>
                  <a:srgbClr val="FFC000"/>
                </a:solidFill>
                <a:latin typeface="Droid Sans Mono"/>
                <a:ea typeface="Droid Sans Mono"/>
                <a:cs typeface="Droid Sans Mono"/>
                <a:sym typeface="Droid Sans Mono"/>
              </a:rPr>
              <a:t>starry</a:t>
            </a:r>
            <a:r>
              <a:rPr lang="en" sz="3000">
                <a:solidFill>
                  <a:srgbClr val="000000"/>
                </a:solidFill>
                <a:latin typeface="Gill Sans"/>
                <a:ea typeface="Gill Sans"/>
                <a:cs typeface="Gill Sans"/>
                <a:sym typeface="Gill Sans"/>
              </a:rPr>
              <a:t>, we analytically model stellar surface maps as sums of spherical harmonics</a:t>
            </a:r>
            <a:endParaRPr sz="3000">
              <a:solidFill>
                <a:srgbClr val="000000"/>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pic>
        <p:nvPicPr>
          <p:cNvPr id="113" name="Google Shape;113;p18"/>
          <p:cNvPicPr preferRelativeResize="0"/>
          <p:nvPr/>
        </p:nvPicPr>
        <p:blipFill>
          <a:blip r:embed="rId3">
            <a:alphaModFix/>
          </a:blip>
          <a:stretch>
            <a:fillRect/>
          </a:stretch>
        </p:blipFill>
        <p:spPr>
          <a:xfrm>
            <a:off x="1372000" y="716823"/>
            <a:ext cx="6247601" cy="4083425"/>
          </a:xfrm>
          <a:prstGeom prst="rect">
            <a:avLst/>
          </a:prstGeom>
          <a:noFill/>
          <a:ln>
            <a:noFill/>
          </a:ln>
        </p:spPr>
      </p:pic>
      <p:sp>
        <p:nvSpPr>
          <p:cNvPr id="114" name="Google Shape;114;p18"/>
          <p:cNvSpPr txBox="1"/>
          <p:nvPr/>
        </p:nvSpPr>
        <p:spPr>
          <a:xfrm>
            <a:off x="6066786" y="640680"/>
            <a:ext cx="14661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solidFill>
                  <a:schemeClr val="dk1"/>
                </a:solidFill>
                <a:latin typeface="Gill Sans"/>
                <a:ea typeface="Gill Sans"/>
                <a:cs typeface="Gill Sans"/>
                <a:sym typeface="Gill Sans"/>
              </a:rPr>
              <a:t>Fulton et al. 2021</a:t>
            </a:r>
            <a:endParaRPr sz="1200">
              <a:solidFill>
                <a:schemeClr val="dk1"/>
              </a:solidFill>
              <a:latin typeface="Gill Sans"/>
              <a:ea typeface="Gill Sans"/>
              <a:cs typeface="Gill Sans"/>
              <a:sym typeface="Gill Sans"/>
            </a:endParaRPr>
          </a:p>
        </p:txBody>
      </p:sp>
      <p:sp>
        <p:nvSpPr>
          <p:cNvPr id="115" name="Google Shape;115;p18"/>
          <p:cNvSpPr txBox="1"/>
          <p:nvPr/>
        </p:nvSpPr>
        <p:spPr>
          <a:xfrm>
            <a:off x="0" y="0"/>
            <a:ext cx="9144000" cy="82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700">
                <a:solidFill>
                  <a:schemeClr val="dk1"/>
                </a:solidFill>
                <a:latin typeface="Gill Sans"/>
                <a:ea typeface="Gill Sans"/>
                <a:cs typeface="Gill Sans"/>
                <a:sym typeface="Gill Sans"/>
              </a:rPr>
              <a:t>Giant Planets are Commonly </a:t>
            </a:r>
            <a:r>
              <a:rPr lang="en" sz="2700">
                <a:solidFill>
                  <a:schemeClr val="dk1"/>
                </a:solidFill>
                <a:latin typeface="Gill Sans"/>
                <a:ea typeface="Gill Sans"/>
                <a:cs typeface="Gill Sans"/>
                <a:sym typeface="Gill Sans"/>
              </a:rPr>
              <a:t>Found </a:t>
            </a:r>
            <a:r>
              <a:rPr lang="en" sz="2700">
                <a:solidFill>
                  <a:schemeClr val="dk1"/>
                </a:solidFill>
                <a:latin typeface="Gill Sans"/>
                <a:ea typeface="Gill Sans"/>
                <a:cs typeface="Gill Sans"/>
                <a:sym typeface="Gill Sans"/>
              </a:rPr>
              <a:t>at Close-in Separations</a:t>
            </a:r>
            <a:endParaRPr sz="2700">
              <a:solidFill>
                <a:schemeClr val="dk1"/>
              </a:solidFill>
              <a:latin typeface="Gill Sans"/>
              <a:ea typeface="Gill Sans"/>
              <a:cs typeface="Gill Sans"/>
              <a:sym typeface="Gill Sans"/>
            </a:endParaRPr>
          </a:p>
        </p:txBody>
      </p:sp>
      <p:cxnSp>
        <p:nvCxnSpPr>
          <p:cNvPr id="116" name="Google Shape;116;p18"/>
          <p:cNvCxnSpPr/>
          <p:nvPr/>
        </p:nvCxnSpPr>
        <p:spPr>
          <a:xfrm>
            <a:off x="5208750" y="948348"/>
            <a:ext cx="0" cy="3111300"/>
          </a:xfrm>
          <a:prstGeom prst="straightConnector1">
            <a:avLst/>
          </a:prstGeom>
          <a:noFill/>
          <a:ln cap="flat" cmpd="sng" w="76200">
            <a:solidFill>
              <a:srgbClr val="3F9FFF"/>
            </a:solidFill>
            <a:prstDash val="solid"/>
            <a:round/>
            <a:headEnd len="med" w="med" type="none"/>
            <a:tailEnd len="med" w="med" type="none"/>
          </a:ln>
        </p:spPr>
      </p:cxnSp>
      <p:sp>
        <p:nvSpPr>
          <p:cNvPr id="117" name="Google Shape;117;p18"/>
          <p:cNvSpPr txBox="1"/>
          <p:nvPr/>
        </p:nvSpPr>
        <p:spPr>
          <a:xfrm>
            <a:off x="2009250" y="4690675"/>
            <a:ext cx="51255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Gill Sans"/>
                <a:ea typeface="Gill Sans"/>
                <a:cs typeface="Gill Sans"/>
                <a:sym typeface="Gill Sans"/>
              </a:rPr>
              <a:t>Quang Tran (UT Austin) – ELT Science in Light of JWST – December 11th, 2023</a:t>
            </a:r>
            <a:endParaRPr sz="1000">
              <a:solidFill>
                <a:srgbClr val="999999"/>
              </a:solidFill>
              <a:latin typeface="Gill Sans"/>
              <a:ea typeface="Gill Sans"/>
              <a:cs typeface="Gill Sans"/>
              <a:sym typeface="Gill Sans"/>
            </a:endParaRPr>
          </a:p>
        </p:txBody>
      </p:sp>
      <p:sp>
        <p:nvSpPr>
          <p:cNvPr id="118" name="Google Shape;118;p18"/>
          <p:cNvSpPr/>
          <p:nvPr/>
        </p:nvSpPr>
        <p:spPr>
          <a:xfrm>
            <a:off x="4475700" y="3565240"/>
            <a:ext cx="1466100" cy="354000"/>
          </a:xfrm>
          <a:prstGeom prst="roundRect">
            <a:avLst>
              <a:gd fmla="val 16667" name="adj"/>
            </a:avLst>
          </a:prstGeom>
          <a:solidFill>
            <a:srgbClr val="FFFFFF"/>
          </a:solidFill>
          <a:ln cap="flat" cmpd="sng" w="38100">
            <a:solidFill>
              <a:srgbClr val="3F9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F9FFF"/>
                </a:solidFill>
                <a:latin typeface="Gill Sans"/>
                <a:ea typeface="Gill Sans"/>
                <a:cs typeface="Gill Sans"/>
                <a:sym typeface="Gill Sans"/>
              </a:rPr>
              <a:t>Water Ice Line</a:t>
            </a:r>
            <a:endParaRPr b="1">
              <a:solidFill>
                <a:srgbClr val="3F9FFF"/>
              </a:solidFill>
              <a:latin typeface="Gill Sans"/>
              <a:ea typeface="Gill Sans"/>
              <a:cs typeface="Gill Sans"/>
              <a:sym typeface="Gill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63"/>
          <p:cNvPicPr preferRelativeResize="0"/>
          <p:nvPr/>
        </p:nvPicPr>
        <p:blipFill>
          <a:blip r:embed="rId3">
            <a:alphaModFix/>
          </a:blip>
          <a:stretch>
            <a:fillRect/>
          </a:stretch>
        </p:blipFill>
        <p:spPr>
          <a:xfrm>
            <a:off x="321800" y="1349800"/>
            <a:ext cx="4588893" cy="3302226"/>
          </a:xfrm>
          <a:prstGeom prst="rect">
            <a:avLst/>
          </a:prstGeom>
          <a:noFill/>
          <a:ln>
            <a:noFill/>
          </a:ln>
        </p:spPr>
      </p:pic>
      <p:sp>
        <p:nvSpPr>
          <p:cNvPr id="623" name="Google Shape;623;p63"/>
          <p:cNvSpPr txBox="1"/>
          <p:nvPr/>
        </p:nvSpPr>
        <p:spPr>
          <a:xfrm>
            <a:off x="3430172" y="1071954"/>
            <a:ext cx="1519200" cy="3693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300">
                <a:latin typeface="Gill Sans"/>
                <a:ea typeface="Gill Sans"/>
                <a:cs typeface="Gill Sans"/>
                <a:sym typeface="Gill Sans"/>
              </a:rPr>
              <a:t>Blunt et al. 2023</a:t>
            </a:r>
            <a:endParaRPr sz="1300">
              <a:solidFill>
                <a:srgbClr val="000000"/>
              </a:solidFill>
              <a:latin typeface="Gill Sans"/>
              <a:ea typeface="Gill Sans"/>
              <a:cs typeface="Gill Sans"/>
              <a:sym typeface="Gill Sans"/>
            </a:endParaRPr>
          </a:p>
        </p:txBody>
      </p:sp>
      <p:sp>
        <p:nvSpPr>
          <p:cNvPr id="624" name="Google Shape;624;p63"/>
          <p:cNvSpPr/>
          <p:nvPr/>
        </p:nvSpPr>
        <p:spPr>
          <a:xfrm>
            <a:off x="3839025" y="566050"/>
            <a:ext cx="3202200" cy="37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ill Sans"/>
              <a:ea typeface="Gill Sans"/>
              <a:cs typeface="Gill Sans"/>
              <a:sym typeface="Gill Sans"/>
            </a:endParaRPr>
          </a:p>
        </p:txBody>
      </p:sp>
      <p:sp>
        <p:nvSpPr>
          <p:cNvPr id="625" name="Google Shape;625;p63"/>
          <p:cNvSpPr txBox="1"/>
          <p:nvPr/>
        </p:nvSpPr>
        <p:spPr>
          <a:xfrm>
            <a:off x="742950" y="36300"/>
            <a:ext cx="7658100" cy="9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Stellar Activity Models</a:t>
            </a:r>
            <a:endParaRPr sz="2800">
              <a:solidFill>
                <a:schemeClr val="dk1"/>
              </a:solidFill>
              <a:latin typeface="Gill Sans"/>
              <a:ea typeface="Gill Sans"/>
              <a:cs typeface="Gill Sans"/>
              <a:sym typeface="Gill Sans"/>
            </a:endParaRPr>
          </a:p>
          <a:p>
            <a:pPr indent="0" lvl="0" marL="0" rtl="0" algn="ctr">
              <a:spcBef>
                <a:spcPts val="0"/>
              </a:spcBef>
              <a:spcAft>
                <a:spcPts val="0"/>
              </a:spcAft>
              <a:buNone/>
            </a:pPr>
            <a:r>
              <a:rPr lang="en" sz="2800">
                <a:solidFill>
                  <a:schemeClr val="dk1"/>
                </a:solidFill>
                <a:latin typeface="Gill Sans"/>
                <a:ea typeface="Gill Sans"/>
                <a:cs typeface="Gill Sans"/>
                <a:sym typeface="Gill Sans"/>
              </a:rPr>
              <a:t>Overfitting and Systematic Biases</a:t>
            </a:r>
            <a:endParaRPr sz="2800">
              <a:solidFill>
                <a:schemeClr val="dk1"/>
              </a:solidFill>
              <a:latin typeface="Gill Sans"/>
              <a:ea typeface="Gill Sans"/>
              <a:cs typeface="Gill Sans"/>
              <a:sym typeface="Gill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64"/>
          <p:cNvPicPr preferRelativeResize="0"/>
          <p:nvPr/>
        </p:nvPicPr>
        <p:blipFill>
          <a:blip r:embed="rId3">
            <a:alphaModFix/>
          </a:blip>
          <a:stretch>
            <a:fillRect/>
          </a:stretch>
        </p:blipFill>
        <p:spPr>
          <a:xfrm>
            <a:off x="321800" y="1349800"/>
            <a:ext cx="4588893" cy="3302226"/>
          </a:xfrm>
          <a:prstGeom prst="rect">
            <a:avLst/>
          </a:prstGeom>
          <a:noFill/>
          <a:ln>
            <a:noFill/>
          </a:ln>
        </p:spPr>
      </p:pic>
      <p:sp>
        <p:nvSpPr>
          <p:cNvPr id="631" name="Google Shape;631;p64"/>
          <p:cNvSpPr txBox="1"/>
          <p:nvPr/>
        </p:nvSpPr>
        <p:spPr>
          <a:xfrm>
            <a:off x="742950" y="36300"/>
            <a:ext cx="7658100" cy="9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Gill Sans"/>
                <a:ea typeface="Gill Sans"/>
                <a:cs typeface="Gill Sans"/>
                <a:sym typeface="Gill Sans"/>
              </a:rPr>
              <a:t>In Search of Young Planets: Stellar Activity Models</a:t>
            </a:r>
            <a:endParaRPr sz="2800">
              <a:solidFill>
                <a:schemeClr val="dk1"/>
              </a:solidFill>
              <a:latin typeface="Gill Sans"/>
              <a:ea typeface="Gill Sans"/>
              <a:cs typeface="Gill Sans"/>
              <a:sym typeface="Gill Sans"/>
            </a:endParaRPr>
          </a:p>
          <a:p>
            <a:pPr indent="0" lvl="0" marL="0" rtl="0" algn="ctr">
              <a:spcBef>
                <a:spcPts val="0"/>
              </a:spcBef>
              <a:spcAft>
                <a:spcPts val="0"/>
              </a:spcAft>
              <a:buNone/>
            </a:pPr>
            <a:r>
              <a:rPr lang="en" sz="2800">
                <a:solidFill>
                  <a:schemeClr val="dk1"/>
                </a:solidFill>
                <a:latin typeface="Gill Sans"/>
                <a:ea typeface="Gill Sans"/>
                <a:cs typeface="Gill Sans"/>
                <a:sym typeface="Gill Sans"/>
              </a:rPr>
              <a:t>Overfitting and Systematic Biases</a:t>
            </a:r>
            <a:endParaRPr sz="2800">
              <a:solidFill>
                <a:schemeClr val="dk1"/>
              </a:solidFill>
              <a:latin typeface="Gill Sans"/>
              <a:ea typeface="Gill Sans"/>
              <a:cs typeface="Gill Sans"/>
              <a:sym typeface="Gill Sans"/>
            </a:endParaRPr>
          </a:p>
        </p:txBody>
      </p:sp>
      <p:sp>
        <p:nvSpPr>
          <p:cNvPr id="632" name="Google Shape;632;p64"/>
          <p:cNvSpPr txBox="1"/>
          <p:nvPr/>
        </p:nvSpPr>
        <p:spPr>
          <a:xfrm>
            <a:off x="3430172" y="1071954"/>
            <a:ext cx="1519200" cy="3693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300">
                <a:latin typeface="Gill Sans"/>
                <a:ea typeface="Gill Sans"/>
                <a:cs typeface="Gill Sans"/>
                <a:sym typeface="Gill Sans"/>
              </a:rPr>
              <a:t>Blunt et al. 2023</a:t>
            </a:r>
            <a:endParaRPr sz="1300">
              <a:solidFill>
                <a:srgbClr val="000000"/>
              </a:solidFill>
              <a:latin typeface="Gill Sans"/>
              <a:ea typeface="Gill Sans"/>
              <a:cs typeface="Gill Sans"/>
              <a:sym typeface="Gill Sans"/>
            </a:endParaRPr>
          </a:p>
        </p:txBody>
      </p:sp>
      <p:pic>
        <p:nvPicPr>
          <p:cNvPr id="633" name="Google Shape;633;p64"/>
          <p:cNvPicPr preferRelativeResize="0"/>
          <p:nvPr/>
        </p:nvPicPr>
        <p:blipFill rotWithShape="1">
          <a:blip r:embed="rId4">
            <a:alphaModFix/>
          </a:blip>
          <a:srcRect b="0" l="0" r="64206" t="0"/>
          <a:stretch/>
        </p:blipFill>
        <p:spPr>
          <a:xfrm>
            <a:off x="5481850" y="1296200"/>
            <a:ext cx="3272975" cy="3429001"/>
          </a:xfrm>
          <a:prstGeom prst="rect">
            <a:avLst/>
          </a:prstGeom>
          <a:noFill/>
          <a:ln>
            <a:noFill/>
          </a:ln>
        </p:spPr>
      </p:pic>
      <p:sp>
        <p:nvSpPr>
          <p:cNvPr id="634" name="Google Shape;634;p64"/>
          <p:cNvSpPr txBox="1"/>
          <p:nvPr/>
        </p:nvSpPr>
        <p:spPr>
          <a:xfrm>
            <a:off x="6066975" y="4334329"/>
            <a:ext cx="2596200" cy="317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STIX Two Text"/>
                <a:ea typeface="STIX Two Text"/>
                <a:cs typeface="STIX Two Text"/>
                <a:sym typeface="STIX Two Text"/>
              </a:rPr>
              <a:t>Planet-only Inferred </a:t>
            </a:r>
            <a:r>
              <a:rPr i="1" lang="en">
                <a:solidFill>
                  <a:schemeClr val="dk1"/>
                </a:solidFill>
                <a:latin typeface="STIX Two Text"/>
                <a:ea typeface="STIX Two Text"/>
                <a:cs typeface="STIX Two Text"/>
                <a:sym typeface="STIX Two Text"/>
              </a:rPr>
              <a:t>K</a:t>
            </a:r>
            <a:r>
              <a:rPr lang="en">
                <a:solidFill>
                  <a:schemeClr val="dk1"/>
                </a:solidFill>
                <a:latin typeface="STIX Two Text"/>
                <a:ea typeface="STIX Two Text"/>
                <a:cs typeface="STIX Two Text"/>
                <a:sym typeface="STIX Two Text"/>
              </a:rPr>
              <a:t> (m s</a:t>
            </a:r>
            <a:r>
              <a:rPr baseline="30000" lang="en">
                <a:solidFill>
                  <a:schemeClr val="dk1"/>
                </a:solidFill>
                <a:latin typeface="STIX Two Text"/>
                <a:ea typeface="STIX Two Text"/>
                <a:cs typeface="STIX Two Text"/>
                <a:sym typeface="STIX Two Text"/>
              </a:rPr>
              <a:t>-1</a:t>
            </a:r>
            <a:r>
              <a:rPr lang="en">
                <a:solidFill>
                  <a:schemeClr val="dk1"/>
                </a:solidFill>
                <a:latin typeface="STIX Two Text"/>
                <a:ea typeface="STIX Two Text"/>
                <a:cs typeface="STIX Two Text"/>
                <a:sym typeface="STIX Two Text"/>
              </a:rPr>
              <a:t>)</a:t>
            </a:r>
            <a:endParaRPr>
              <a:solidFill>
                <a:schemeClr val="dk1"/>
              </a:solidFill>
              <a:latin typeface="STIX Two Text"/>
              <a:ea typeface="STIX Two Text"/>
              <a:cs typeface="STIX Two Text"/>
              <a:sym typeface="STIX Two Text"/>
            </a:endParaRPr>
          </a:p>
        </p:txBody>
      </p:sp>
      <p:sp>
        <p:nvSpPr>
          <p:cNvPr id="635" name="Google Shape;635;p64"/>
          <p:cNvSpPr txBox="1"/>
          <p:nvPr/>
        </p:nvSpPr>
        <p:spPr>
          <a:xfrm rot="-5400000">
            <a:off x="4456375" y="2170074"/>
            <a:ext cx="2105700" cy="49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STIX Two Text"/>
                <a:ea typeface="STIX Two Text"/>
                <a:cs typeface="STIX Two Text"/>
                <a:sym typeface="STIX Two Text"/>
              </a:rPr>
              <a:t>Planet + Activity</a:t>
            </a:r>
            <a:endParaRPr>
              <a:solidFill>
                <a:schemeClr val="dk1"/>
              </a:solidFill>
              <a:latin typeface="STIX Two Text"/>
              <a:ea typeface="STIX Two Text"/>
              <a:cs typeface="STIX Two Text"/>
              <a:sym typeface="STIX Two Text"/>
            </a:endParaRPr>
          </a:p>
          <a:p>
            <a:pPr indent="0" lvl="0" marL="0" rtl="0" algn="ctr">
              <a:spcBef>
                <a:spcPts val="0"/>
              </a:spcBef>
              <a:spcAft>
                <a:spcPts val="0"/>
              </a:spcAft>
              <a:buNone/>
            </a:pPr>
            <a:r>
              <a:rPr lang="en">
                <a:solidFill>
                  <a:schemeClr val="dk1"/>
                </a:solidFill>
                <a:latin typeface="STIX Two Text"/>
                <a:ea typeface="STIX Two Text"/>
                <a:cs typeface="STIX Two Text"/>
                <a:sym typeface="STIX Two Text"/>
              </a:rPr>
              <a:t>Inferred </a:t>
            </a:r>
            <a:r>
              <a:rPr i="1" lang="en">
                <a:solidFill>
                  <a:schemeClr val="dk1"/>
                </a:solidFill>
                <a:latin typeface="STIX Two Text"/>
                <a:ea typeface="STIX Two Text"/>
                <a:cs typeface="STIX Two Text"/>
                <a:sym typeface="STIX Two Text"/>
              </a:rPr>
              <a:t>K </a:t>
            </a:r>
            <a:r>
              <a:rPr lang="en">
                <a:solidFill>
                  <a:schemeClr val="dk1"/>
                </a:solidFill>
                <a:latin typeface="STIX Two Text"/>
                <a:ea typeface="STIX Two Text"/>
                <a:cs typeface="STIX Two Text"/>
                <a:sym typeface="STIX Two Text"/>
              </a:rPr>
              <a:t>(m s</a:t>
            </a:r>
            <a:r>
              <a:rPr baseline="30000" lang="en">
                <a:solidFill>
                  <a:schemeClr val="dk1"/>
                </a:solidFill>
                <a:latin typeface="STIX Two Text"/>
                <a:ea typeface="STIX Two Text"/>
                <a:cs typeface="STIX Two Text"/>
                <a:sym typeface="STIX Two Text"/>
              </a:rPr>
              <a:t>-1</a:t>
            </a:r>
            <a:r>
              <a:rPr lang="en">
                <a:solidFill>
                  <a:schemeClr val="dk1"/>
                </a:solidFill>
                <a:latin typeface="STIX Two Text"/>
                <a:ea typeface="STIX Two Text"/>
                <a:cs typeface="STIX Two Text"/>
                <a:sym typeface="STIX Two Text"/>
              </a:rPr>
              <a:t>)</a:t>
            </a:r>
            <a:endParaRPr>
              <a:solidFill>
                <a:schemeClr val="dk1"/>
              </a:solidFill>
              <a:latin typeface="STIX Two Text"/>
              <a:ea typeface="STIX Two Text"/>
              <a:cs typeface="STIX Two Text"/>
              <a:sym typeface="STIX Two Text"/>
            </a:endParaRPr>
          </a:p>
        </p:txBody>
      </p:sp>
      <p:sp>
        <p:nvSpPr>
          <p:cNvPr id="636" name="Google Shape;636;p64"/>
          <p:cNvSpPr txBox="1"/>
          <p:nvPr/>
        </p:nvSpPr>
        <p:spPr>
          <a:xfrm>
            <a:off x="6043379" y="1053807"/>
            <a:ext cx="1856100" cy="369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300">
                <a:latin typeface="Gill Sans"/>
                <a:ea typeface="Gill Sans"/>
                <a:cs typeface="Gill Sans"/>
                <a:sym typeface="Gill Sans"/>
              </a:rPr>
              <a:t>Tran &amp; Bowler in prep.</a:t>
            </a:r>
            <a:endParaRPr sz="1300">
              <a:solidFill>
                <a:srgbClr val="000000"/>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739"/>
        </a:solidFill>
      </p:bgPr>
    </p:bg>
    <p:spTree>
      <p:nvGrpSpPr>
        <p:cNvPr id="122" name="Shape 122"/>
        <p:cNvGrpSpPr/>
        <p:nvPr/>
      </p:nvGrpSpPr>
      <p:grpSpPr>
        <a:xfrm>
          <a:off x="0" y="0"/>
          <a:ext cx="0" cy="0"/>
          <a:chOff x="0" y="0"/>
          <a:chExt cx="0" cy="0"/>
        </a:xfrm>
      </p:grpSpPr>
      <p:sp>
        <p:nvSpPr>
          <p:cNvPr id="123" name="Google Shape;123;p19"/>
          <p:cNvSpPr txBox="1"/>
          <p:nvPr/>
        </p:nvSpPr>
        <p:spPr>
          <a:xfrm>
            <a:off x="0" y="138246"/>
            <a:ext cx="91440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800">
                <a:solidFill>
                  <a:schemeClr val="lt1"/>
                </a:solidFill>
                <a:latin typeface="Gill Sans"/>
                <a:ea typeface="Gill Sans"/>
                <a:cs typeface="Gill Sans"/>
                <a:sym typeface="Gill Sans"/>
              </a:rPr>
              <a:t>The </a:t>
            </a:r>
            <a:r>
              <a:rPr lang="en" sz="2800">
                <a:solidFill>
                  <a:schemeClr val="lt1"/>
                </a:solidFill>
                <a:latin typeface="Gill Sans"/>
                <a:ea typeface="Gill Sans"/>
                <a:cs typeface="Gill Sans"/>
                <a:sym typeface="Gill Sans"/>
              </a:rPr>
              <a:t>Inward Orbital Migration of Giant Planets is Common</a:t>
            </a:r>
            <a:endParaRPr sz="2800">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739"/>
        </a:solidFill>
      </p:bgPr>
    </p:bg>
    <p:spTree>
      <p:nvGrpSpPr>
        <p:cNvPr id="127" name="Shape 127"/>
        <p:cNvGrpSpPr/>
        <p:nvPr/>
      </p:nvGrpSpPr>
      <p:grpSpPr>
        <a:xfrm>
          <a:off x="0" y="0"/>
          <a:ext cx="0" cy="0"/>
          <a:chOff x="0" y="0"/>
          <a:chExt cx="0" cy="0"/>
        </a:xfrm>
      </p:grpSpPr>
      <p:pic>
        <p:nvPicPr>
          <p:cNvPr id="128" name="Google Shape;128;p20"/>
          <p:cNvPicPr preferRelativeResize="0"/>
          <p:nvPr/>
        </p:nvPicPr>
        <p:blipFill rotWithShape="1">
          <a:blip r:embed="rId3">
            <a:alphaModFix/>
          </a:blip>
          <a:srcRect b="15004" l="0" r="77257" t="21146"/>
          <a:stretch/>
        </p:blipFill>
        <p:spPr>
          <a:xfrm>
            <a:off x="402318" y="1997052"/>
            <a:ext cx="2079601" cy="1730487"/>
          </a:xfrm>
          <a:prstGeom prst="rect">
            <a:avLst/>
          </a:prstGeom>
          <a:noFill/>
          <a:ln>
            <a:noFill/>
          </a:ln>
        </p:spPr>
      </p:pic>
      <p:sp>
        <p:nvSpPr>
          <p:cNvPr id="129" name="Google Shape;129;p20"/>
          <p:cNvSpPr txBox="1"/>
          <p:nvPr/>
        </p:nvSpPr>
        <p:spPr>
          <a:xfrm>
            <a:off x="359175" y="869925"/>
            <a:ext cx="228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Disk Migration</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(Rapid, ~10 Myr)</a:t>
            </a:r>
            <a:endParaRPr b="1" sz="2000">
              <a:solidFill>
                <a:schemeClr val="lt1"/>
              </a:solidFill>
              <a:latin typeface="Gill Sans"/>
              <a:ea typeface="Gill Sans"/>
              <a:cs typeface="Gill Sans"/>
              <a:sym typeface="Gill Sans"/>
            </a:endParaRPr>
          </a:p>
        </p:txBody>
      </p:sp>
      <p:sp>
        <p:nvSpPr>
          <p:cNvPr id="130" name="Google Shape;130;p20"/>
          <p:cNvSpPr txBox="1"/>
          <p:nvPr/>
        </p:nvSpPr>
        <p:spPr>
          <a:xfrm>
            <a:off x="461981" y="3698875"/>
            <a:ext cx="20796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Ward 1997; Papaloizou 2007; Levrard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2009; </a:t>
            </a:r>
            <a:endParaRPr sz="1100">
              <a:solidFill>
                <a:schemeClr val="l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Kley &amp; Nelson 2012; Albrecht</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2012; Batygin 2012</a:t>
            </a:r>
            <a:endParaRPr sz="1100">
              <a:solidFill>
                <a:schemeClr val="lt1"/>
              </a:solidFill>
              <a:latin typeface="Gill Sans"/>
              <a:ea typeface="Gill Sans"/>
              <a:cs typeface="Gill Sans"/>
              <a:sym typeface="Gill Sans"/>
            </a:endParaRPr>
          </a:p>
        </p:txBody>
      </p:sp>
      <p:sp>
        <p:nvSpPr>
          <p:cNvPr id="131" name="Google Shape;131;p20"/>
          <p:cNvSpPr txBox="1"/>
          <p:nvPr/>
        </p:nvSpPr>
        <p:spPr>
          <a:xfrm>
            <a:off x="-227" y="4736976"/>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Triaud 2016</a:t>
            </a:r>
            <a:endParaRPr sz="1100">
              <a:solidFill>
                <a:srgbClr val="FFFFFF"/>
              </a:solidFill>
              <a:latin typeface="Gill Sans"/>
              <a:ea typeface="Gill Sans"/>
              <a:cs typeface="Gill Sans"/>
              <a:sym typeface="Gill Sans"/>
            </a:endParaRPr>
          </a:p>
        </p:txBody>
      </p:sp>
      <p:sp>
        <p:nvSpPr>
          <p:cNvPr id="132" name="Google Shape;132;p20"/>
          <p:cNvSpPr txBox="1"/>
          <p:nvPr/>
        </p:nvSpPr>
        <p:spPr>
          <a:xfrm>
            <a:off x="0" y="138246"/>
            <a:ext cx="91440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800">
                <a:solidFill>
                  <a:schemeClr val="lt1"/>
                </a:solidFill>
                <a:latin typeface="Gill Sans"/>
                <a:ea typeface="Gill Sans"/>
                <a:cs typeface="Gill Sans"/>
                <a:sym typeface="Gill Sans"/>
              </a:rPr>
              <a:t>The Inward Orbital Migration of Giant Planets is Common</a:t>
            </a:r>
            <a:endParaRPr sz="2800">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739"/>
        </a:solidFill>
      </p:bgPr>
    </p:bg>
    <p:spTree>
      <p:nvGrpSpPr>
        <p:cNvPr id="136" name="Shape 136"/>
        <p:cNvGrpSpPr/>
        <p:nvPr/>
      </p:nvGrpSpPr>
      <p:grpSpPr>
        <a:xfrm>
          <a:off x="0" y="0"/>
          <a:ext cx="0" cy="0"/>
          <a:chOff x="0" y="0"/>
          <a:chExt cx="0" cy="0"/>
        </a:xfrm>
      </p:grpSpPr>
      <p:pic>
        <p:nvPicPr>
          <p:cNvPr id="137" name="Google Shape;137;p21"/>
          <p:cNvPicPr preferRelativeResize="0"/>
          <p:nvPr/>
        </p:nvPicPr>
        <p:blipFill rotWithShape="1">
          <a:blip r:embed="rId3">
            <a:alphaModFix/>
          </a:blip>
          <a:srcRect b="15004" l="0" r="77257" t="21146"/>
          <a:stretch/>
        </p:blipFill>
        <p:spPr>
          <a:xfrm>
            <a:off x="402318" y="1997052"/>
            <a:ext cx="2079601" cy="1730487"/>
          </a:xfrm>
          <a:prstGeom prst="rect">
            <a:avLst/>
          </a:prstGeom>
          <a:noFill/>
          <a:ln>
            <a:noFill/>
          </a:ln>
        </p:spPr>
      </p:pic>
      <p:pic>
        <p:nvPicPr>
          <p:cNvPr id="138" name="Google Shape;138;p21"/>
          <p:cNvPicPr preferRelativeResize="0"/>
          <p:nvPr/>
        </p:nvPicPr>
        <p:blipFill rotWithShape="1">
          <a:blip r:embed="rId3">
            <a:alphaModFix/>
          </a:blip>
          <a:srcRect b="14258" l="61828" r="18994" t="12583"/>
          <a:stretch/>
        </p:blipFill>
        <p:spPr>
          <a:xfrm>
            <a:off x="6707945" y="1788367"/>
            <a:ext cx="1753477" cy="1982600"/>
          </a:xfrm>
          <a:prstGeom prst="rect">
            <a:avLst/>
          </a:prstGeom>
          <a:noFill/>
          <a:ln>
            <a:noFill/>
          </a:ln>
        </p:spPr>
      </p:pic>
      <p:sp>
        <p:nvSpPr>
          <p:cNvPr id="139" name="Google Shape;139;p21"/>
          <p:cNvSpPr/>
          <p:nvPr/>
        </p:nvSpPr>
        <p:spPr>
          <a:xfrm>
            <a:off x="6694133" y="1848234"/>
            <a:ext cx="327000" cy="338700"/>
          </a:xfrm>
          <a:prstGeom prst="rect">
            <a:avLst/>
          </a:prstGeom>
          <a:solidFill>
            <a:srgbClr val="1E27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1"/>
          <p:cNvSpPr txBox="1"/>
          <p:nvPr/>
        </p:nvSpPr>
        <p:spPr>
          <a:xfrm>
            <a:off x="6084686" y="869925"/>
            <a:ext cx="3000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Dynamical</a:t>
            </a:r>
            <a:r>
              <a:rPr b="1" lang="en" sz="2000">
                <a:solidFill>
                  <a:schemeClr val="lt1"/>
                </a:solidFill>
                <a:latin typeface="Gill Sans"/>
                <a:ea typeface="Gill Sans"/>
                <a:cs typeface="Gill Sans"/>
                <a:sym typeface="Gill Sans"/>
              </a:rPr>
              <a:t> </a:t>
            </a:r>
            <a:r>
              <a:rPr b="1" i="0" lang="en" sz="2000" u="none" cap="none" strike="noStrike">
                <a:solidFill>
                  <a:schemeClr val="lt1"/>
                </a:solidFill>
                <a:latin typeface="Gill Sans"/>
                <a:ea typeface="Gill Sans"/>
                <a:cs typeface="Gill Sans"/>
                <a:sym typeface="Gill Sans"/>
              </a:rPr>
              <a:t>Interactions</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(Slow, &gt;</a:t>
            </a:r>
            <a:r>
              <a:rPr b="1" lang="en" sz="2000">
                <a:solidFill>
                  <a:schemeClr val="lt1"/>
                </a:solidFill>
                <a:latin typeface="Gill Sans"/>
                <a:ea typeface="Gill Sans"/>
                <a:cs typeface="Gill Sans"/>
                <a:sym typeface="Gill Sans"/>
              </a:rPr>
              <a:t>10 Myr</a:t>
            </a:r>
            <a:r>
              <a:rPr b="1" lang="en" sz="2000">
                <a:solidFill>
                  <a:schemeClr val="lt1"/>
                </a:solidFill>
                <a:latin typeface="Gill Sans"/>
                <a:ea typeface="Gill Sans"/>
                <a:cs typeface="Gill Sans"/>
                <a:sym typeface="Gill Sans"/>
              </a:rPr>
              <a:t>)</a:t>
            </a:r>
            <a:endParaRPr b="1" sz="2000">
              <a:solidFill>
                <a:schemeClr val="lt1"/>
              </a:solidFill>
              <a:latin typeface="Gill Sans"/>
              <a:ea typeface="Gill Sans"/>
              <a:cs typeface="Gill Sans"/>
              <a:sym typeface="Gill Sans"/>
            </a:endParaRPr>
          </a:p>
        </p:txBody>
      </p:sp>
      <p:sp>
        <p:nvSpPr>
          <p:cNvPr id="141" name="Google Shape;141;p21"/>
          <p:cNvSpPr txBox="1"/>
          <p:nvPr/>
        </p:nvSpPr>
        <p:spPr>
          <a:xfrm>
            <a:off x="359175" y="869925"/>
            <a:ext cx="228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Disk Migration</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(Rapid, ~10 Myr)</a:t>
            </a:r>
            <a:endParaRPr b="1" sz="2000">
              <a:solidFill>
                <a:schemeClr val="lt1"/>
              </a:solidFill>
              <a:latin typeface="Gill Sans"/>
              <a:ea typeface="Gill Sans"/>
              <a:cs typeface="Gill Sans"/>
              <a:sym typeface="Gill Sans"/>
            </a:endParaRPr>
          </a:p>
        </p:txBody>
      </p:sp>
      <p:sp>
        <p:nvSpPr>
          <p:cNvPr id="142" name="Google Shape;142;p21"/>
          <p:cNvSpPr txBox="1"/>
          <p:nvPr/>
        </p:nvSpPr>
        <p:spPr>
          <a:xfrm>
            <a:off x="461981" y="3698875"/>
            <a:ext cx="20796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Ward 1997; Papaloizou 2007; Levrard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2009; </a:t>
            </a:r>
            <a:endParaRPr sz="1100">
              <a:solidFill>
                <a:schemeClr val="l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Kley &amp; Nelson 2012; Albrecht</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2012; Batygin 2012</a:t>
            </a:r>
            <a:endParaRPr sz="1100">
              <a:solidFill>
                <a:schemeClr val="lt1"/>
              </a:solidFill>
              <a:latin typeface="Gill Sans"/>
              <a:ea typeface="Gill Sans"/>
              <a:cs typeface="Gill Sans"/>
              <a:sym typeface="Gill Sans"/>
            </a:endParaRPr>
          </a:p>
        </p:txBody>
      </p:sp>
      <p:sp>
        <p:nvSpPr>
          <p:cNvPr id="143" name="Google Shape;143;p21"/>
          <p:cNvSpPr txBox="1"/>
          <p:nvPr/>
        </p:nvSpPr>
        <p:spPr>
          <a:xfrm>
            <a:off x="6613275" y="3698875"/>
            <a:ext cx="24000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Wu &amp; Murray 2003; Fabrycky &amp; Tremaine 2007; Jurić &amp; </a:t>
            </a:r>
            <a:br>
              <a:rPr i="0" lang="en" sz="1100" u="none" cap="none" strike="noStrike">
                <a:solidFill>
                  <a:schemeClr val="lt1"/>
                </a:solidFill>
                <a:latin typeface="Gill Sans"/>
                <a:ea typeface="Gill Sans"/>
                <a:cs typeface="Gill Sans"/>
                <a:sym typeface="Gill Sans"/>
              </a:rPr>
            </a:br>
            <a:r>
              <a:rPr i="0" lang="en" sz="1100" u="none" cap="none" strike="noStrike">
                <a:solidFill>
                  <a:schemeClr val="lt1"/>
                </a:solidFill>
                <a:latin typeface="Gill Sans"/>
                <a:ea typeface="Gill Sans"/>
                <a:cs typeface="Gill Sans"/>
                <a:sym typeface="Gill Sans"/>
              </a:rPr>
              <a:t>Tremaine; Chatterjee</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2008; Triaud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2010; Naoz</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2011</a:t>
            </a:r>
            <a:endParaRPr sz="1100">
              <a:solidFill>
                <a:schemeClr val="lt1"/>
              </a:solidFill>
              <a:latin typeface="Gill Sans"/>
              <a:ea typeface="Gill Sans"/>
              <a:cs typeface="Gill Sans"/>
              <a:sym typeface="Gill Sans"/>
            </a:endParaRPr>
          </a:p>
        </p:txBody>
      </p:sp>
      <p:sp>
        <p:nvSpPr>
          <p:cNvPr id="144" name="Google Shape;144;p21"/>
          <p:cNvSpPr txBox="1"/>
          <p:nvPr/>
        </p:nvSpPr>
        <p:spPr>
          <a:xfrm>
            <a:off x="-227" y="4736976"/>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Triaud 2016</a:t>
            </a:r>
            <a:endParaRPr sz="1100">
              <a:solidFill>
                <a:srgbClr val="FFFFFF"/>
              </a:solidFill>
              <a:latin typeface="Gill Sans"/>
              <a:ea typeface="Gill Sans"/>
              <a:cs typeface="Gill Sans"/>
              <a:sym typeface="Gill Sans"/>
            </a:endParaRPr>
          </a:p>
        </p:txBody>
      </p:sp>
      <p:sp>
        <p:nvSpPr>
          <p:cNvPr id="145" name="Google Shape;145;p21"/>
          <p:cNvSpPr txBox="1"/>
          <p:nvPr/>
        </p:nvSpPr>
        <p:spPr>
          <a:xfrm>
            <a:off x="0" y="138246"/>
            <a:ext cx="91440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800">
                <a:solidFill>
                  <a:schemeClr val="lt1"/>
                </a:solidFill>
                <a:latin typeface="Gill Sans"/>
                <a:ea typeface="Gill Sans"/>
                <a:cs typeface="Gill Sans"/>
                <a:sym typeface="Gill Sans"/>
              </a:rPr>
              <a:t>The Inward Orbital Migration of Giant Planets is Common</a:t>
            </a:r>
            <a:endParaRPr sz="2800">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739"/>
        </a:solidFill>
      </p:bgPr>
    </p:bg>
    <p:spTree>
      <p:nvGrpSpPr>
        <p:cNvPr id="149" name="Shape 149"/>
        <p:cNvGrpSpPr/>
        <p:nvPr/>
      </p:nvGrpSpPr>
      <p:grpSpPr>
        <a:xfrm>
          <a:off x="0" y="0"/>
          <a:ext cx="0" cy="0"/>
          <a:chOff x="0" y="0"/>
          <a:chExt cx="0" cy="0"/>
        </a:xfrm>
      </p:grpSpPr>
      <p:pic>
        <p:nvPicPr>
          <p:cNvPr id="150" name="Google Shape;150;p22"/>
          <p:cNvPicPr preferRelativeResize="0"/>
          <p:nvPr/>
        </p:nvPicPr>
        <p:blipFill rotWithShape="1">
          <a:blip r:embed="rId3">
            <a:alphaModFix/>
          </a:blip>
          <a:srcRect b="20668" l="81899" r="832" t="23424"/>
          <a:stretch/>
        </p:blipFill>
        <p:spPr>
          <a:xfrm>
            <a:off x="3482320" y="1726101"/>
            <a:ext cx="2238950" cy="2148499"/>
          </a:xfrm>
          <a:prstGeom prst="rect">
            <a:avLst/>
          </a:prstGeom>
          <a:noFill/>
          <a:ln>
            <a:noFill/>
          </a:ln>
        </p:spPr>
      </p:pic>
      <p:sp>
        <p:nvSpPr>
          <p:cNvPr id="151" name="Google Shape;151;p22"/>
          <p:cNvSpPr/>
          <p:nvPr/>
        </p:nvSpPr>
        <p:spPr>
          <a:xfrm>
            <a:off x="2505576" y="2698756"/>
            <a:ext cx="1011300" cy="338700"/>
          </a:xfrm>
          <a:prstGeom prst="stripedRightArrow">
            <a:avLst>
              <a:gd fmla="val 50000" name="adj1"/>
              <a:gd fmla="val 103304" name="adj2"/>
            </a:avLst>
          </a:prstGeom>
          <a:solidFill>
            <a:srgbClr val="FFC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2"/>
          <p:cNvSpPr/>
          <p:nvPr/>
        </p:nvSpPr>
        <p:spPr>
          <a:xfrm rot="10800000">
            <a:off x="5617725" y="2698756"/>
            <a:ext cx="1011300" cy="338700"/>
          </a:xfrm>
          <a:prstGeom prst="stripedRightArrow">
            <a:avLst>
              <a:gd fmla="val 50000" name="adj1"/>
              <a:gd fmla="val 103304" name="adj2"/>
            </a:avLst>
          </a:prstGeom>
          <a:solidFill>
            <a:srgbClr val="FFC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2"/>
          <p:cNvSpPr txBox="1"/>
          <p:nvPr/>
        </p:nvSpPr>
        <p:spPr>
          <a:xfrm>
            <a:off x="4023200" y="3105500"/>
            <a:ext cx="1011300" cy="923400"/>
          </a:xfrm>
          <a:prstGeom prst="rect">
            <a:avLst/>
          </a:prstGeom>
          <a:solidFill>
            <a:srgbClr val="1E273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Gill Sans"/>
                <a:ea typeface="Gill Sans"/>
                <a:cs typeface="Gill Sans"/>
                <a:sym typeface="Gill Sans"/>
              </a:rPr>
              <a:t>Close-in</a:t>
            </a:r>
            <a:endParaRPr b="1" sz="1600">
              <a:solidFill>
                <a:schemeClr val="lt1"/>
              </a:solidFill>
              <a:latin typeface="Gill Sans"/>
              <a:ea typeface="Gill Sans"/>
              <a:cs typeface="Gill Sans"/>
              <a:sym typeface="Gill Sans"/>
            </a:endParaRPr>
          </a:p>
          <a:p>
            <a:pPr indent="0" lvl="0" marL="0" rtl="0" algn="ctr">
              <a:spcBef>
                <a:spcPts val="0"/>
              </a:spcBef>
              <a:spcAft>
                <a:spcPts val="0"/>
              </a:spcAft>
              <a:buNone/>
            </a:pPr>
            <a:r>
              <a:rPr b="1" lang="en" sz="1600">
                <a:solidFill>
                  <a:schemeClr val="lt1"/>
                </a:solidFill>
                <a:latin typeface="Gill Sans"/>
                <a:ea typeface="Gill Sans"/>
                <a:cs typeface="Gill Sans"/>
                <a:sym typeface="Gill Sans"/>
              </a:rPr>
              <a:t>Giant</a:t>
            </a:r>
            <a:endParaRPr b="1" sz="1600">
              <a:solidFill>
                <a:schemeClr val="lt1"/>
              </a:solidFill>
              <a:latin typeface="Gill Sans"/>
              <a:ea typeface="Gill Sans"/>
              <a:cs typeface="Gill Sans"/>
              <a:sym typeface="Gill Sans"/>
            </a:endParaRPr>
          </a:p>
          <a:p>
            <a:pPr indent="0" lvl="0" marL="0" rtl="0" algn="ctr">
              <a:spcBef>
                <a:spcPts val="0"/>
              </a:spcBef>
              <a:spcAft>
                <a:spcPts val="0"/>
              </a:spcAft>
              <a:buClr>
                <a:srgbClr val="000000"/>
              </a:buClr>
              <a:buSzPts val="1600"/>
              <a:buFont typeface="Arial"/>
              <a:buNone/>
            </a:pPr>
            <a:r>
              <a:rPr b="1" lang="en" sz="1600">
                <a:solidFill>
                  <a:schemeClr val="lt1"/>
                </a:solidFill>
                <a:latin typeface="Gill Sans"/>
                <a:ea typeface="Gill Sans"/>
                <a:cs typeface="Gill Sans"/>
                <a:sym typeface="Gill Sans"/>
              </a:rPr>
              <a:t>Planets</a:t>
            </a:r>
            <a:endParaRPr b="1" sz="1600">
              <a:solidFill>
                <a:schemeClr val="lt1"/>
              </a:solidFill>
              <a:latin typeface="Gill Sans"/>
              <a:ea typeface="Gill Sans"/>
              <a:cs typeface="Gill Sans"/>
              <a:sym typeface="Gill Sans"/>
            </a:endParaRPr>
          </a:p>
        </p:txBody>
      </p:sp>
      <p:pic>
        <p:nvPicPr>
          <p:cNvPr id="154" name="Google Shape;154;p22"/>
          <p:cNvPicPr preferRelativeResize="0"/>
          <p:nvPr/>
        </p:nvPicPr>
        <p:blipFill rotWithShape="1">
          <a:blip r:embed="rId3">
            <a:alphaModFix/>
          </a:blip>
          <a:srcRect b="15004" l="0" r="77257" t="21146"/>
          <a:stretch/>
        </p:blipFill>
        <p:spPr>
          <a:xfrm>
            <a:off x="402318" y="1997052"/>
            <a:ext cx="2079601" cy="1730487"/>
          </a:xfrm>
          <a:prstGeom prst="rect">
            <a:avLst/>
          </a:prstGeom>
          <a:noFill/>
          <a:ln>
            <a:noFill/>
          </a:ln>
        </p:spPr>
      </p:pic>
      <p:pic>
        <p:nvPicPr>
          <p:cNvPr id="155" name="Google Shape;155;p22"/>
          <p:cNvPicPr preferRelativeResize="0"/>
          <p:nvPr/>
        </p:nvPicPr>
        <p:blipFill rotWithShape="1">
          <a:blip r:embed="rId3">
            <a:alphaModFix/>
          </a:blip>
          <a:srcRect b="14258" l="61828" r="18994" t="12583"/>
          <a:stretch/>
        </p:blipFill>
        <p:spPr>
          <a:xfrm>
            <a:off x="6707945" y="1788367"/>
            <a:ext cx="1753477" cy="1982600"/>
          </a:xfrm>
          <a:prstGeom prst="rect">
            <a:avLst/>
          </a:prstGeom>
          <a:noFill/>
          <a:ln>
            <a:noFill/>
          </a:ln>
        </p:spPr>
      </p:pic>
      <p:sp>
        <p:nvSpPr>
          <p:cNvPr id="156" name="Google Shape;156;p22"/>
          <p:cNvSpPr/>
          <p:nvPr/>
        </p:nvSpPr>
        <p:spPr>
          <a:xfrm>
            <a:off x="6694133" y="1848234"/>
            <a:ext cx="327000" cy="338700"/>
          </a:xfrm>
          <a:prstGeom prst="rect">
            <a:avLst/>
          </a:prstGeom>
          <a:solidFill>
            <a:srgbClr val="1E27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2"/>
          <p:cNvSpPr txBox="1"/>
          <p:nvPr/>
        </p:nvSpPr>
        <p:spPr>
          <a:xfrm>
            <a:off x="461981" y="3698875"/>
            <a:ext cx="20796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Ward 1997; Papaloizou 2007; Levrard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2009; </a:t>
            </a:r>
            <a:endParaRPr sz="1100">
              <a:solidFill>
                <a:schemeClr val="l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Kley &amp; Nelson 2012; Albrecht</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2012; Batygin 2012</a:t>
            </a:r>
            <a:endParaRPr sz="1100">
              <a:solidFill>
                <a:schemeClr val="lt1"/>
              </a:solidFill>
              <a:latin typeface="Gill Sans"/>
              <a:ea typeface="Gill Sans"/>
              <a:cs typeface="Gill Sans"/>
              <a:sym typeface="Gill Sans"/>
            </a:endParaRPr>
          </a:p>
        </p:txBody>
      </p:sp>
      <p:sp>
        <p:nvSpPr>
          <p:cNvPr id="158" name="Google Shape;158;p22"/>
          <p:cNvSpPr txBox="1"/>
          <p:nvPr/>
        </p:nvSpPr>
        <p:spPr>
          <a:xfrm>
            <a:off x="6613275" y="3698875"/>
            <a:ext cx="24000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Gill Sans"/>
              <a:buNone/>
            </a:pPr>
            <a:r>
              <a:rPr i="0" lang="en" sz="1100" u="none" cap="none" strike="noStrike">
                <a:solidFill>
                  <a:schemeClr val="lt1"/>
                </a:solidFill>
                <a:latin typeface="Gill Sans"/>
                <a:ea typeface="Gill Sans"/>
                <a:cs typeface="Gill Sans"/>
                <a:sym typeface="Gill Sans"/>
              </a:rPr>
              <a:t>e.g., Wu &amp; Murray 2003; Fabrycky &amp; Tremaine 2007; Jurić &amp; </a:t>
            </a:r>
            <a:br>
              <a:rPr i="0" lang="en" sz="1100" u="none" cap="none" strike="noStrike">
                <a:solidFill>
                  <a:schemeClr val="lt1"/>
                </a:solidFill>
                <a:latin typeface="Gill Sans"/>
                <a:ea typeface="Gill Sans"/>
                <a:cs typeface="Gill Sans"/>
                <a:sym typeface="Gill Sans"/>
              </a:rPr>
            </a:br>
            <a:r>
              <a:rPr i="0" lang="en" sz="1100" u="none" cap="none" strike="noStrike">
                <a:solidFill>
                  <a:schemeClr val="lt1"/>
                </a:solidFill>
                <a:latin typeface="Gill Sans"/>
                <a:ea typeface="Gill Sans"/>
                <a:cs typeface="Gill Sans"/>
                <a:sym typeface="Gill Sans"/>
              </a:rPr>
              <a:t>Tremaine; Chatterjee</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2008; Triaud</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2010; Naoz</a:t>
            </a:r>
            <a:r>
              <a:rPr lang="en" sz="1100">
                <a:solidFill>
                  <a:schemeClr val="lt1"/>
                </a:solidFill>
                <a:latin typeface="Gill Sans"/>
                <a:ea typeface="Gill Sans"/>
                <a:cs typeface="Gill Sans"/>
                <a:sym typeface="Gill Sans"/>
              </a:rPr>
              <a:t>+</a:t>
            </a:r>
            <a:r>
              <a:rPr i="0" lang="en" sz="1100" u="none" cap="none" strike="noStrike">
                <a:solidFill>
                  <a:schemeClr val="lt1"/>
                </a:solidFill>
                <a:latin typeface="Gill Sans"/>
                <a:ea typeface="Gill Sans"/>
                <a:cs typeface="Gill Sans"/>
                <a:sym typeface="Gill Sans"/>
              </a:rPr>
              <a:t>2011</a:t>
            </a:r>
            <a:endParaRPr sz="1100">
              <a:solidFill>
                <a:schemeClr val="lt1"/>
              </a:solidFill>
              <a:latin typeface="Gill Sans"/>
              <a:ea typeface="Gill Sans"/>
              <a:cs typeface="Gill Sans"/>
              <a:sym typeface="Gill Sans"/>
            </a:endParaRPr>
          </a:p>
        </p:txBody>
      </p:sp>
      <p:sp>
        <p:nvSpPr>
          <p:cNvPr id="159" name="Google Shape;159;p22"/>
          <p:cNvSpPr txBox="1"/>
          <p:nvPr/>
        </p:nvSpPr>
        <p:spPr>
          <a:xfrm>
            <a:off x="-227" y="4736976"/>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FFFFFF"/>
                </a:solidFill>
                <a:latin typeface="Gill Sans"/>
                <a:ea typeface="Gill Sans"/>
                <a:cs typeface="Gill Sans"/>
                <a:sym typeface="Gill Sans"/>
              </a:rPr>
              <a:t>Image Credit: Triaud 2016</a:t>
            </a:r>
            <a:endParaRPr sz="1100">
              <a:solidFill>
                <a:srgbClr val="FFFFFF"/>
              </a:solidFill>
              <a:latin typeface="Gill Sans"/>
              <a:ea typeface="Gill Sans"/>
              <a:cs typeface="Gill Sans"/>
              <a:sym typeface="Gill Sans"/>
            </a:endParaRPr>
          </a:p>
        </p:txBody>
      </p:sp>
      <p:sp>
        <p:nvSpPr>
          <p:cNvPr id="160" name="Google Shape;160;p22"/>
          <p:cNvSpPr txBox="1"/>
          <p:nvPr/>
        </p:nvSpPr>
        <p:spPr>
          <a:xfrm>
            <a:off x="6084686" y="869925"/>
            <a:ext cx="3000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Dynamical</a:t>
            </a:r>
            <a:r>
              <a:rPr b="1" lang="en" sz="2000">
                <a:solidFill>
                  <a:schemeClr val="lt1"/>
                </a:solidFill>
                <a:latin typeface="Gill Sans"/>
                <a:ea typeface="Gill Sans"/>
                <a:cs typeface="Gill Sans"/>
                <a:sym typeface="Gill Sans"/>
              </a:rPr>
              <a:t> </a:t>
            </a:r>
            <a:r>
              <a:rPr b="1" i="0" lang="en" sz="2000" u="none" cap="none" strike="noStrike">
                <a:solidFill>
                  <a:schemeClr val="lt1"/>
                </a:solidFill>
                <a:latin typeface="Gill Sans"/>
                <a:ea typeface="Gill Sans"/>
                <a:cs typeface="Gill Sans"/>
                <a:sym typeface="Gill Sans"/>
              </a:rPr>
              <a:t>Interactions</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(Slow, &gt;10 Myr)</a:t>
            </a:r>
            <a:endParaRPr b="1" sz="2000">
              <a:solidFill>
                <a:schemeClr val="lt1"/>
              </a:solidFill>
              <a:latin typeface="Gill Sans"/>
              <a:ea typeface="Gill Sans"/>
              <a:cs typeface="Gill Sans"/>
              <a:sym typeface="Gill Sans"/>
            </a:endParaRPr>
          </a:p>
        </p:txBody>
      </p:sp>
      <p:sp>
        <p:nvSpPr>
          <p:cNvPr id="161" name="Google Shape;161;p22"/>
          <p:cNvSpPr txBox="1"/>
          <p:nvPr/>
        </p:nvSpPr>
        <p:spPr>
          <a:xfrm>
            <a:off x="359175" y="869925"/>
            <a:ext cx="228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2000" u="none" cap="none" strike="noStrike">
                <a:solidFill>
                  <a:schemeClr val="lt1"/>
                </a:solidFill>
                <a:latin typeface="Gill Sans"/>
                <a:ea typeface="Gill Sans"/>
                <a:cs typeface="Gill Sans"/>
                <a:sym typeface="Gill Sans"/>
              </a:rPr>
              <a:t>Disk Migration</a:t>
            </a:r>
            <a:endParaRPr b="1" i="0" sz="2000" u="none" cap="none" strike="noStrike">
              <a:solidFill>
                <a:schemeClr val="lt1"/>
              </a:solidFill>
              <a:latin typeface="Gill Sans"/>
              <a:ea typeface="Gill Sans"/>
              <a:cs typeface="Gill Sans"/>
              <a:sym typeface="Gill Sans"/>
            </a:endParaRPr>
          </a:p>
          <a:p>
            <a:pPr indent="0" lvl="0" marL="0" rtl="0" algn="ctr">
              <a:spcBef>
                <a:spcPts val="0"/>
              </a:spcBef>
              <a:spcAft>
                <a:spcPts val="0"/>
              </a:spcAft>
              <a:buClr>
                <a:schemeClr val="dk1"/>
              </a:buClr>
              <a:buSzPts val="1600"/>
              <a:buFont typeface="Arial"/>
              <a:buNone/>
            </a:pPr>
            <a:r>
              <a:rPr b="1" lang="en" sz="2000">
                <a:solidFill>
                  <a:schemeClr val="lt1"/>
                </a:solidFill>
                <a:latin typeface="Gill Sans"/>
                <a:ea typeface="Gill Sans"/>
                <a:cs typeface="Gill Sans"/>
                <a:sym typeface="Gill Sans"/>
              </a:rPr>
              <a:t>(Rapid, ~10 Myr)</a:t>
            </a:r>
            <a:endParaRPr b="1" sz="2000">
              <a:solidFill>
                <a:schemeClr val="lt1"/>
              </a:solidFill>
              <a:latin typeface="Gill Sans"/>
              <a:ea typeface="Gill Sans"/>
              <a:cs typeface="Gill Sans"/>
              <a:sym typeface="Gill Sans"/>
            </a:endParaRPr>
          </a:p>
        </p:txBody>
      </p:sp>
      <p:sp>
        <p:nvSpPr>
          <p:cNvPr id="162" name="Google Shape;162;p22"/>
          <p:cNvSpPr txBox="1"/>
          <p:nvPr/>
        </p:nvSpPr>
        <p:spPr>
          <a:xfrm>
            <a:off x="0" y="138246"/>
            <a:ext cx="91440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800">
                <a:solidFill>
                  <a:schemeClr val="lt1"/>
                </a:solidFill>
                <a:latin typeface="Gill Sans"/>
                <a:ea typeface="Gill Sans"/>
                <a:cs typeface="Gill Sans"/>
                <a:sym typeface="Gill Sans"/>
              </a:rPr>
              <a:t>The Inward Orbital Migration of Giant Planets is Common</a:t>
            </a:r>
            <a:endParaRPr sz="2800">
              <a:latin typeface="Gill Sans"/>
              <a:ea typeface="Gill Sans"/>
              <a:cs typeface="Gill Sans"/>
              <a:sym typeface="Gill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