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37"/>
  </p:notesMasterIdLst>
  <p:sldIdLst>
    <p:sldId id="1042" r:id="rId2"/>
    <p:sldId id="1394" r:id="rId3"/>
    <p:sldId id="1392" r:id="rId4"/>
    <p:sldId id="1008" r:id="rId5"/>
    <p:sldId id="1412" r:id="rId6"/>
    <p:sldId id="1003" r:id="rId7"/>
    <p:sldId id="1396" r:id="rId8"/>
    <p:sldId id="1012" r:id="rId9"/>
    <p:sldId id="1414" r:id="rId10"/>
    <p:sldId id="1364" r:id="rId11"/>
    <p:sldId id="1346" r:id="rId12"/>
    <p:sldId id="1359" r:id="rId13"/>
    <p:sldId id="1356" r:id="rId14"/>
    <p:sldId id="1390" r:id="rId15"/>
    <p:sldId id="1404" r:id="rId16"/>
    <p:sldId id="1360" r:id="rId17"/>
    <p:sldId id="1361" r:id="rId18"/>
    <p:sldId id="1398" r:id="rId19"/>
    <p:sldId id="1399" r:id="rId20"/>
    <p:sldId id="1328" r:id="rId21"/>
    <p:sldId id="1387" r:id="rId22"/>
    <p:sldId id="1401" r:id="rId23"/>
    <p:sldId id="1376" r:id="rId24"/>
    <p:sldId id="1395" r:id="rId25"/>
    <p:sldId id="1405" r:id="rId26"/>
    <p:sldId id="1409" r:id="rId27"/>
    <p:sldId id="1410" r:id="rId28"/>
    <p:sldId id="1403" r:id="rId29"/>
    <p:sldId id="1188" r:id="rId30"/>
    <p:sldId id="1406" r:id="rId31"/>
    <p:sldId id="1407" r:id="rId32"/>
    <p:sldId id="1408" r:id="rId33"/>
    <p:sldId id="1413" r:id="rId34"/>
    <p:sldId id="1371" r:id="rId35"/>
    <p:sldId id="1355" r:id="rId36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0549BF8-1FCD-0E43-8F58-B3D8ECDDDC00}">
          <p14:sldIdLst>
            <p14:sldId id="1042"/>
            <p14:sldId id="1394"/>
            <p14:sldId id="1392"/>
            <p14:sldId id="1008"/>
            <p14:sldId id="1412"/>
            <p14:sldId id="1003"/>
            <p14:sldId id="1396"/>
            <p14:sldId id="1012"/>
            <p14:sldId id="1414"/>
            <p14:sldId id="1364"/>
            <p14:sldId id="1346"/>
            <p14:sldId id="1359"/>
            <p14:sldId id="1356"/>
            <p14:sldId id="1390"/>
            <p14:sldId id="1404"/>
            <p14:sldId id="1360"/>
            <p14:sldId id="1361"/>
            <p14:sldId id="1398"/>
          </p14:sldIdLst>
        </p14:section>
        <p14:section name="Section sans titre" id="{3E8E04F0-23BD-4046-8E90-796ABDCE0D01}">
          <p14:sldIdLst>
            <p14:sldId id="1399"/>
            <p14:sldId id="1328"/>
            <p14:sldId id="1387"/>
            <p14:sldId id="1401"/>
            <p14:sldId id="1376"/>
            <p14:sldId id="1395"/>
            <p14:sldId id="1405"/>
            <p14:sldId id="1409"/>
            <p14:sldId id="1410"/>
            <p14:sldId id="1403"/>
            <p14:sldId id="1188"/>
            <p14:sldId id="1406"/>
            <p14:sldId id="1407"/>
            <p14:sldId id="1408"/>
            <p14:sldId id="1413"/>
            <p14:sldId id="1371"/>
            <p14:sldId id="13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1250F"/>
    <a:srgbClr val="FFCA23"/>
    <a:srgbClr val="FFF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58"/>
    <p:restoredTop sz="80000" autoAdjust="0"/>
  </p:normalViewPr>
  <p:slideViewPr>
    <p:cSldViewPr snapToObjects="1">
      <p:cViewPr varScale="1">
        <p:scale>
          <a:sx n="135" d="100"/>
          <a:sy n="135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61006-8E03-2A44-A44C-60F3F0FEDC69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BA462-F681-484B-A5CD-36ECFD0C522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280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3cb97b563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3cb97b5636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Background image </a:t>
            </a:r>
            <a:r>
              <a:rPr lang="en" dirty="0"/>
              <a:t>credit: NASA/JPL-Caltech/R. Hurt, T. </a:t>
            </a:r>
            <a:r>
              <a:rPr lang="en"/>
              <a:t>Pyle (IPAC)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32017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BA462-F681-484B-A5CD-36ECFD0C5229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845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3cb97b563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3cb97b5636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Background image </a:t>
            </a:r>
            <a:r>
              <a:rPr lang="en"/>
              <a:t>credit: NASA/JPL-Caltech/R. Hurt, T. Pyle (IPAC)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58885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3cb97b563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3cb97b5636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Background image </a:t>
            </a:r>
            <a:r>
              <a:rPr lang="en"/>
              <a:t>credit: NASA/JPL-Caltech/R. Hurt, T. Pyle (IPAC)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5184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3cb97b563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3cb97b5636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Background image </a:t>
            </a:r>
            <a:r>
              <a:rPr lang="en"/>
              <a:t>credit: NASA/JPL-Caltech/R. Hurt, T. Pyle (IPAC)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2210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2d6f0ea10a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2d6f0ea10a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Background image </a:t>
            </a:r>
            <a:r>
              <a:rPr lang="en"/>
              <a:t>credit: NASA/JPL-Caltech/R. Hurt, T. Pyle (IPAC)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5076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3cb97b563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3cb97b5636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Background image </a:t>
            </a:r>
            <a:r>
              <a:rPr lang="en"/>
              <a:t>credit: NASA/JPL-Caltech/R. Hurt, T. Pyle (IPAC)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76672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BA462-F681-484B-A5CD-36ECFD0C5229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610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1B79-AF83-D146-98A6-C141A9AF43DD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489-0A89-364E-A400-7A1D5A16E62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790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1B79-AF83-D146-98A6-C141A9AF43DD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489-0A89-364E-A400-7A1D5A16E62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25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1B79-AF83-D146-98A6-C141A9AF43DD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489-0A89-364E-A400-7A1D5A16E62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548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715BD-3C6F-434B-9D42-033B059A3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5551B4-0DD3-3B46-8D83-3095F196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JWST Townhall – CASCA 2021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72ED20-CD67-844E-8183-55391E02F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EF8CAD-2098-C84C-960B-6E21F9E7E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489-0A89-364E-A400-7A1D5A16E628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5856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10959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75947" y="162853"/>
            <a:ext cx="7558753" cy="37395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Cliquez et modifiez le titre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316524" y="754380"/>
            <a:ext cx="8218177" cy="3981450"/>
          </a:xfrm>
          <a:prstGeom prst="rect">
            <a:avLst/>
          </a:prstGeom>
        </p:spPr>
        <p:txBody>
          <a:bodyPr/>
          <a:lstStyle>
            <a:lvl4pPr marL="1200150" indent="-171450">
              <a:buClr>
                <a:schemeClr val="accent2"/>
              </a:buClr>
              <a:buFont typeface="Arial" panose="020B0604020202020204" pitchFamily="34" charset="0"/>
              <a:buChar char="-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Cliquez pour modifier les styles du texte du masque</a:t>
            </a:r>
          </a:p>
          <a:p>
            <a:pPr lvl="1"/>
            <a:r>
              <a:rPr lang="en-US" dirty="0"/>
              <a:t>Deuxième niveau</a:t>
            </a:r>
          </a:p>
          <a:p>
            <a:pPr lvl="2"/>
            <a:r>
              <a:rPr lang="en-US" dirty="0"/>
              <a:t>Troisième niveau</a:t>
            </a:r>
          </a:p>
          <a:p>
            <a:pPr lvl="3"/>
            <a:r>
              <a:rPr lang="en-US" dirty="0"/>
              <a:t>Quatrième niveau</a:t>
            </a:r>
          </a:p>
          <a:p>
            <a:pPr lvl="4"/>
            <a:r>
              <a:rPr lang="en-US" dirty="0"/>
              <a:t>Cinquième niveau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66B9D-5E40-4AC1-843C-106630788C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0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1B79-AF83-D146-98A6-C141A9AF43DD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489-0A89-364E-A400-7A1D5A16E62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95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1B79-AF83-D146-98A6-C141A9AF43DD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489-0A89-364E-A400-7A1D5A16E62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933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1B79-AF83-D146-98A6-C141A9AF43DD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489-0A89-364E-A400-7A1D5A16E62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34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1B79-AF83-D146-98A6-C141A9AF43DD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489-0A89-364E-A400-7A1D5A16E62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459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1B79-AF83-D146-98A6-C141A9AF43DD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489-0A89-364E-A400-7A1D5A16E62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44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1B79-AF83-D146-98A6-C141A9AF43DD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489-0A89-364E-A400-7A1D5A16E62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084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1B79-AF83-D146-98A6-C141A9AF43DD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489-0A89-364E-A400-7A1D5A16E62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46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1B79-AF83-D146-98A6-C141A9AF43DD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489-0A89-364E-A400-7A1D5A16E62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310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37423" y="222649"/>
            <a:ext cx="6790910" cy="365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857251"/>
            <a:ext cx="8229600" cy="3737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JWST </a:t>
            </a:r>
            <a:r>
              <a:rPr lang="fr-FR" dirty="0" err="1"/>
              <a:t>Town</a:t>
            </a:r>
            <a:r>
              <a:rPr lang="fr-FR" dirty="0"/>
              <a:t> hall – CASCA 2021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F2489-0A89-364E-A400-7A1D5A16E628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75205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41" r:id="rId13"/>
    <p:sldLayoutId id="2147483742" r:id="rId14"/>
  </p:sldLayoutIdLst>
  <p:txStyles>
    <p:titleStyle>
      <a:lvl1pPr algn="ctr" defTabSz="342900" rtl="0" eaLnBrk="1" latinLnBrk="0" hangingPunct="1">
        <a:spcBef>
          <a:spcPct val="0"/>
        </a:spcBef>
        <a:buNone/>
        <a:defRPr sz="3000" kern="1200">
          <a:solidFill>
            <a:srgbClr val="FFFF00"/>
          </a:solidFill>
          <a:latin typeface="+mj-lt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tx2">
            <a:lumMod val="75000"/>
          </a:schemeClr>
        </a:buClr>
        <a:buSzPct val="75000"/>
        <a:buFont typeface="Wingdings" charset="2"/>
        <a:buChar char="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5000"/>
        <a:buFont typeface="Wingdings" charset="2"/>
        <a:buChar char="²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7" Type="http://schemas.openxmlformats.org/officeDocument/2006/relationships/image" Target="../media/image4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Relationship Id="rId9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68017" y="72924"/>
            <a:ext cx="863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Atmospheric Characterization of Temperate Rocky Exoplanets -  A JWST and ELT Perspective</a:t>
            </a:r>
            <a:endParaRPr lang="fr-FR" sz="2800" b="1" dirty="0">
              <a:solidFill>
                <a:srgbClr val="FFC000"/>
              </a:solidFill>
              <a:highlight>
                <a:srgbClr val="FFFF00"/>
              </a:highlight>
              <a:latin typeface="Avenir Book" panose="02000503020000020003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339752" y="3723878"/>
            <a:ext cx="444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venir Heavy" panose="02000503020000020003" pitchFamily="2" charset="0"/>
              </a:rPr>
              <a:t>ELT Science in Light of JWST – 11 </a:t>
            </a:r>
            <a:r>
              <a:rPr lang="fr-FR" sz="1400" dirty="0" err="1">
                <a:latin typeface="Avenir Heavy" panose="02000503020000020003" pitchFamily="2" charset="0"/>
              </a:rPr>
              <a:t>December</a:t>
            </a:r>
            <a:r>
              <a:rPr lang="fr-FR" sz="1400" dirty="0">
                <a:latin typeface="Avenir Heavy" panose="02000503020000020003" pitchFamily="2" charset="0"/>
              </a:rPr>
              <a:t> 2023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5D6513-5F83-4449-87E6-4E770AD52FBB}"/>
              </a:ext>
            </a:extLst>
          </p:cNvPr>
          <p:cNvSpPr txBox="1"/>
          <p:nvPr/>
        </p:nvSpPr>
        <p:spPr>
          <a:xfrm>
            <a:off x="2502058" y="3130811"/>
            <a:ext cx="402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  <a:latin typeface="Avenir Heavy" panose="02000503020000020003" pitchFamily="2" charset="0"/>
              </a:rPr>
              <a:t>René Doyon +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  <a:latin typeface="Avenir Heavy" panose="02000503020000020003" pitchFamily="2" charset="0"/>
              </a:rPr>
              <a:t>many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  <a:latin typeface="Avenir Heavy" panose="02000503020000020003" pitchFamily="2" charset="0"/>
              </a:rPr>
              <a:t>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  <a:latin typeface="Avenir Heavy" panose="02000503020000020003" pitchFamily="2" charset="0"/>
              </a:rPr>
              <a:t>collaborators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  <a:latin typeface="Avenir Heavy" panose="02000503020000020003" pitchFamily="2" charset="0"/>
              </a:rPr>
              <a:t>  </a:t>
            </a:r>
          </a:p>
        </p:txBody>
      </p:sp>
      <p:pic>
        <p:nvPicPr>
          <p:cNvPr id="17" name="Google Shape;62;p13">
            <a:extLst>
              <a:ext uri="{FF2B5EF4-FFF2-40B4-BE49-F238E27FC236}">
                <a16:creationId xmlns:a16="http://schemas.microsoft.com/office/drawing/2014/main" id="{1E60ECA9-DDDB-024A-91B2-E2A00E0F90B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19589" y="1380325"/>
            <a:ext cx="5469707" cy="1849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59;p13">
            <a:extLst>
              <a:ext uri="{FF2B5EF4-FFF2-40B4-BE49-F238E27FC236}">
                <a16:creationId xmlns:a16="http://schemas.microsoft.com/office/drawing/2014/main" id="{8F1F2231-7145-CB4D-AE4F-819DAAB97B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046" y="2480453"/>
            <a:ext cx="2099388" cy="152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UdeM_monde-horizontal-blanc_bleu-RVB.png">
            <a:extLst>
              <a:ext uri="{FF2B5EF4-FFF2-40B4-BE49-F238E27FC236}">
                <a16:creationId xmlns:a16="http://schemas.microsoft.com/office/drawing/2014/main" id="{BBDD9976-C28C-E84C-BF1A-3F1DA1D91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3" y="4044886"/>
            <a:ext cx="3172481" cy="885628"/>
          </a:xfrm>
          <a:prstGeom prst="rect">
            <a:avLst/>
          </a:prstGeom>
        </p:spPr>
      </p:pic>
      <p:pic>
        <p:nvPicPr>
          <p:cNvPr id="20" name="Image 19" descr="Capture d’écran 2018-03-08 à 20.37.48.png">
            <a:extLst>
              <a:ext uri="{FF2B5EF4-FFF2-40B4-BE49-F238E27FC236}">
                <a16:creationId xmlns:a16="http://schemas.microsoft.com/office/drawing/2014/main" id="{DEF0D5A1-9709-144D-9018-EF9CAA5F0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65143"/>
            <a:ext cx="787724" cy="691096"/>
          </a:xfrm>
          <a:prstGeom prst="rect">
            <a:avLst/>
          </a:prstGeom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45532E8D-4A17-4644-9585-1643B4E14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8687" y="4302128"/>
            <a:ext cx="1062290" cy="5541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74035C05-9C83-3F4A-93E4-036D184E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91" y="4145521"/>
            <a:ext cx="816601" cy="81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1746DFE-ABDE-6A41-82FC-D04912983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7892" y="4147500"/>
            <a:ext cx="676578" cy="680400"/>
          </a:xfrm>
          <a:prstGeom prst="rect">
            <a:avLst/>
          </a:prstGeom>
        </p:spPr>
      </p:pic>
      <p:pic>
        <p:nvPicPr>
          <p:cNvPr id="4098" name="Picture 2" descr="Extremely Large Telescope - Wikipedia">
            <a:extLst>
              <a:ext uri="{FF2B5EF4-FFF2-40B4-BE49-F238E27FC236}">
                <a16:creationId xmlns:a16="http://schemas.microsoft.com/office/drawing/2014/main" id="{171B1789-2F7F-2F4E-90B1-D474322E5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2" y="1366908"/>
            <a:ext cx="1670291" cy="93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MT - Page 2 of 3 -">
            <a:extLst>
              <a:ext uri="{FF2B5EF4-FFF2-40B4-BE49-F238E27FC236}">
                <a16:creationId xmlns:a16="http://schemas.microsoft.com/office/drawing/2014/main" id="{929EB14F-19B2-3F4A-9A7A-D4F934F38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70526"/>
            <a:ext cx="1354460" cy="93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iant Magellan Telescope passes reviews, poised to start construction –  Research@Texas A&amp;M | Inform, Inspire, Amaze">
            <a:extLst>
              <a:ext uri="{FF2B5EF4-FFF2-40B4-BE49-F238E27FC236}">
                <a16:creationId xmlns:a16="http://schemas.microsoft.com/office/drawing/2014/main" id="{75D67CB5-4B81-3147-8DDF-CF6DC479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693" y="2608406"/>
            <a:ext cx="1520603" cy="109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354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3E2D84-9C3F-9A4C-8D25-B2A842594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29" y="195486"/>
            <a:ext cx="7988541" cy="373958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rgbClr val="FFC000"/>
                </a:solidFill>
              </a:rPr>
              <a:t>Best Characterized Small Temperate Transiting planets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3ED1E4-BDE7-A340-A2DB-433D8B877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158"/>
            <a:ext cx="9144000" cy="311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16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0445"/>
            <a:ext cx="9144000" cy="457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1DE3252-BE88-8541-B830-64B963A22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659" y="1309437"/>
            <a:ext cx="3127770" cy="4445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4174431-EB69-7942-B7E5-DA6D92CD48A9}"/>
              </a:ext>
            </a:extLst>
          </p:cNvPr>
          <p:cNvGrpSpPr/>
          <p:nvPr/>
        </p:nvGrpSpPr>
        <p:grpSpPr>
          <a:xfrm>
            <a:off x="3851920" y="3764115"/>
            <a:ext cx="3991866" cy="1115305"/>
            <a:chOff x="4479350" y="3764115"/>
            <a:chExt cx="3271786" cy="1115305"/>
          </a:xfrm>
        </p:grpSpPr>
        <p:sp>
          <p:nvSpPr>
            <p:cNvPr id="4" name="Accolade ouvrante 3">
              <a:extLst>
                <a:ext uri="{FF2B5EF4-FFF2-40B4-BE49-F238E27FC236}">
                  <a16:creationId xmlns:a16="http://schemas.microsoft.com/office/drawing/2014/main" id="{9E76FF43-C3A2-1F47-9536-4C5CD50C0B1F}"/>
                </a:ext>
              </a:extLst>
            </p:cNvPr>
            <p:cNvSpPr/>
            <p:nvPr/>
          </p:nvSpPr>
          <p:spPr>
            <a:xfrm rot="16200000">
              <a:off x="5775773" y="2467692"/>
              <a:ext cx="678940" cy="3271786"/>
            </a:xfrm>
            <a:prstGeom prst="leftBrac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69DFEF7-898A-5B45-A689-8A25DFA66878}"/>
                </a:ext>
              </a:extLst>
            </p:cNvPr>
            <p:cNvSpPr txBox="1"/>
            <p:nvPr/>
          </p:nvSpPr>
          <p:spPr>
            <a:xfrm>
              <a:off x="5245774" y="4479310"/>
              <a:ext cx="17776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1" dirty="0">
                  <a:solidFill>
                    <a:srgbClr val="00B050"/>
                  </a:solidFill>
                </a:rPr>
                <a:t>Habitable zone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3B5CA367-D515-1C46-BFC6-7703FE7BE07D}"/>
              </a:ext>
            </a:extLst>
          </p:cNvPr>
          <p:cNvSpPr txBox="1">
            <a:spLocks/>
          </p:cNvSpPr>
          <p:nvPr/>
        </p:nvSpPr>
        <p:spPr>
          <a:xfrm>
            <a:off x="457200" y="117996"/>
            <a:ext cx="8229600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CA" sz="3600" dirty="0">
                <a:solidFill>
                  <a:srgbClr val="FFC000"/>
                </a:solidFill>
                <a:latin typeface="Avenir Next" panose="020B0503020202020204" pitchFamily="34" charset="0"/>
              </a:rPr>
              <a:t>Trappist-1 System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F8683A-0BEF-4E44-B191-9C708AAB45AF}"/>
              </a:ext>
            </a:extLst>
          </p:cNvPr>
          <p:cNvSpPr txBox="1"/>
          <p:nvPr/>
        </p:nvSpPr>
        <p:spPr>
          <a:xfrm>
            <a:off x="323528" y="950016"/>
            <a:ext cx="8496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i="1" dirty="0">
                <a:solidFill>
                  <a:srgbClr val="FF0000"/>
                </a:solidFill>
                <a:cs typeface="Century Schoolbook"/>
              </a:rPr>
              <a:t>All </a:t>
            </a:r>
            <a:r>
              <a:rPr lang="fr-FR" b="1" i="1" dirty="0" err="1">
                <a:solidFill>
                  <a:srgbClr val="FF0000"/>
                </a:solidFill>
                <a:cs typeface="Century Schoolbook"/>
              </a:rPr>
              <a:t>planets</a:t>
            </a:r>
            <a:r>
              <a:rPr lang="fr-FR" b="1" i="1" dirty="0">
                <a:solidFill>
                  <a:srgbClr val="FF0000"/>
                </a:solidFill>
                <a:cs typeface="Century Schoolbook"/>
              </a:rPr>
              <a:t> mass and </a:t>
            </a:r>
            <a:r>
              <a:rPr lang="fr-FR" b="1" i="1" dirty="0" err="1">
                <a:solidFill>
                  <a:srgbClr val="FF0000"/>
                </a:solidFill>
                <a:cs typeface="Century Schoolbook"/>
              </a:rPr>
              <a:t>radii</a:t>
            </a:r>
            <a:r>
              <a:rPr lang="fr-FR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cs typeface="Century Schoolbook"/>
              </a:rPr>
              <a:t>known</a:t>
            </a:r>
            <a:r>
              <a:rPr lang="fr-FR" b="1" i="1" dirty="0">
                <a:solidFill>
                  <a:srgbClr val="FF0000"/>
                </a:solidFill>
                <a:cs typeface="Century Schoolbook"/>
              </a:rPr>
              <a:t> to an </a:t>
            </a:r>
            <a:r>
              <a:rPr lang="fr-FR" b="1" i="1" dirty="0" err="1">
                <a:solidFill>
                  <a:srgbClr val="FF0000"/>
                </a:solidFill>
                <a:cs typeface="Century Schoolbook"/>
              </a:rPr>
              <a:t>exquisite</a:t>
            </a:r>
            <a:r>
              <a:rPr lang="fr-FR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cs typeface="Century Schoolbook"/>
              </a:rPr>
              <a:t>accuracy</a:t>
            </a:r>
            <a:r>
              <a:rPr lang="fr-FR" b="1" i="1" dirty="0">
                <a:solidFill>
                  <a:srgbClr val="FF0000"/>
                </a:solidFill>
                <a:cs typeface="Century Schoolbook"/>
              </a:rPr>
              <a:t> (a few %)</a:t>
            </a:r>
          </a:p>
        </p:txBody>
      </p:sp>
    </p:spTree>
    <p:extLst>
      <p:ext uri="{BB962C8B-B14F-4D97-AF65-F5344CB8AC3E}">
        <p14:creationId xmlns:p14="http://schemas.microsoft.com/office/powerpoint/2010/main" val="334563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4"/>
          <p:cNvSpPr txBox="1"/>
          <p:nvPr/>
        </p:nvSpPr>
        <p:spPr>
          <a:xfrm>
            <a:off x="0" y="4857750"/>
            <a:ext cx="270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Image: NASA/JPL-Caltech/R. Hurt, T. Pyle (IPAC)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CEE0265-8448-C141-9A2D-8350B3F47978}"/>
              </a:ext>
            </a:extLst>
          </p:cNvPr>
          <p:cNvSpPr txBox="1"/>
          <p:nvPr/>
        </p:nvSpPr>
        <p:spPr>
          <a:xfrm>
            <a:off x="6948264" y="4582024"/>
            <a:ext cx="178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Agol</a:t>
            </a:r>
            <a:r>
              <a:rPr lang="en-CA" dirty="0"/>
              <a:t> et al. (2021)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CB62EBD0-AA65-C045-8ABA-30DBF10BC439}"/>
              </a:ext>
            </a:extLst>
          </p:cNvPr>
          <p:cNvSpPr txBox="1">
            <a:spLocks/>
          </p:cNvSpPr>
          <p:nvPr/>
        </p:nvSpPr>
        <p:spPr>
          <a:xfrm>
            <a:off x="457200" y="117996"/>
            <a:ext cx="8229600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CA" sz="2400" dirty="0">
                <a:solidFill>
                  <a:srgbClr val="FFC000"/>
                </a:solidFill>
                <a:latin typeface="Avenir Next" panose="020B0503020202020204" pitchFamily="34" charset="0"/>
              </a:rPr>
              <a:t>Trappist-1 Mass-Radius Diagram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4746FB0-F8E2-FF42-B91F-34E84D4BB66D}"/>
              </a:ext>
            </a:extLst>
          </p:cNvPr>
          <p:cNvSpPr txBox="1"/>
          <p:nvPr/>
        </p:nvSpPr>
        <p:spPr>
          <a:xfrm>
            <a:off x="323528" y="494567"/>
            <a:ext cx="84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i="1" dirty="0">
                <a:cs typeface="Century Schoolbook"/>
              </a:rPr>
              <a:t>All </a:t>
            </a:r>
            <a:r>
              <a:rPr lang="fr-FR" b="1" i="1" dirty="0" err="1">
                <a:cs typeface="Century Schoolbook"/>
              </a:rPr>
              <a:t>planets</a:t>
            </a:r>
            <a:r>
              <a:rPr lang="fr-FR" b="1" i="1" dirty="0">
                <a:cs typeface="Century Schoolbook"/>
              </a:rPr>
              <a:t> consistent </a:t>
            </a:r>
            <a:r>
              <a:rPr lang="fr-FR" b="1" i="1" dirty="0" err="1">
                <a:cs typeface="Century Schoolbook"/>
              </a:rPr>
              <a:t>with</a:t>
            </a:r>
            <a:r>
              <a:rPr lang="fr-FR" b="1" i="1" dirty="0">
                <a:cs typeface="Century Schoolbook"/>
              </a:rPr>
              <a:t> a </a:t>
            </a:r>
            <a:r>
              <a:rPr lang="fr-FR" b="1" i="1" dirty="0" err="1">
                <a:cs typeface="Century Schoolbook"/>
              </a:rPr>
              <a:t>similar</a:t>
            </a:r>
            <a:r>
              <a:rPr lang="fr-FR" b="1" i="1" dirty="0">
                <a:cs typeface="Century Schoolbook"/>
              </a:rPr>
              <a:t> </a:t>
            </a:r>
            <a:r>
              <a:rPr lang="fr-FR" b="1" i="1" dirty="0" err="1">
                <a:cs typeface="Century Schoolbook"/>
              </a:rPr>
              <a:t>rocky</a:t>
            </a:r>
            <a:r>
              <a:rPr lang="fr-FR" b="1" i="1" dirty="0">
                <a:cs typeface="Century Schoolbook"/>
              </a:rPr>
              <a:t> composition </a:t>
            </a:r>
          </a:p>
          <a:p>
            <a:pPr lvl="0" algn="ctr">
              <a:spcBef>
                <a:spcPct val="0"/>
              </a:spcBef>
              <a:defRPr/>
            </a:pPr>
            <a:r>
              <a:rPr lang="fr-FR" b="1" i="1" dirty="0" err="1">
                <a:cs typeface="Century Schoolbook"/>
              </a:rPr>
              <a:t>with</a:t>
            </a:r>
            <a:r>
              <a:rPr lang="fr-FR" b="1" i="1" dirty="0">
                <a:cs typeface="Century Schoolbook"/>
              </a:rPr>
              <a:t> </a:t>
            </a:r>
            <a:r>
              <a:rPr lang="fr-FR" b="1" i="1" dirty="0" err="1">
                <a:cs typeface="Century Schoolbook"/>
              </a:rPr>
              <a:t>slightly</a:t>
            </a:r>
            <a:r>
              <a:rPr lang="fr-FR" b="1" i="1" dirty="0">
                <a:cs typeface="Century Schoolbook"/>
              </a:rPr>
              <a:t> </a:t>
            </a:r>
            <a:r>
              <a:rPr lang="fr-FR" b="1" i="1" dirty="0" err="1">
                <a:cs typeface="Century Schoolbook"/>
              </a:rPr>
              <a:t>lower</a:t>
            </a:r>
            <a:r>
              <a:rPr lang="fr-FR" b="1" i="1" dirty="0">
                <a:cs typeface="Century Schoolbook"/>
              </a:rPr>
              <a:t> </a:t>
            </a:r>
            <a:r>
              <a:rPr lang="fr-FR" b="1" i="1" dirty="0" err="1">
                <a:cs typeface="Century Schoolbook"/>
              </a:rPr>
              <a:t>densities</a:t>
            </a:r>
            <a:r>
              <a:rPr lang="fr-FR" b="1" i="1" dirty="0">
                <a:cs typeface="Century Schoolbook"/>
              </a:rPr>
              <a:t> </a:t>
            </a:r>
            <a:r>
              <a:rPr lang="fr-FR" b="1" i="1" dirty="0" err="1">
                <a:cs typeface="Century Schoolbook"/>
              </a:rPr>
              <a:t>than</a:t>
            </a:r>
            <a:r>
              <a:rPr lang="fr-FR" b="1" i="1" dirty="0">
                <a:cs typeface="Century Schoolbook"/>
              </a:rPr>
              <a:t> </a:t>
            </a:r>
            <a:r>
              <a:rPr lang="fr-FR" b="1" i="1" dirty="0" err="1">
                <a:cs typeface="Century Schoolbook"/>
              </a:rPr>
              <a:t>Earth</a:t>
            </a:r>
            <a:r>
              <a:rPr lang="fr-FR" b="1" i="1" dirty="0">
                <a:cs typeface="Century Schoolbook"/>
              </a:rPr>
              <a:t>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032ED0F-2EBB-EB49-A1D2-E46CC24DD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551" y="1143757"/>
            <a:ext cx="5078713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98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89" y="571500"/>
            <a:ext cx="9144000" cy="45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BAE9A9-0AF1-2C47-B57B-63CC8B1C8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689" y="1193692"/>
            <a:ext cx="3127770" cy="4445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5A04A8F4-580D-EB40-BE19-AB3FB1424540}"/>
              </a:ext>
            </a:extLst>
          </p:cNvPr>
          <p:cNvSpPr/>
          <p:nvPr/>
        </p:nvSpPr>
        <p:spPr>
          <a:xfrm>
            <a:off x="1043608" y="1995686"/>
            <a:ext cx="1296144" cy="1872208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95136F5-EB70-EE40-973C-9C6B72A6B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986" y="668614"/>
            <a:ext cx="1727200" cy="558800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7C006388-39D7-744D-BD18-AC48B8327802}"/>
              </a:ext>
            </a:extLst>
          </p:cNvPr>
          <p:cNvSpPr/>
          <p:nvPr/>
        </p:nvSpPr>
        <p:spPr>
          <a:xfrm>
            <a:off x="2267744" y="1975765"/>
            <a:ext cx="1296144" cy="1872208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451671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4"/>
          <p:cNvSpPr txBox="1"/>
          <p:nvPr/>
        </p:nvSpPr>
        <p:spPr>
          <a:xfrm>
            <a:off x="0" y="4857750"/>
            <a:ext cx="270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Image: NASA/JPL-Caltech/R. Hurt, T. Pyle (IPAC)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CEE0265-8448-C141-9A2D-8350B3F47978}"/>
              </a:ext>
            </a:extLst>
          </p:cNvPr>
          <p:cNvSpPr txBox="1"/>
          <p:nvPr/>
        </p:nvSpPr>
        <p:spPr>
          <a:xfrm>
            <a:off x="4211960" y="4488418"/>
            <a:ext cx="274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Greene et al, </a:t>
            </a:r>
            <a:r>
              <a:rPr lang="en-CA" dirty="0" err="1"/>
              <a:t>Ih</a:t>
            </a:r>
            <a:r>
              <a:rPr lang="en-CA" dirty="0"/>
              <a:t> et al (2023)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CB62EBD0-AA65-C045-8ABA-30DBF10BC439}"/>
              </a:ext>
            </a:extLst>
          </p:cNvPr>
          <p:cNvSpPr txBox="1">
            <a:spLocks/>
          </p:cNvSpPr>
          <p:nvPr/>
        </p:nvSpPr>
        <p:spPr>
          <a:xfrm>
            <a:off x="457200" y="205978"/>
            <a:ext cx="8229600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CA" sz="2400" dirty="0">
                <a:solidFill>
                  <a:srgbClr val="FFC000"/>
                </a:solidFill>
                <a:latin typeface="Avenir Next" panose="020B0503020202020204" pitchFamily="34" charset="0"/>
              </a:rPr>
              <a:t>Eclipse </a:t>
            </a:r>
            <a:r>
              <a:rPr lang="en-CA" sz="2400" dirty="0" err="1">
                <a:solidFill>
                  <a:srgbClr val="FFC000"/>
                </a:solidFill>
                <a:latin typeface="Avenir Next" panose="020B0503020202020204" pitchFamily="34" charset="0"/>
              </a:rPr>
              <a:t>Photomery</a:t>
            </a:r>
            <a:r>
              <a:rPr lang="en-CA" sz="2400" dirty="0">
                <a:solidFill>
                  <a:srgbClr val="FFC000"/>
                </a:solidFill>
                <a:latin typeface="Avenir Next" panose="020B0503020202020204" pitchFamily="34" charset="0"/>
              </a:rPr>
              <a:t> of Trappist-1 b (MIRI)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3794091-A6E0-C146-A6DC-6BA7D4248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12" y="785991"/>
            <a:ext cx="3153318" cy="19956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588C61-F973-134F-9EC2-6D6E3F764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341" y="720080"/>
            <a:ext cx="5122448" cy="329183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E01D64D-5DBC-7047-8D1C-9B3C0AB4D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2914838"/>
            <a:ext cx="178435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37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00639" y="-1417351"/>
            <a:ext cx="9144003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4"/>
          <p:cNvSpPr txBox="1"/>
          <p:nvPr/>
        </p:nvSpPr>
        <p:spPr>
          <a:xfrm>
            <a:off x="0" y="4857750"/>
            <a:ext cx="270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Image: NASA/JPL-Caltech/R. Hurt, T. Pyle (IPAC)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CB62EBD0-AA65-C045-8ABA-30DBF10BC439}"/>
              </a:ext>
            </a:extLst>
          </p:cNvPr>
          <p:cNvSpPr txBox="1">
            <a:spLocks/>
          </p:cNvSpPr>
          <p:nvPr/>
        </p:nvSpPr>
        <p:spPr>
          <a:xfrm>
            <a:off x="457200" y="205978"/>
            <a:ext cx="8229600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CA" sz="2400" dirty="0">
                <a:solidFill>
                  <a:srgbClr val="FFC000"/>
                </a:solidFill>
                <a:latin typeface="Avenir Next" panose="020B0503020202020204" pitchFamily="34" charset="0"/>
              </a:rPr>
              <a:t>Eclipse </a:t>
            </a:r>
            <a:r>
              <a:rPr lang="en-CA" sz="2400" dirty="0" err="1">
                <a:solidFill>
                  <a:srgbClr val="FFC000"/>
                </a:solidFill>
                <a:latin typeface="Avenir Next" panose="020B0503020202020204" pitchFamily="34" charset="0"/>
              </a:rPr>
              <a:t>Photomery</a:t>
            </a:r>
            <a:r>
              <a:rPr lang="en-CA" sz="2400" dirty="0">
                <a:solidFill>
                  <a:srgbClr val="FFC000"/>
                </a:solidFill>
                <a:latin typeface="Avenir Next" panose="020B0503020202020204" pitchFamily="34" charset="0"/>
              </a:rPr>
              <a:t> of Trappist-1 c (MIRI)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4746FB0-F8E2-FF42-B91F-34E84D4BB66D}"/>
              </a:ext>
            </a:extLst>
          </p:cNvPr>
          <p:cNvSpPr txBox="1"/>
          <p:nvPr/>
        </p:nvSpPr>
        <p:spPr>
          <a:xfrm>
            <a:off x="1353300" y="4134488"/>
            <a:ext cx="6252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i="1" dirty="0">
                <a:solidFill>
                  <a:srgbClr val="FF0000"/>
                </a:solidFill>
                <a:cs typeface="Century Schoolbook"/>
              </a:rPr>
              <a:t>Trappist-1b/c are </a:t>
            </a:r>
            <a:r>
              <a:rPr lang="fr-FR" sz="3200" b="1" i="1" dirty="0" err="1">
                <a:solidFill>
                  <a:srgbClr val="FF0000"/>
                </a:solidFill>
                <a:cs typeface="Century Schoolbook"/>
              </a:rPr>
              <a:t>most</a:t>
            </a:r>
            <a:r>
              <a:rPr lang="fr-FR" sz="32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cs typeface="Century Schoolbook"/>
              </a:rPr>
              <a:t>likely</a:t>
            </a:r>
            <a:r>
              <a:rPr lang="fr-FR" sz="32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cs typeface="Century Schoolbook"/>
              </a:rPr>
              <a:t>airless</a:t>
            </a:r>
            <a:r>
              <a:rPr lang="fr-FR" sz="3200" b="1" i="1" dirty="0">
                <a:solidFill>
                  <a:srgbClr val="FF0000"/>
                </a:solidFill>
                <a:cs typeface="Century Schoolbook"/>
              </a:rPr>
              <a:t>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33F554-DF4E-B948-BBF0-C313C7F7D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36165"/>
            <a:ext cx="3491851" cy="285978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C0E4062-3F92-D541-BBEF-24E55AA1EB7D}"/>
              </a:ext>
            </a:extLst>
          </p:cNvPr>
          <p:cNvSpPr txBox="1"/>
          <p:nvPr/>
        </p:nvSpPr>
        <p:spPr>
          <a:xfrm>
            <a:off x="3635825" y="3765156"/>
            <a:ext cx="187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Zieba</a:t>
            </a:r>
            <a:r>
              <a:rPr lang="en-CA" dirty="0"/>
              <a:t> et al (2023)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A11103-0DF8-6546-BD47-0D886356D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850749"/>
            <a:ext cx="4571999" cy="256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1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2" y="102567"/>
            <a:ext cx="9144003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4"/>
          <p:cNvSpPr txBox="1"/>
          <p:nvPr/>
        </p:nvSpPr>
        <p:spPr>
          <a:xfrm>
            <a:off x="0" y="4857750"/>
            <a:ext cx="270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Image: NASA/JPL-Caltech/R. Hurt, T. Pyle (IPAC)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CE99B6E-4A4D-C54A-98D1-87F73DDE3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668" y="1277657"/>
            <a:ext cx="3549126" cy="330151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CEE0265-8448-C141-9A2D-8350B3F47978}"/>
              </a:ext>
            </a:extLst>
          </p:cNvPr>
          <p:cNvSpPr txBox="1"/>
          <p:nvPr/>
        </p:nvSpPr>
        <p:spPr>
          <a:xfrm>
            <a:off x="3232779" y="4671601"/>
            <a:ext cx="16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Lim et al. (2023)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CB62EBD0-AA65-C045-8ABA-30DBF10BC439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CA" sz="2400" b="1" dirty="0">
                <a:solidFill>
                  <a:schemeClr val="tx1"/>
                </a:solidFill>
              </a:rPr>
              <a:t>JWST’s first transmission spectra of a Trappist-1 planet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C7F03C-90EA-294F-99F5-92A3BE0C2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06" y="1444718"/>
            <a:ext cx="3740645" cy="2480555"/>
          </a:xfrm>
          <a:prstGeom prst="rect">
            <a:avLst/>
          </a:prstGeom>
        </p:spPr>
      </p:pic>
      <p:sp>
        <p:nvSpPr>
          <p:cNvPr id="17" name="Google Shape;271;p24">
            <a:extLst>
              <a:ext uri="{FF2B5EF4-FFF2-40B4-BE49-F238E27FC236}">
                <a16:creationId xmlns:a16="http://schemas.microsoft.com/office/drawing/2014/main" id="{3495FF3D-9E4E-244D-AFC7-1F78BD9175FE}"/>
              </a:ext>
            </a:extLst>
          </p:cNvPr>
          <p:cNvSpPr txBox="1"/>
          <p:nvPr/>
        </p:nvSpPr>
        <p:spPr>
          <a:xfrm>
            <a:off x="2341012" y="83404"/>
            <a:ext cx="482453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TRAPPIST-1b (NIRISS/SOSS</a:t>
            </a:r>
            <a:r>
              <a:rPr lang="en" sz="2400" kern="0" dirty="0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F809F27-ADD1-FC48-B1B7-DD5BAF8A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304" y="29909"/>
            <a:ext cx="642098" cy="9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3B4552F-94E6-0140-B989-877D1634F60C}"/>
              </a:ext>
            </a:extLst>
          </p:cNvPr>
          <p:cNvSpPr txBox="1"/>
          <p:nvPr/>
        </p:nvSpPr>
        <p:spPr>
          <a:xfrm>
            <a:off x="8244408" y="987574"/>
            <a:ext cx="659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O. Lim</a:t>
            </a:r>
          </a:p>
        </p:txBody>
      </p:sp>
    </p:spTree>
    <p:extLst>
      <p:ext uri="{BB962C8B-B14F-4D97-AF65-F5344CB8AC3E}">
        <p14:creationId xmlns:p14="http://schemas.microsoft.com/office/powerpoint/2010/main" val="363683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21"/>
          <p:cNvGrpSpPr/>
          <p:nvPr/>
        </p:nvGrpSpPr>
        <p:grpSpPr>
          <a:xfrm>
            <a:off x="438900" y="1851670"/>
            <a:ext cx="1828800" cy="1828800"/>
            <a:chOff x="2743200" y="742950"/>
            <a:chExt cx="3657600" cy="3657600"/>
          </a:xfrm>
        </p:grpSpPr>
        <p:sp>
          <p:nvSpPr>
            <p:cNvPr id="203" name="Google Shape;203;p21"/>
            <p:cNvSpPr/>
            <p:nvPr/>
          </p:nvSpPr>
          <p:spPr>
            <a:xfrm>
              <a:off x="2743200" y="742950"/>
              <a:ext cx="3657600" cy="3657600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68000">
                  <a:schemeClr val="accent4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4755550" y="1211550"/>
              <a:ext cx="501000" cy="333900"/>
            </a:xfrm>
            <a:prstGeom prst="ellipse">
              <a:avLst/>
            </a:pr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3874475" y="3445425"/>
              <a:ext cx="501000" cy="399000"/>
            </a:xfrm>
            <a:prstGeom prst="ellipse">
              <a:avLst/>
            </a:pr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5187550" y="3046425"/>
              <a:ext cx="299400" cy="2799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3600275" y="2434650"/>
              <a:ext cx="274200" cy="274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208" name="Google Shape;208;p21"/>
            <p:cNvCxnSpPr/>
            <p:nvPr/>
          </p:nvCxnSpPr>
          <p:spPr>
            <a:xfrm>
              <a:off x="2751925" y="2427300"/>
              <a:ext cx="3648600" cy="267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21"/>
            <p:cNvCxnSpPr/>
            <p:nvPr/>
          </p:nvCxnSpPr>
          <p:spPr>
            <a:xfrm>
              <a:off x="2747700" y="2708850"/>
              <a:ext cx="3648600" cy="267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pic>
        <p:nvPicPr>
          <p:cNvPr id="210" name="Google Shape;2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5941" y="1244344"/>
            <a:ext cx="6517800" cy="289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/>
          <p:nvPr/>
        </p:nvSpPr>
        <p:spPr>
          <a:xfrm>
            <a:off x="0" y="4857750"/>
            <a:ext cx="270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Image: NASA/JPL-Caltech/R. Hurt, T. Pyle (IPAC)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555F033-1C71-C84E-8442-6D6828D16EC1}"/>
              </a:ext>
            </a:extLst>
          </p:cNvPr>
          <p:cNvSpPr txBox="1"/>
          <p:nvPr/>
        </p:nvSpPr>
        <p:spPr>
          <a:xfrm>
            <a:off x="7424482" y="3840889"/>
            <a:ext cx="12121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Crédit: Olivia Lim</a:t>
            </a:r>
          </a:p>
        </p:txBody>
      </p:sp>
      <p:sp>
        <p:nvSpPr>
          <p:cNvPr id="14" name="Google Shape;271;p24">
            <a:extLst>
              <a:ext uri="{FF2B5EF4-FFF2-40B4-BE49-F238E27FC236}">
                <a16:creationId xmlns:a16="http://schemas.microsoft.com/office/drawing/2014/main" id="{310A9B3D-5011-9E45-A4B0-7BEA33F83F58}"/>
              </a:ext>
            </a:extLst>
          </p:cNvPr>
          <p:cNvSpPr txBox="1"/>
          <p:nvPr/>
        </p:nvSpPr>
        <p:spPr>
          <a:xfrm>
            <a:off x="1004538" y="252286"/>
            <a:ext cx="689905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3600" kern="0" dirty="0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The Transit Light Source Effect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8C096C-FB66-E84F-8455-FE45ED2B6E93}"/>
              </a:ext>
            </a:extLst>
          </p:cNvPr>
          <p:cNvSpPr txBox="1"/>
          <p:nvPr/>
        </p:nvSpPr>
        <p:spPr>
          <a:xfrm>
            <a:off x="755576" y="4255223"/>
            <a:ext cx="79928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800" b="1" i="1" dirty="0" err="1">
                <a:solidFill>
                  <a:srgbClr val="FF0000"/>
                </a:solidFill>
                <a:cs typeface="Century Schoolbook"/>
              </a:rPr>
              <a:t>Ghost</a:t>
            </a:r>
            <a:r>
              <a:rPr lang="fr-FR" sz="28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cs typeface="Century Schoolbook"/>
              </a:rPr>
              <a:t>atmospheric</a:t>
            </a:r>
            <a:r>
              <a:rPr lang="fr-FR" sz="2800" b="1" i="1" dirty="0">
                <a:solidFill>
                  <a:srgbClr val="FF0000"/>
                </a:solidFill>
                <a:cs typeface="Century Schoolbook"/>
              </a:rPr>
              <a:t> signal </a:t>
            </a:r>
            <a:r>
              <a:rPr lang="fr-FR" sz="2800" b="1" i="1" dirty="0" err="1">
                <a:solidFill>
                  <a:srgbClr val="FF0000"/>
                </a:solidFill>
                <a:cs typeface="Century Schoolbook"/>
              </a:rPr>
              <a:t>induced</a:t>
            </a:r>
            <a:r>
              <a:rPr lang="fr-FR" sz="2800" b="1" i="1" dirty="0">
                <a:solidFill>
                  <a:srgbClr val="FF0000"/>
                </a:solidFill>
                <a:cs typeface="Century Schoolbook"/>
              </a:rPr>
              <a:t> by </a:t>
            </a:r>
            <a:r>
              <a:rPr lang="fr-FR" sz="2800" b="1" i="1" dirty="0" err="1">
                <a:solidFill>
                  <a:srgbClr val="FF0000"/>
                </a:solidFill>
                <a:cs typeface="Century Schoolbook"/>
              </a:rPr>
              <a:t>stellar</a:t>
            </a:r>
            <a:r>
              <a:rPr lang="fr-FR" sz="28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cs typeface="Century Schoolbook"/>
              </a:rPr>
              <a:t>activity</a:t>
            </a:r>
            <a:endParaRPr lang="fr-FR" sz="2800" b="1" i="1" dirty="0">
              <a:solidFill>
                <a:srgbClr val="FF0000"/>
              </a:solidFill>
              <a:cs typeface="Century Schoolbook"/>
            </a:endParaRPr>
          </a:p>
        </p:txBody>
      </p:sp>
      <p:sp>
        <p:nvSpPr>
          <p:cNvPr id="16" name="Google Shape;187;p20">
            <a:extLst>
              <a:ext uri="{FF2B5EF4-FFF2-40B4-BE49-F238E27FC236}">
                <a16:creationId xmlns:a16="http://schemas.microsoft.com/office/drawing/2014/main" id="{759C8D67-DB07-764B-A6B1-A40CDF07E2F7}"/>
              </a:ext>
            </a:extLst>
          </p:cNvPr>
          <p:cNvSpPr txBox="1"/>
          <p:nvPr/>
        </p:nvSpPr>
        <p:spPr>
          <a:xfrm>
            <a:off x="2336603" y="1230629"/>
            <a:ext cx="67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A61C00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Spot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A61C00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17" name="Google Shape;188;p20">
            <a:extLst>
              <a:ext uri="{FF2B5EF4-FFF2-40B4-BE49-F238E27FC236}">
                <a16:creationId xmlns:a16="http://schemas.microsoft.com/office/drawing/2014/main" id="{6C3748A6-4CE2-F84D-8459-653AEB88FCC2}"/>
              </a:ext>
            </a:extLst>
          </p:cNvPr>
          <p:cNvCxnSpPr>
            <a:cxnSpLocks/>
          </p:cNvCxnSpPr>
          <p:nvPr/>
        </p:nvCxnSpPr>
        <p:spPr>
          <a:xfrm rot="5400000">
            <a:off x="1991778" y="1339008"/>
            <a:ext cx="420600" cy="1053000"/>
          </a:xfrm>
          <a:prstGeom prst="curvedConnector2">
            <a:avLst/>
          </a:prstGeom>
          <a:noFill/>
          <a:ln w="28575" cap="flat" cmpd="sng">
            <a:solidFill>
              <a:srgbClr val="A61C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8" name="Google Shape;189;p20">
            <a:extLst>
              <a:ext uri="{FF2B5EF4-FFF2-40B4-BE49-F238E27FC236}">
                <a16:creationId xmlns:a16="http://schemas.microsoft.com/office/drawing/2014/main" id="{B11A4F44-ED11-BD47-BB30-1AC8E077DB13}"/>
              </a:ext>
            </a:extLst>
          </p:cNvPr>
          <p:cNvSpPr txBox="1"/>
          <p:nvPr/>
        </p:nvSpPr>
        <p:spPr>
          <a:xfrm>
            <a:off x="3054771" y="3809136"/>
            <a:ext cx="88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Facula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D966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19" name="Google Shape;190;p20">
            <a:extLst>
              <a:ext uri="{FF2B5EF4-FFF2-40B4-BE49-F238E27FC236}">
                <a16:creationId xmlns:a16="http://schemas.microsoft.com/office/drawing/2014/main" id="{EE1A52C7-6961-1148-86EF-A0EFD82E111F}"/>
              </a:ext>
            </a:extLst>
          </p:cNvPr>
          <p:cNvCxnSpPr>
            <a:stCxn id="18" idx="1"/>
          </p:cNvCxnSpPr>
          <p:nvPr/>
        </p:nvCxnSpPr>
        <p:spPr>
          <a:xfrm rot="10800000">
            <a:off x="1744671" y="3196686"/>
            <a:ext cx="1310100" cy="843300"/>
          </a:xfrm>
          <a:prstGeom prst="curvedConnector2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3750208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ette représentation artistique de l'étoile naine rouge TRAPPIST-1 met en évidence sa nature très active: l'étoile semble avoir de nombreuses taches stellaires et des éruptions. Visible au premier plan, l'exoplanète TRAPPIST-1 b, la planète la plus proche de l'étoile, est sans atmosphère apparente.">
            <a:extLst>
              <a:ext uri="{FF2B5EF4-FFF2-40B4-BE49-F238E27FC236}">
                <a16:creationId xmlns:a16="http://schemas.microsoft.com/office/drawing/2014/main" id="{1F48D0D8-2856-1A43-BD07-51A74D31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4664"/>
            <a:ext cx="8183302" cy="545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54FD1B-FA5D-A043-8F68-5F3DE02D5FB0}"/>
              </a:ext>
            </a:extLst>
          </p:cNvPr>
          <p:cNvSpPr txBox="1"/>
          <p:nvPr/>
        </p:nvSpPr>
        <p:spPr>
          <a:xfrm>
            <a:off x="254549" y="195486"/>
            <a:ext cx="863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Flares are very frequent on Trappist-1</a:t>
            </a:r>
            <a:endParaRPr lang="fr-FR" sz="2800" dirty="0">
              <a:solidFill>
                <a:srgbClr val="FFC000"/>
              </a:solidFill>
              <a:highlight>
                <a:srgbClr val="FFFF00"/>
              </a:highlight>
              <a:latin typeface="Avenir Book" panose="0200050302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8DCFEC41-64D6-CF4F-961C-25467A2F07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857251"/>
                <a:ext cx="8229600" cy="373737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57175" indent="-257175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2">
                      <a:lumMod val="75000"/>
                    </a:schemeClr>
                  </a:buClr>
                  <a:buSzPct val="75000"/>
                  <a:buFont typeface="Wingdings" charset="2"/>
                  <a:buChar char="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2"/>
                  </a:buClr>
                  <a:buSzPct val="75000"/>
                  <a:buFont typeface="Wingdings" charset="2"/>
                  <a:buChar char="²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2"/>
                  </a:buClr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2"/>
                  </a:buClr>
                  <a:buFont typeface="Arial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2"/>
                  </a:buClr>
                  <a:buFont typeface="Arial"/>
                  <a:buChar char="»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800" dirty="0" err="1"/>
                  <a:t>Frequency</a:t>
                </a:r>
                <a:r>
                  <a:rPr lang="fr-FR" sz="1800" dirty="0"/>
                  <a:t>: one </a:t>
                </a:r>
                <a:r>
                  <a:rPr lang="fr-FR" sz="1800" dirty="0" err="1"/>
                  <a:t>very</a:t>
                </a:r>
                <a:r>
                  <a:rPr lang="fr-FR" sz="1800" dirty="0"/>
                  <a:t> 6-7 </a:t>
                </a:r>
                <a:r>
                  <a:rPr lang="fr-FR" sz="1800" dirty="0" err="1"/>
                  <a:t>hours</a:t>
                </a:r>
                <a:r>
                  <a:rPr lang="fr-FR" sz="1800" dirty="0"/>
                  <a:t> (Howard et al. 2023)</a:t>
                </a:r>
              </a:p>
              <a:p>
                <a:pPr lvl="1"/>
                <a:r>
                  <a:rPr lang="fr-CA" sz="1800" dirty="0"/>
                  <a:t>∼10× </a:t>
                </a:r>
                <a:r>
                  <a:rPr lang="fr-CA" sz="1800" dirty="0" err="1"/>
                  <a:t>higher</a:t>
                </a:r>
                <a:r>
                  <a:rPr lang="fr-CA" sz="1800" dirty="0"/>
                  <a:t> </a:t>
                </a:r>
                <a:r>
                  <a:rPr lang="fr-CA" sz="1800" dirty="0" err="1"/>
                  <a:t>than</a:t>
                </a:r>
                <a:r>
                  <a:rPr lang="fr-CA" sz="1800" dirty="0"/>
                  <a:t> </a:t>
                </a:r>
                <a:r>
                  <a:rPr lang="fr-CA" sz="1800" dirty="0" err="1"/>
                  <a:t>previous</a:t>
                </a:r>
                <a:r>
                  <a:rPr lang="fr-CA" sz="1800" dirty="0"/>
                  <a:t> </a:t>
                </a:r>
                <a:r>
                  <a:rPr lang="fr-CA" sz="1800" dirty="0" err="1"/>
                  <a:t>predictions</a:t>
                </a:r>
                <a:r>
                  <a:rPr lang="fr-CA" sz="1800" dirty="0"/>
                  <a:t> </a:t>
                </a:r>
                <a:r>
                  <a:rPr lang="fr-CA" sz="1800" dirty="0" err="1"/>
                  <a:t>from</a:t>
                </a:r>
                <a:r>
                  <a:rPr lang="fr-CA" sz="1800" dirty="0"/>
                  <a:t> K2</a:t>
                </a:r>
                <a:endParaRPr lang="fr-FR" sz="1800" dirty="0"/>
              </a:p>
              <a:p>
                <a:r>
                  <a:rPr lang="fr-CA" sz="1800" dirty="0"/>
                  <a:t>Amplitude: 500 - 2000 ppm (</a:t>
                </a:r>
                <a:r>
                  <a:rPr lang="fr-CA" sz="1600" dirty="0"/>
                  <a:t>∼10× </a:t>
                </a:r>
                <a:r>
                  <a:rPr lang="fr-CA" sz="1600" dirty="0" err="1"/>
                  <a:t>higher</a:t>
                </a:r>
                <a:r>
                  <a:rPr lang="fr-CA" sz="1600" dirty="0"/>
                  <a:t> </a:t>
                </a:r>
                <a:r>
                  <a:rPr lang="fr-CA" sz="1600" dirty="0" err="1"/>
                  <a:t>than</a:t>
                </a:r>
                <a:r>
                  <a:rPr lang="fr-CA" sz="1600" dirty="0"/>
                  <a:t> the </a:t>
                </a:r>
                <a:r>
                  <a:rPr lang="fr-CA" sz="1600" dirty="0" err="1"/>
                  <a:t>planetary</a:t>
                </a:r>
                <a:r>
                  <a:rPr lang="fr-CA" sz="1600" dirty="0"/>
                  <a:t> signal)</a:t>
                </a:r>
                <a:endParaRPr lang="fr-FR" sz="1500" dirty="0">
                  <a:solidFill>
                    <a:schemeClr val="tx1"/>
                  </a:solidFill>
                </a:endParaRPr>
              </a:p>
              <a:p>
                <a:r>
                  <a:rPr lang="fr-FR" sz="1800" dirty="0">
                    <a:solidFill>
                      <a:schemeClr val="tx1"/>
                    </a:solidFill>
                  </a:rPr>
                  <a:t> </a:t>
                </a:r>
                <a:r>
                  <a:rPr lang="fr-FR" sz="1800" dirty="0"/>
                  <a:t>C</a:t>
                </a:r>
                <a:r>
                  <a:rPr lang="fr-FR" sz="1800" dirty="0">
                    <a:solidFill>
                      <a:schemeClr val="tx1"/>
                    </a:solidFill>
                  </a:rPr>
                  <a:t>an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be</a:t>
                </a:r>
                <a:r>
                  <a:rPr lang="fr-FR" sz="1800" dirty="0">
                    <a:solidFill>
                      <a:schemeClr val="tx1"/>
                    </a:solidFill>
                  </a:rPr>
                  <a:t>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monitored</a:t>
                </a:r>
                <a:r>
                  <a:rPr lang="fr-FR" sz="1800" dirty="0">
                    <a:solidFill>
                      <a:schemeClr val="tx1"/>
                    </a:solidFill>
                  </a:rPr>
                  <a:t> </a:t>
                </a:r>
                <a:r>
                  <a:rPr lang="fr-FR" sz="1800" dirty="0" err="1">
                    <a:solidFill>
                      <a:schemeClr val="tx1"/>
                    </a:solidFill>
                  </a:rPr>
                  <a:t>through</a:t>
                </a:r>
                <a:r>
                  <a:rPr lang="fr-FR" sz="1800" dirty="0">
                    <a:solidFill>
                      <a:schemeClr val="tx1"/>
                    </a:solidFill>
                  </a:rPr>
                  <a:t> </a:t>
                </a:r>
                <a:r>
                  <a:rPr lang="fr-FR" dirty="0">
                    <a:solidFill>
                      <a:schemeClr val="tx1"/>
                    </a:solidFill>
                  </a:rPr>
                  <a:t>H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8DCFEC41-64D6-CF4F-961C-25467A2F0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857251"/>
                <a:ext cx="8229600" cy="3737372"/>
              </a:xfrm>
              <a:prstGeom prst="rect">
                <a:avLst/>
              </a:prstGeom>
              <a:blipFill>
                <a:blip r:embed="rId3"/>
                <a:stretch>
                  <a:fillRect l="-154" t="-67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D11B492B-0B39-4943-BD10-63D16E3F7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950" y="2305050"/>
            <a:ext cx="1054100" cy="5334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C6AC4DB6-ED12-DB4B-86B4-69638D485103}"/>
              </a:ext>
            </a:extLst>
          </p:cNvPr>
          <p:cNvGrpSpPr/>
          <p:nvPr/>
        </p:nvGrpSpPr>
        <p:grpSpPr>
          <a:xfrm>
            <a:off x="395536" y="2506188"/>
            <a:ext cx="9025296" cy="2729858"/>
            <a:chOff x="360811" y="2434180"/>
            <a:chExt cx="9025296" cy="2729858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AF6453FD-9439-C14E-A1AC-65F792932B48}"/>
                </a:ext>
              </a:extLst>
            </p:cNvPr>
            <p:cNvGrpSpPr/>
            <p:nvPr/>
          </p:nvGrpSpPr>
          <p:grpSpPr>
            <a:xfrm>
              <a:off x="567490" y="2434180"/>
              <a:ext cx="8818617" cy="2729858"/>
              <a:chOff x="567490" y="1995686"/>
              <a:chExt cx="8818617" cy="2729858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86A8ABE3-35F8-2646-8F1B-5960B34B8C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3827" y="1995686"/>
                <a:ext cx="7092280" cy="272985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ZoneTexte 7">
                    <a:extLst>
                      <a:ext uri="{FF2B5EF4-FFF2-40B4-BE49-F238E27FC236}">
                        <a16:creationId xmlns:a16="http://schemas.microsoft.com/office/drawing/2014/main" id="{0A8D8C76-CD5E-1D4A-9AD1-23A34AD6BE40}"/>
                      </a:ext>
                    </a:extLst>
                  </p:cNvPr>
                  <p:cNvSpPr txBox="1"/>
                  <p:nvPr/>
                </p:nvSpPr>
                <p:spPr>
                  <a:xfrm>
                    <a:off x="3116967" y="3433540"/>
                    <a:ext cx="461793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CA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</a:t>
                    </a:r>
                    <a14:m>
                      <m:oMath xmlns:m="http://schemas.openxmlformats.org/officeDocument/2006/math">
                        <m:r>
                          <a:rPr lang="en-CA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a14:m>
                    <a:endParaRPr lang="en-CA" sz="16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" name="ZoneTexte 7">
                    <a:extLst>
                      <a:ext uri="{FF2B5EF4-FFF2-40B4-BE49-F238E27FC236}">
                        <a16:creationId xmlns:a16="http://schemas.microsoft.com/office/drawing/2014/main" id="{0A8D8C76-CD5E-1D4A-9AD1-23A34AD6BE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16967" y="3433540"/>
                    <a:ext cx="461793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108" t="-3571" b="-17857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F779990B-2311-F248-B015-6F0084DE1BCB}"/>
                  </a:ext>
                </a:extLst>
              </p:cNvPr>
              <p:cNvSpPr/>
              <p:nvPr/>
            </p:nvSpPr>
            <p:spPr>
              <a:xfrm>
                <a:off x="3347864" y="3967489"/>
                <a:ext cx="266328" cy="28686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0" name="Connecteur droit avec flèche 9">
                <a:extLst>
                  <a:ext uri="{FF2B5EF4-FFF2-40B4-BE49-F238E27FC236}">
                    <a16:creationId xmlns:a16="http://schemas.microsoft.com/office/drawing/2014/main" id="{852FBC79-C14F-3F4F-814B-CA8C7D1CC7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7864" y="2133256"/>
                <a:ext cx="6757" cy="122735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C84ED482-513D-1343-91B4-12487FDFD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7490" y="2749254"/>
                <a:ext cx="1850170" cy="1176914"/>
              </a:xfrm>
              <a:prstGeom prst="rect">
                <a:avLst/>
              </a:prstGeom>
            </p:spPr>
          </p:pic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D3983A1-D180-8B46-801A-36BCFEF969ED}"/>
                </a:ext>
              </a:extLst>
            </p:cNvPr>
            <p:cNvSpPr txBox="1"/>
            <p:nvPr/>
          </p:nvSpPr>
          <p:spPr>
            <a:xfrm>
              <a:off x="360811" y="4549416"/>
              <a:ext cx="1699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Lim et al. (2023)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152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D95DB-BFCB-AC49-BB72-B1AF54B4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solidFill>
                  <a:srgbClr val="FFC000"/>
                </a:solidFill>
              </a:rPr>
              <a:t>Small flare event on Trappist-1b </a:t>
            </a:r>
          </a:p>
        </p:txBody>
      </p:sp>
      <p:pic>
        <p:nvPicPr>
          <p:cNvPr id="4" name="Google Shape;112;p17">
            <a:extLst>
              <a:ext uri="{FF2B5EF4-FFF2-40B4-BE49-F238E27FC236}">
                <a16:creationId xmlns:a16="http://schemas.microsoft.com/office/drawing/2014/main" id="{58811AAE-1640-274D-B049-557819A9D13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3528" y="699542"/>
            <a:ext cx="8363272" cy="42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2C0D187-4FAC-4046-A279-39075195FAB4}"/>
              </a:ext>
            </a:extLst>
          </p:cNvPr>
          <p:cNvSpPr txBox="1"/>
          <p:nvPr/>
        </p:nvSpPr>
        <p:spPr>
          <a:xfrm>
            <a:off x="107504" y="4663683"/>
            <a:ext cx="16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Lim et al. (2023)</a:t>
            </a:r>
          </a:p>
        </p:txBody>
      </p:sp>
    </p:spTree>
    <p:extLst>
      <p:ext uri="{BB962C8B-B14F-4D97-AF65-F5344CB8AC3E}">
        <p14:creationId xmlns:p14="http://schemas.microsoft.com/office/powerpoint/2010/main" val="108184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ette représentation artistique de l'étoile naine rouge TRAPPIST-1 met en évidence sa nature très active: l'étoile semble avoir de nombreuses taches stellaires et des éruptions. Visible au premier plan, l'exoplanète TRAPPIST-1 b, la planète la plus proche de l'étoile, est sans atmosphère apparente.">
            <a:extLst>
              <a:ext uri="{FF2B5EF4-FFF2-40B4-BE49-F238E27FC236}">
                <a16:creationId xmlns:a16="http://schemas.microsoft.com/office/drawing/2014/main" id="{1F48D0D8-2856-1A43-BD07-51A74D31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75" y="555526"/>
            <a:ext cx="7350013" cy="490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54FD1B-FA5D-A043-8F68-5F3DE02D5FB0}"/>
              </a:ext>
            </a:extLst>
          </p:cNvPr>
          <p:cNvSpPr txBox="1"/>
          <p:nvPr/>
        </p:nvSpPr>
        <p:spPr>
          <a:xfrm>
            <a:off x="254549" y="195486"/>
            <a:ext cx="863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2800" dirty="0">
                <a:solidFill>
                  <a:srgbClr val="FFC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rocky </a:t>
            </a:r>
            <a:r>
              <a:rPr lang="en-US" sz="2800" dirty="0">
                <a:solidFill>
                  <a:srgbClr val="FFC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planets atmospheres survive the intense X-ray/UV conditions of an M dwarf ? </a:t>
            </a:r>
            <a:endParaRPr lang="fr-FR" sz="2800" dirty="0">
              <a:solidFill>
                <a:srgbClr val="FFC000"/>
              </a:solidFill>
              <a:highlight>
                <a:srgbClr val="FFFF00"/>
              </a:highlight>
              <a:latin typeface="Avenir Book" panose="02000503020000020003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D667DB-2485-A142-B02E-0E24EACF04DE}"/>
              </a:ext>
            </a:extLst>
          </p:cNvPr>
          <p:cNvSpPr txBox="1"/>
          <p:nvPr/>
        </p:nvSpPr>
        <p:spPr>
          <a:xfrm>
            <a:off x="4139952" y="4668584"/>
            <a:ext cx="444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Avenir Heavy" panose="02000503020000020003" pitchFamily="2" charset="0"/>
              </a:rPr>
              <a:t>Artist</a:t>
            </a:r>
            <a:r>
              <a:rPr lang="fr-FR" sz="1400" dirty="0">
                <a:latin typeface="Avenir Heavy" panose="02000503020000020003" pitchFamily="2" charset="0"/>
              </a:rPr>
              <a:t>  impression of Trappist-1b and </a:t>
            </a:r>
            <a:r>
              <a:rPr lang="fr-FR" sz="1400" dirty="0" err="1">
                <a:latin typeface="Avenir Heavy" panose="02000503020000020003" pitchFamily="2" charset="0"/>
              </a:rPr>
              <a:t>its</a:t>
            </a:r>
            <a:r>
              <a:rPr lang="fr-FR" sz="1400" dirty="0">
                <a:latin typeface="Avenir Heavy" panose="02000503020000020003" pitchFamily="2" charset="0"/>
              </a:rPr>
              <a:t> star</a:t>
            </a:r>
          </a:p>
        </p:txBody>
      </p:sp>
    </p:spTree>
    <p:extLst>
      <p:ext uri="{BB962C8B-B14F-4D97-AF65-F5344CB8AC3E}">
        <p14:creationId xmlns:p14="http://schemas.microsoft.com/office/powerpoint/2010/main" val="2880768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D95DB-BFCB-AC49-BB72-B1AF54B4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solidFill>
                  <a:srgbClr val="FFC000"/>
                </a:solidFill>
              </a:rPr>
              <a:t>A bigger flare on Trappist 1-f  </a:t>
            </a:r>
          </a:p>
        </p:txBody>
      </p:sp>
      <p:pic>
        <p:nvPicPr>
          <p:cNvPr id="5" name="Google Shape;119;p17">
            <a:extLst>
              <a:ext uri="{FF2B5EF4-FFF2-40B4-BE49-F238E27FC236}">
                <a16:creationId xmlns:a16="http://schemas.microsoft.com/office/drawing/2014/main" id="{939EF8EF-C06F-FA41-AA8A-87C2E0057F2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20610" y="987574"/>
            <a:ext cx="4824536" cy="3661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1BF16B0-1580-5346-B6D3-1006BB440937}"/>
              </a:ext>
            </a:extLst>
          </p:cNvPr>
          <p:cNvSpPr txBox="1">
            <a:spLocks/>
          </p:cNvSpPr>
          <p:nvPr/>
        </p:nvSpPr>
        <p:spPr>
          <a:xfrm>
            <a:off x="179512" y="589221"/>
            <a:ext cx="8521649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CA" sz="2400" dirty="0">
                <a:solidFill>
                  <a:schemeClr val="tx1"/>
                </a:solidFill>
              </a:rPr>
              <a:t>About half of transit events are affected by flares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9CAB16-3C80-2B48-99C9-5C962A0F159B}"/>
              </a:ext>
            </a:extLst>
          </p:cNvPr>
          <p:cNvSpPr txBox="1"/>
          <p:nvPr/>
        </p:nvSpPr>
        <p:spPr>
          <a:xfrm>
            <a:off x="636434" y="4459186"/>
            <a:ext cx="7992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i="1" dirty="0" err="1">
                <a:solidFill>
                  <a:srgbClr val="FF0000"/>
                </a:solidFill>
                <a:cs typeface="Century Schoolbook"/>
              </a:rPr>
              <a:t>Flare</a:t>
            </a:r>
            <a:r>
              <a:rPr lang="fr-FR" sz="24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400" b="1" i="1" dirty="0" err="1">
                <a:solidFill>
                  <a:srgbClr val="FF0000"/>
                </a:solidFill>
                <a:cs typeface="Century Schoolbook"/>
              </a:rPr>
              <a:t>spectroscopic</a:t>
            </a:r>
            <a:r>
              <a:rPr lang="fr-FR" sz="24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400" b="1" i="1" dirty="0" err="1">
                <a:solidFill>
                  <a:srgbClr val="FF0000"/>
                </a:solidFill>
                <a:cs typeface="Century Schoolbook"/>
              </a:rPr>
              <a:t>properties</a:t>
            </a:r>
            <a:r>
              <a:rPr lang="fr-FR" sz="2400" b="1" i="1" dirty="0">
                <a:solidFill>
                  <a:srgbClr val="FF0000"/>
                </a:solidFill>
                <a:cs typeface="Century Schoolbook"/>
              </a:rPr>
              <a:t> have </a:t>
            </a:r>
            <a:r>
              <a:rPr lang="fr-FR" sz="2400" b="1" i="1" dirty="0" err="1">
                <a:solidFill>
                  <a:srgbClr val="FF0000"/>
                </a:solidFill>
                <a:cs typeface="Century Schoolbook"/>
              </a:rPr>
              <a:t>yet</a:t>
            </a:r>
            <a:r>
              <a:rPr lang="fr-FR" sz="2400" b="1" i="1" dirty="0">
                <a:solidFill>
                  <a:srgbClr val="FF0000"/>
                </a:solidFill>
                <a:cs typeface="Century Schoolbook"/>
              </a:rPr>
              <a:t> to </a:t>
            </a:r>
            <a:r>
              <a:rPr lang="fr-FR" sz="2400" b="1" i="1" dirty="0" err="1">
                <a:solidFill>
                  <a:srgbClr val="FF0000"/>
                </a:solidFill>
                <a:cs typeface="Century Schoolbook"/>
              </a:rPr>
              <a:t>be</a:t>
            </a:r>
            <a:r>
              <a:rPr lang="fr-FR" sz="24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400" b="1" i="1" dirty="0" err="1">
                <a:solidFill>
                  <a:srgbClr val="FF0000"/>
                </a:solidFill>
                <a:cs typeface="Century Schoolbook"/>
              </a:rPr>
              <a:t>characterized</a:t>
            </a:r>
            <a:r>
              <a:rPr lang="fr-FR" sz="2400" b="1" i="1" dirty="0">
                <a:solidFill>
                  <a:srgbClr val="FF0000"/>
                </a:solidFill>
                <a:cs typeface="Century Schoolbook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99711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96" y="51470"/>
            <a:ext cx="9144003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4"/>
          <p:cNvSpPr txBox="1"/>
          <p:nvPr/>
        </p:nvSpPr>
        <p:spPr>
          <a:xfrm>
            <a:off x="0" y="4857750"/>
            <a:ext cx="270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Image: NASA/JPL-Caltech/R. Hurt, T. Pyle (IPAC)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1" name="Google Shape;271;p24"/>
          <p:cNvSpPr txBox="1"/>
          <p:nvPr/>
        </p:nvSpPr>
        <p:spPr>
          <a:xfrm>
            <a:off x="1619672" y="285749"/>
            <a:ext cx="612068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buntu"/>
                <a:ea typeface="Ubuntu"/>
                <a:cs typeface="Ubuntu"/>
                <a:sym typeface="Ubuntu"/>
              </a:rPr>
              <a:t>Next steps for Trappist-1 ?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D07D1C3-04D7-B04F-AD58-C1DC6AB9E634}"/>
              </a:ext>
            </a:extLst>
          </p:cNvPr>
          <p:cNvSpPr txBox="1"/>
          <p:nvPr/>
        </p:nvSpPr>
        <p:spPr>
          <a:xfrm>
            <a:off x="3215304" y="4753683"/>
            <a:ext cx="449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De Wit, Doyon et al, Nat. Astro (under review)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3E4CC60-C6B8-BF4B-BA30-C7271853B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916" y="1188827"/>
            <a:ext cx="4090564" cy="3585077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BDB9C474-D6DD-0B47-B9FD-9DDFA292DBF6}"/>
              </a:ext>
            </a:extLst>
          </p:cNvPr>
          <p:cNvSpPr txBox="1">
            <a:spLocks/>
          </p:cNvSpPr>
          <p:nvPr/>
        </p:nvSpPr>
        <p:spPr>
          <a:xfrm>
            <a:off x="649200" y="1275606"/>
            <a:ext cx="4114800" cy="373737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2">
                  <a:lumMod val="75000"/>
                </a:schemeClr>
              </a:buClr>
              <a:buSzPct val="75000"/>
              <a:buFont typeface="Wingdings" charset="2"/>
              <a:buChar char="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SzPct val="75000"/>
              <a:buFont typeface="Wingdings" charset="2"/>
              <a:buChar char="²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Continuous</a:t>
            </a:r>
            <a:r>
              <a:rPr lang="fr-FR" dirty="0"/>
              <a:t> monitoring over one full rotation (3.3 d) to </a:t>
            </a:r>
            <a:r>
              <a:rPr lang="fr-FR" dirty="0" err="1"/>
              <a:t>characterize</a:t>
            </a:r>
            <a:r>
              <a:rPr lang="fr-FR" dirty="0"/>
              <a:t> </a:t>
            </a:r>
            <a:r>
              <a:rPr lang="fr-FR" dirty="0" err="1"/>
              <a:t>flares</a:t>
            </a:r>
            <a:r>
              <a:rPr lang="fr-FR" dirty="0"/>
              <a:t> and </a:t>
            </a:r>
            <a:r>
              <a:rPr lang="fr-FR" dirty="0" err="1"/>
              <a:t>stellar</a:t>
            </a:r>
            <a:r>
              <a:rPr lang="fr-FR" dirty="0"/>
              <a:t> </a:t>
            </a:r>
            <a:r>
              <a:rPr lang="fr-FR" dirty="0" err="1"/>
              <a:t>heterogeneities</a:t>
            </a:r>
            <a:r>
              <a:rPr lang="fr-FR" dirty="0"/>
              <a:t>.</a:t>
            </a:r>
          </a:p>
          <a:p>
            <a:r>
              <a:rPr lang="fr-FR" dirty="0"/>
              <a:t>More transit data  of all </a:t>
            </a:r>
            <a:r>
              <a:rPr lang="fr-FR" dirty="0" err="1"/>
              <a:t>planets</a:t>
            </a:r>
            <a:r>
              <a:rPr lang="fr-FR" dirty="0"/>
              <a:t>. At least 10 </a:t>
            </a:r>
            <a:r>
              <a:rPr lang="fr-FR" dirty="0" err="1"/>
              <a:t>each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Sub-30 ppm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/>
              <a:t>achieved</a:t>
            </a:r>
            <a:r>
              <a:rPr lang="fr-FR" dirty="0"/>
              <a:t> </a:t>
            </a:r>
          </a:p>
          <a:p>
            <a:r>
              <a:rPr lang="fr-FR" dirty="0" err="1"/>
              <a:t>Favor</a:t>
            </a:r>
            <a:r>
              <a:rPr lang="fr-FR" dirty="0"/>
              <a:t> multi-transits </a:t>
            </a:r>
            <a:r>
              <a:rPr lang="fr-FR" dirty="0" err="1"/>
              <a:t>events</a:t>
            </a:r>
            <a:r>
              <a:rPr lang="fr-FR" dirty="0"/>
              <a:t> (</a:t>
            </a:r>
            <a:r>
              <a:rPr lang="fr-FR" dirty="0" err="1"/>
              <a:t>paired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b) to correct for </a:t>
            </a:r>
            <a:r>
              <a:rPr lang="fr-FR" dirty="0" err="1"/>
              <a:t>stellar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 to 1st </a:t>
            </a:r>
            <a:r>
              <a:rPr lang="fr-FR" dirty="0" err="1"/>
              <a:t>order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32998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0D44313D-9C56-7D4F-9DA9-D0096E5D1F7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CA" dirty="0">
                    <a:solidFill>
                      <a:srgbClr val="FFC000"/>
                    </a:solidFill>
                  </a:rPr>
                  <a:t>H</a:t>
                </a:r>
                <a14:m>
                  <m:oMath xmlns:m="http://schemas.openxmlformats.org/officeDocument/2006/math">
                    <m:r>
                      <a:rPr lang="en-CA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CA" dirty="0">
                    <a:solidFill>
                      <a:srgbClr val="FFC000"/>
                    </a:solidFill>
                  </a:rPr>
                  <a:t> variability (NIRISS/SOSS)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0D44313D-9C56-7D4F-9DA9-D0096E5D1F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3333" b="-5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52FDA53A-A864-564D-8F8E-4725C5879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5" y="771550"/>
            <a:ext cx="9144000" cy="295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82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826749-8918-3046-A909-0577FFAF4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22649"/>
            <a:ext cx="7488781" cy="365522"/>
          </a:xfrm>
        </p:spPr>
        <p:txBody>
          <a:bodyPr>
            <a:noAutofit/>
          </a:bodyPr>
          <a:lstStyle/>
          <a:p>
            <a:r>
              <a:rPr lang="en-CA" sz="3200" dirty="0">
                <a:solidFill>
                  <a:srgbClr val="FFC000"/>
                </a:solidFill>
              </a:rPr>
              <a:t>Stellar activity not restricted to M dwarfs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8A01E59-590F-D74A-8603-7CDD8CE3D36F}"/>
              </a:ext>
            </a:extLst>
          </p:cNvPr>
          <p:cNvSpPr txBox="1"/>
          <p:nvPr/>
        </p:nvSpPr>
        <p:spPr>
          <a:xfrm>
            <a:off x="5157297" y="3942640"/>
            <a:ext cx="310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Fournier-</a:t>
            </a:r>
            <a:r>
              <a:rPr lang="en-CA" dirty="0" err="1"/>
              <a:t>Tondreau</a:t>
            </a:r>
            <a:r>
              <a:rPr lang="en-CA" dirty="0"/>
              <a:t> et al. (2023)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D48235-B291-DF44-AD7D-21FEA9427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81" y="887692"/>
            <a:ext cx="2407937" cy="35187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E049AF-FAAD-6A4D-B3D0-8350A5A84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862" y="1142141"/>
            <a:ext cx="4351894" cy="28030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B9EBCA8-BC8D-4A42-B68D-609472C5A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757" y="282398"/>
            <a:ext cx="790699" cy="12105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70864C9-2EB2-0243-B741-FD43DAF81CD1}"/>
              </a:ext>
            </a:extLst>
          </p:cNvPr>
          <p:cNvSpPr txBox="1"/>
          <p:nvPr/>
        </p:nvSpPr>
        <p:spPr>
          <a:xfrm>
            <a:off x="7207756" y="1492985"/>
            <a:ext cx="1809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M. Fournier-</a:t>
            </a:r>
            <a:r>
              <a:rPr lang="en-CA" sz="14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Tondreau</a:t>
            </a:r>
            <a:endParaRPr lang="en-CA" sz="1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5D38B9C-48D6-B44F-90AF-8348364060DA}"/>
              </a:ext>
            </a:extLst>
          </p:cNvPr>
          <p:cNvSpPr txBox="1"/>
          <p:nvPr/>
        </p:nvSpPr>
        <p:spPr>
          <a:xfrm>
            <a:off x="179512" y="4482665"/>
            <a:ext cx="8784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i="1" dirty="0" err="1">
                <a:solidFill>
                  <a:srgbClr val="FF0000"/>
                </a:solidFill>
                <a:cs typeface="Century Schoolbook"/>
              </a:rPr>
              <a:t>Improper</a:t>
            </a:r>
            <a:r>
              <a:rPr lang="fr-FR" sz="24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400" b="1" i="1" dirty="0" err="1">
                <a:solidFill>
                  <a:srgbClr val="FF0000"/>
                </a:solidFill>
                <a:cs typeface="Century Schoolbook"/>
              </a:rPr>
              <a:t>treatment</a:t>
            </a:r>
            <a:r>
              <a:rPr lang="fr-FR" sz="2400" b="1" i="1" dirty="0">
                <a:solidFill>
                  <a:srgbClr val="FF0000"/>
                </a:solidFill>
                <a:cs typeface="Century Schoolbook"/>
              </a:rPr>
              <a:t> of </a:t>
            </a:r>
            <a:r>
              <a:rPr lang="fr-FR" sz="2400" b="1" i="1" dirty="0" err="1">
                <a:solidFill>
                  <a:srgbClr val="FF0000"/>
                </a:solidFill>
                <a:cs typeface="Century Schoolbook"/>
              </a:rPr>
              <a:t>stellar</a:t>
            </a:r>
            <a:r>
              <a:rPr lang="fr-FR" sz="24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400" b="1" i="1" dirty="0" err="1">
                <a:solidFill>
                  <a:srgbClr val="FF0000"/>
                </a:solidFill>
                <a:cs typeface="Century Schoolbook"/>
              </a:rPr>
              <a:t>activity</a:t>
            </a:r>
            <a:r>
              <a:rPr lang="fr-FR" sz="24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400" b="1" i="1" dirty="0" err="1">
                <a:solidFill>
                  <a:srgbClr val="FF0000"/>
                </a:solidFill>
                <a:cs typeface="Century Schoolbook"/>
              </a:rPr>
              <a:t>can</a:t>
            </a:r>
            <a:r>
              <a:rPr lang="fr-FR" sz="24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400" b="1" i="1" dirty="0" err="1">
                <a:solidFill>
                  <a:srgbClr val="FF0000"/>
                </a:solidFill>
                <a:cs typeface="Century Schoolbook"/>
              </a:rPr>
              <a:t>yield</a:t>
            </a:r>
            <a:r>
              <a:rPr lang="fr-FR" sz="24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400" b="1" i="1" dirty="0" err="1">
                <a:solidFill>
                  <a:srgbClr val="FF0000"/>
                </a:solidFill>
                <a:cs typeface="Century Schoolbook"/>
              </a:rPr>
              <a:t>wrong</a:t>
            </a:r>
            <a:r>
              <a:rPr lang="fr-FR" sz="24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400" b="1" i="1" dirty="0" err="1">
                <a:solidFill>
                  <a:srgbClr val="FF0000"/>
                </a:solidFill>
                <a:cs typeface="Century Schoolbook"/>
              </a:rPr>
              <a:t>abundances</a:t>
            </a:r>
            <a:endParaRPr lang="fr-FR" sz="2400" b="1" i="1" dirty="0">
              <a:solidFill>
                <a:srgbClr val="FF0000"/>
              </a:solidFill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893477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F2A6D45-62BA-3849-A9F0-08400A40E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557542"/>
            <a:ext cx="5019894" cy="391018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26EA46E-5F2B-864B-8D99-3442072CDB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7595" y="222649"/>
            <a:ext cx="7704805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fr-FR" sz="2800" dirty="0" err="1">
                <a:solidFill>
                  <a:srgbClr val="FFC000"/>
                </a:solidFill>
                <a:latin typeface="Avenir Next" panose="020B0503020202020204" pitchFamily="34" charset="0"/>
              </a:rPr>
              <a:t>Atmosphere</a:t>
            </a:r>
            <a:r>
              <a:rPr lang="fr-FR" sz="28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r>
              <a:rPr lang="fr-FR" sz="2800" dirty="0" err="1">
                <a:solidFill>
                  <a:srgbClr val="FFC000"/>
                </a:solidFill>
                <a:latin typeface="Avenir Next" panose="020B0503020202020204" pitchFamily="34" charset="0"/>
              </a:rPr>
              <a:t>models</a:t>
            </a:r>
            <a:r>
              <a:rPr lang="fr-FR" sz="2800" dirty="0">
                <a:solidFill>
                  <a:srgbClr val="FFC000"/>
                </a:solidFill>
                <a:latin typeface="Avenir Next" panose="020B0503020202020204" pitchFamily="34" charset="0"/>
              </a:rPr>
              <a:t> are good but not </a:t>
            </a:r>
            <a:r>
              <a:rPr lang="fr-FR" sz="2800" dirty="0" err="1">
                <a:solidFill>
                  <a:srgbClr val="FFC000"/>
                </a:solidFill>
                <a:latin typeface="Avenir Next" panose="020B0503020202020204" pitchFamily="34" charset="0"/>
              </a:rPr>
              <a:t>perfect</a:t>
            </a:r>
            <a:r>
              <a:rPr lang="fr-FR" sz="28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br>
              <a:rPr lang="fr-FR" sz="2800" dirty="0">
                <a:solidFill>
                  <a:srgbClr val="FFC000"/>
                </a:solidFill>
                <a:latin typeface="Avenir Next" panose="020B0503020202020204" pitchFamily="34" charset="0"/>
              </a:rPr>
            </a:br>
            <a:endParaRPr lang="fr-FR" sz="2800" baseline="30000" dirty="0">
              <a:solidFill>
                <a:srgbClr val="FFC000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EA94D0-B1FB-E447-8344-7290A497DA1B}"/>
              </a:ext>
            </a:extLst>
          </p:cNvPr>
          <p:cNvSpPr txBox="1"/>
          <p:nvPr/>
        </p:nvSpPr>
        <p:spPr>
          <a:xfrm>
            <a:off x="179512" y="4482665"/>
            <a:ext cx="8784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b="1" i="1" dirty="0" err="1">
                <a:solidFill>
                  <a:srgbClr val="FF0000"/>
                </a:solidFill>
                <a:cs typeface="Century Schoolbook"/>
              </a:rPr>
              <a:t>Significance</a:t>
            </a:r>
            <a:r>
              <a:rPr lang="fr-FR" sz="20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cs typeface="Century Schoolbook"/>
              </a:rPr>
              <a:t>differences</a:t>
            </a:r>
            <a:r>
              <a:rPr lang="fr-FR" sz="20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cs typeface="Century Schoolbook"/>
              </a:rPr>
              <a:t>also</a:t>
            </a:r>
            <a:r>
              <a:rPr lang="fr-FR" sz="20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cs typeface="Century Schoolbook"/>
              </a:rPr>
              <a:t>confirmed</a:t>
            </a:r>
            <a:r>
              <a:rPr lang="fr-FR" sz="2000" b="1" i="1" dirty="0">
                <a:solidFill>
                  <a:srgbClr val="FF0000"/>
                </a:solidFill>
                <a:cs typeface="Century Schoolbook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cs typeface="Century Schoolbook"/>
              </a:rPr>
              <a:t>through</a:t>
            </a:r>
            <a:r>
              <a:rPr lang="fr-FR" sz="2000" b="1" i="1" dirty="0">
                <a:solidFill>
                  <a:srgbClr val="FF0000"/>
                </a:solidFill>
                <a:cs typeface="Century Schoolbook"/>
              </a:rPr>
              <a:t> high-</a:t>
            </a:r>
            <a:r>
              <a:rPr lang="fr-FR" sz="2000" b="1" i="1" dirty="0" err="1">
                <a:solidFill>
                  <a:srgbClr val="FF0000"/>
                </a:solidFill>
                <a:cs typeface="Century Schoolbook"/>
              </a:rPr>
              <a:t>resolution</a:t>
            </a:r>
            <a:r>
              <a:rPr lang="fr-FR" sz="2000" b="1" i="1" dirty="0">
                <a:solidFill>
                  <a:srgbClr val="FF0000"/>
                </a:solidFill>
                <a:cs typeface="Century Schoolbook"/>
              </a:rPr>
              <a:t> IR </a:t>
            </a:r>
            <a:r>
              <a:rPr lang="fr-FR" sz="2000" b="1" i="1" dirty="0" err="1">
                <a:solidFill>
                  <a:srgbClr val="FF0000"/>
                </a:solidFill>
                <a:cs typeface="Century Schoolbook"/>
              </a:rPr>
              <a:t>spectroscopy</a:t>
            </a:r>
            <a:endParaRPr lang="fr-FR" sz="2000" b="1" i="1" dirty="0">
              <a:solidFill>
                <a:srgbClr val="FF0000"/>
              </a:solidFill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64229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426EA46E-5F2B-864B-8D99-3442072CDB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1560" y="411510"/>
            <a:ext cx="7704805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fr-FR" sz="2800" dirty="0" err="1">
                <a:solidFill>
                  <a:srgbClr val="FFC000"/>
                </a:solidFill>
                <a:latin typeface="Avenir Next" panose="020B0503020202020204" pitchFamily="34" charset="0"/>
              </a:rPr>
              <a:t>Measuring</a:t>
            </a:r>
            <a:r>
              <a:rPr lang="fr-FR" sz="28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r>
              <a:rPr lang="fr-FR" sz="2800" dirty="0" err="1">
                <a:solidFill>
                  <a:srgbClr val="FFC000"/>
                </a:solidFill>
                <a:latin typeface="Avenir Next" panose="020B0503020202020204" pitchFamily="34" charset="0"/>
              </a:rPr>
              <a:t>sub</a:t>
            </a:r>
            <a:r>
              <a:rPr lang="fr-FR" sz="2800" dirty="0">
                <a:solidFill>
                  <a:srgbClr val="FFC000"/>
                </a:solidFill>
                <a:latin typeface="Avenir Next" panose="020B0503020202020204" pitchFamily="34" charset="0"/>
              </a:rPr>
              <a:t>-Kelvin </a:t>
            </a:r>
            <a:r>
              <a:rPr lang="fr-FR" sz="2800" dirty="0" err="1">
                <a:solidFill>
                  <a:srgbClr val="FFC000"/>
                </a:solidFill>
                <a:latin typeface="Avenir Next" panose="020B0503020202020204" pitchFamily="34" charset="0"/>
              </a:rPr>
              <a:t>differential</a:t>
            </a:r>
            <a:r>
              <a:rPr lang="fr-FR" sz="28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r>
              <a:rPr lang="fr-FR" sz="2800" dirty="0" err="1">
                <a:solidFill>
                  <a:srgbClr val="FFC000"/>
                </a:solidFill>
                <a:latin typeface="Avenir Next" panose="020B0503020202020204" pitchFamily="34" charset="0"/>
              </a:rPr>
              <a:t>T</a:t>
            </a:r>
            <a:r>
              <a:rPr lang="fr-FR" sz="2800" baseline="-25000" dirty="0" err="1">
                <a:solidFill>
                  <a:srgbClr val="FFC000"/>
                </a:solidFill>
                <a:latin typeface="Avenir Next" panose="020B0503020202020204" pitchFamily="34" charset="0"/>
              </a:rPr>
              <a:t>eff</a:t>
            </a:r>
            <a:r>
              <a:rPr lang="fr-FR" sz="28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r>
              <a:rPr lang="fr-FR" sz="2400" dirty="0" err="1">
                <a:solidFill>
                  <a:srgbClr val="FFC000"/>
                </a:solidFill>
                <a:latin typeface="Avenir Next" panose="020B0503020202020204" pitchFamily="34" charset="0"/>
              </a:rPr>
              <a:t>through</a:t>
            </a:r>
            <a:r>
              <a:rPr lang="fr-FR" sz="2800" dirty="0">
                <a:solidFill>
                  <a:srgbClr val="FFC000"/>
                </a:solidFill>
                <a:latin typeface="Avenir Next" panose="020B0503020202020204" pitchFamily="34" charset="0"/>
              </a:rPr>
              <a:t> high-</a:t>
            </a:r>
            <a:r>
              <a:rPr lang="fr-FR" sz="2800" dirty="0" err="1">
                <a:solidFill>
                  <a:srgbClr val="FFC000"/>
                </a:solidFill>
                <a:latin typeface="Avenir Next" panose="020B0503020202020204" pitchFamily="34" charset="0"/>
              </a:rPr>
              <a:t>resolution</a:t>
            </a:r>
            <a:r>
              <a:rPr lang="fr-FR" sz="28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r>
              <a:rPr lang="fr-FR" sz="2800" dirty="0" err="1">
                <a:solidFill>
                  <a:srgbClr val="FFC000"/>
                </a:solidFill>
                <a:latin typeface="Avenir Next" panose="020B0503020202020204" pitchFamily="34" charset="0"/>
              </a:rPr>
              <a:t>spectroscopy</a:t>
            </a:r>
            <a:br>
              <a:rPr lang="fr-FR" sz="2800" dirty="0">
                <a:solidFill>
                  <a:srgbClr val="FFC000"/>
                </a:solidFill>
                <a:latin typeface="Avenir Next" panose="020B0503020202020204" pitchFamily="34" charset="0"/>
              </a:rPr>
            </a:br>
            <a:endParaRPr lang="fr-FR" sz="2800" baseline="30000" dirty="0">
              <a:solidFill>
                <a:srgbClr val="FFC000"/>
              </a:solidFill>
              <a:latin typeface="Avenir Next" panose="020B0503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45C9D7B-05A5-614F-B1EE-1992EC453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23678"/>
            <a:ext cx="2381848" cy="17950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5BA19A-18DD-9E4A-A506-A1DFD5AC9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7" y="1203598"/>
            <a:ext cx="3889493" cy="32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DF3CF9-5419-634B-BD84-2D6802632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7" y="1203598"/>
            <a:ext cx="3944348" cy="324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1E8C43-9A2F-8B4E-AB09-F6E19F1B369E}"/>
              </a:ext>
            </a:extLst>
          </p:cNvPr>
          <p:cNvSpPr txBox="1"/>
          <p:nvPr/>
        </p:nvSpPr>
        <p:spPr>
          <a:xfrm>
            <a:off x="4788024" y="4706179"/>
            <a:ext cx="222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Artigau</a:t>
            </a:r>
            <a:r>
              <a:rPr lang="en-CA" dirty="0"/>
              <a:t> et al, in prep </a:t>
            </a:r>
          </a:p>
        </p:txBody>
      </p:sp>
    </p:spTree>
    <p:extLst>
      <p:ext uri="{BB962C8B-B14F-4D97-AF65-F5344CB8AC3E}">
        <p14:creationId xmlns:p14="http://schemas.microsoft.com/office/powerpoint/2010/main" val="25923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426EA46E-5F2B-864B-8D99-3442072CDB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1560" y="411510"/>
            <a:ext cx="7704805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fr-FR" sz="3600" dirty="0">
                <a:solidFill>
                  <a:srgbClr val="FFC000"/>
                </a:solidFill>
                <a:latin typeface="Avenir Next" panose="020B0503020202020204" pitchFamily="34" charset="0"/>
              </a:rPr>
              <a:t>Test case: HD189733b (Hot Jupiter)</a:t>
            </a:r>
            <a:br>
              <a:rPr lang="fr-FR" sz="3600" dirty="0">
                <a:solidFill>
                  <a:srgbClr val="FFC000"/>
                </a:solidFill>
                <a:latin typeface="Avenir Next" panose="020B0503020202020204" pitchFamily="34" charset="0"/>
              </a:rPr>
            </a:br>
            <a:endParaRPr lang="fr-FR" sz="3600" baseline="30000" dirty="0">
              <a:solidFill>
                <a:srgbClr val="FFC000"/>
              </a:solidFill>
              <a:latin typeface="Avenir Next" panose="020B0503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1E8C43-9A2F-8B4E-AB09-F6E19F1B369E}"/>
              </a:ext>
            </a:extLst>
          </p:cNvPr>
          <p:cNvSpPr txBox="1"/>
          <p:nvPr/>
        </p:nvSpPr>
        <p:spPr>
          <a:xfrm>
            <a:off x="7164288" y="4784253"/>
            <a:ext cx="1715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/>
              <a:t>Artigau</a:t>
            </a:r>
            <a:r>
              <a:rPr lang="en-CA" sz="1400" dirty="0"/>
              <a:t> et al, in prep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67976C1-DF98-D944-908B-6DB128319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82" y="1047988"/>
            <a:ext cx="5832001" cy="3240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B6256306-78D6-734E-B579-06E63BB6B052}"/>
              </a:ext>
            </a:extLst>
          </p:cNvPr>
          <p:cNvSpPr txBox="1">
            <a:spLocks/>
          </p:cNvSpPr>
          <p:nvPr/>
        </p:nvSpPr>
        <p:spPr>
          <a:xfrm>
            <a:off x="457200" y="567243"/>
            <a:ext cx="8229600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CA" sz="2400" dirty="0">
                <a:solidFill>
                  <a:schemeClr val="tx1"/>
                </a:solidFill>
              </a:rPr>
              <a:t>Using an empirical calibration (stars of known T</a:t>
            </a:r>
            <a:r>
              <a:rPr lang="en-CA" sz="2400" baseline="-25000" dirty="0">
                <a:solidFill>
                  <a:schemeClr val="tx1"/>
                </a:solidFill>
              </a:rPr>
              <a:t>eff</a:t>
            </a:r>
            <a:r>
              <a:rPr lang="en-CA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2E343A-DF4B-2142-9D29-0947BEB238FD}"/>
              </a:ext>
            </a:extLst>
          </p:cNvPr>
          <p:cNvSpPr txBox="1"/>
          <p:nvPr/>
        </p:nvSpPr>
        <p:spPr>
          <a:xfrm>
            <a:off x="179512" y="4482665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i="1" dirty="0">
                <a:solidFill>
                  <a:srgbClr val="FF0000"/>
                </a:solidFill>
                <a:latin typeface="+mj-lt"/>
                <a:cs typeface="Century Schoolbook"/>
              </a:rPr>
              <a:t>The  </a:t>
            </a:r>
            <a:r>
              <a:rPr lang="fr-FR" b="1" i="1" dirty="0" err="1">
                <a:solidFill>
                  <a:srgbClr val="FF0000"/>
                </a:solidFill>
                <a:latin typeface="+mj-lt"/>
                <a:cs typeface="Century Schoolbook"/>
              </a:rPr>
              <a:t>differential</a:t>
            </a:r>
            <a:r>
              <a:rPr lang="fr-FR" b="1" i="1" dirty="0">
                <a:solidFill>
                  <a:srgbClr val="FF0000"/>
                </a:solidFill>
                <a:latin typeface="+mj-lt"/>
                <a:cs typeface="Century Schoolbook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+mj-lt"/>
                <a:cs typeface="Century Schoolbook"/>
              </a:rPr>
              <a:t>temperature</a:t>
            </a:r>
            <a:r>
              <a:rPr lang="fr-FR" b="1" i="1" dirty="0">
                <a:solidFill>
                  <a:srgbClr val="FF0000"/>
                </a:solidFill>
                <a:latin typeface="+mj-lt"/>
                <a:cs typeface="Century Schoolbook"/>
              </a:rPr>
              <a:t> signature due to </a:t>
            </a:r>
            <a:r>
              <a:rPr lang="fr-FR" b="1" i="1" dirty="0" err="1">
                <a:solidFill>
                  <a:srgbClr val="FF0000"/>
                </a:solidFill>
                <a:latin typeface="+mj-lt"/>
                <a:cs typeface="Century Schoolbook"/>
              </a:rPr>
              <a:t>limb</a:t>
            </a:r>
            <a:r>
              <a:rPr lang="fr-FR" b="1" i="1" dirty="0">
                <a:solidFill>
                  <a:srgbClr val="FF0000"/>
                </a:solidFill>
                <a:latin typeface="+mj-lt"/>
                <a:cs typeface="Century Schoolbook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+mj-lt"/>
                <a:cs typeface="Century Schoolbook"/>
              </a:rPr>
              <a:t>darkening</a:t>
            </a:r>
            <a:r>
              <a:rPr lang="fr-FR" b="1" i="1" dirty="0">
                <a:solidFill>
                  <a:srgbClr val="FF0000"/>
                </a:solidFill>
                <a:latin typeface="+mj-lt"/>
                <a:cs typeface="Century Schoolbook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+mj-lt"/>
                <a:cs typeface="Century Schoolbook"/>
              </a:rPr>
              <a:t>is</a:t>
            </a:r>
            <a:r>
              <a:rPr lang="fr-FR" b="1" i="1" dirty="0">
                <a:solidFill>
                  <a:srgbClr val="FF0000"/>
                </a:solidFill>
                <a:latin typeface="+mj-lt"/>
                <a:cs typeface="Century Schoolbook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+mj-lt"/>
                <a:cs typeface="Century Schoolbook"/>
              </a:rPr>
              <a:t>clearly</a:t>
            </a:r>
            <a:r>
              <a:rPr lang="fr-FR" b="1" i="1" dirty="0">
                <a:solidFill>
                  <a:srgbClr val="FF0000"/>
                </a:solidFill>
                <a:latin typeface="+mj-lt"/>
                <a:cs typeface="Century Schoolbook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+mj-lt"/>
                <a:cs typeface="Century Schoolbook"/>
              </a:rPr>
              <a:t>detected</a:t>
            </a:r>
            <a:endParaRPr lang="fr-FR" b="1" i="1" dirty="0">
              <a:solidFill>
                <a:srgbClr val="FF0000"/>
              </a:solidFill>
              <a:latin typeface="+mj-lt"/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4066363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426EA46E-5F2B-864B-8D99-3442072CDB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1560" y="411510"/>
            <a:ext cx="7704805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fr-FR" sz="3600" dirty="0">
                <a:solidFill>
                  <a:srgbClr val="FFC000"/>
                </a:solidFill>
                <a:latin typeface="Avenir Next" panose="020B0503020202020204" pitchFamily="34" charset="0"/>
              </a:rPr>
              <a:t>Test case: HD189733b (Hot Jupiter)</a:t>
            </a:r>
            <a:br>
              <a:rPr lang="fr-FR" sz="3600" dirty="0">
                <a:solidFill>
                  <a:srgbClr val="FFC000"/>
                </a:solidFill>
                <a:latin typeface="Avenir Next" panose="020B0503020202020204" pitchFamily="34" charset="0"/>
              </a:rPr>
            </a:br>
            <a:endParaRPr lang="fr-FR" sz="3600" baseline="30000" dirty="0">
              <a:solidFill>
                <a:srgbClr val="FFC000"/>
              </a:solidFill>
              <a:latin typeface="Avenir Next" panose="020B0503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1E8C43-9A2F-8B4E-AB09-F6E19F1B369E}"/>
              </a:ext>
            </a:extLst>
          </p:cNvPr>
          <p:cNvSpPr txBox="1"/>
          <p:nvPr/>
        </p:nvSpPr>
        <p:spPr>
          <a:xfrm>
            <a:off x="7164288" y="4835723"/>
            <a:ext cx="1715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/>
              <a:t>Artigau</a:t>
            </a:r>
            <a:r>
              <a:rPr lang="en-CA" sz="1400" dirty="0"/>
              <a:t> et al, in prep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67976C1-DF98-D944-908B-6DB128319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82" y="1047989"/>
            <a:ext cx="5806036" cy="3225575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B6256306-78D6-734E-B579-06E63BB6B052}"/>
              </a:ext>
            </a:extLst>
          </p:cNvPr>
          <p:cNvSpPr txBox="1">
            <a:spLocks/>
          </p:cNvSpPr>
          <p:nvPr/>
        </p:nvSpPr>
        <p:spPr>
          <a:xfrm>
            <a:off x="457200" y="567243"/>
            <a:ext cx="8229600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CA" sz="2400" dirty="0">
                <a:solidFill>
                  <a:schemeClr val="tx1"/>
                </a:solidFill>
              </a:rPr>
              <a:t>Using atmosphere models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A0CE4D-D5DB-BD4F-B60A-F0010457B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794" y="1033564"/>
            <a:ext cx="5798224" cy="32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03AE39-205D-684D-BFBE-29BEBA34F373}"/>
              </a:ext>
            </a:extLst>
          </p:cNvPr>
          <p:cNvSpPr txBox="1"/>
          <p:nvPr/>
        </p:nvSpPr>
        <p:spPr>
          <a:xfrm>
            <a:off x="179512" y="4482665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i="1" dirty="0" err="1">
                <a:solidFill>
                  <a:srgbClr val="FF0000"/>
                </a:solidFill>
                <a:latin typeface="+mj-lt"/>
                <a:cs typeface="Century Schoolbook"/>
              </a:rPr>
              <a:t>Atmosphere</a:t>
            </a:r>
            <a:r>
              <a:rPr lang="fr-FR" b="1" i="1" dirty="0">
                <a:solidFill>
                  <a:srgbClr val="FF0000"/>
                </a:solidFill>
                <a:latin typeface="+mj-lt"/>
                <a:cs typeface="Century Schoolbook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+mj-lt"/>
                <a:cs typeface="Century Schoolbook"/>
              </a:rPr>
              <a:t>models</a:t>
            </a:r>
            <a:r>
              <a:rPr lang="fr-FR" b="1" i="1" dirty="0">
                <a:solidFill>
                  <a:srgbClr val="FF0000"/>
                </a:solidFill>
                <a:latin typeface="+mj-lt"/>
                <a:cs typeface="Century Schoolbook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+mj-lt"/>
                <a:cs typeface="Century Schoolbook"/>
              </a:rPr>
              <a:t>fail</a:t>
            </a:r>
            <a:r>
              <a:rPr lang="fr-FR" b="1" i="1" dirty="0">
                <a:solidFill>
                  <a:srgbClr val="FF0000"/>
                </a:solidFill>
                <a:latin typeface="+mj-lt"/>
                <a:cs typeface="Century Schoolbook"/>
              </a:rPr>
              <a:t> </a:t>
            </a:r>
            <a:r>
              <a:rPr lang="fr-CA" b="1" i="0" u="none" strike="noStrike" dirty="0">
                <a:solidFill>
                  <a:srgbClr val="FF0000"/>
                </a:solidFill>
                <a:effectLst/>
                <a:latin typeface="+mj-lt"/>
              </a:rPr>
              <a:t>to </a:t>
            </a:r>
            <a:r>
              <a:rPr lang="fr-CA" b="1" i="0" u="none" strike="noStrike" dirty="0" err="1">
                <a:solidFill>
                  <a:srgbClr val="FF0000"/>
                </a:solidFill>
                <a:effectLst/>
                <a:latin typeface="+mj-lt"/>
              </a:rPr>
              <a:t>describe</a:t>
            </a:r>
            <a:r>
              <a:rPr lang="fr-CA" b="1" i="0" u="none" strike="noStrike" dirty="0">
                <a:solidFill>
                  <a:srgbClr val="FF0000"/>
                </a:solidFill>
                <a:effectLst/>
                <a:latin typeface="+mj-lt"/>
              </a:rPr>
              <a:t> SED variations </a:t>
            </a:r>
            <a:r>
              <a:rPr lang="fr-CA" b="1" i="0" u="none" strike="noStrike" dirty="0" err="1">
                <a:solidFill>
                  <a:srgbClr val="FF0000"/>
                </a:solidFill>
                <a:effectLst/>
                <a:latin typeface="+mj-lt"/>
              </a:rPr>
              <a:t>induced</a:t>
            </a:r>
            <a:r>
              <a:rPr lang="fr-CA" b="1" i="0" u="none" strike="noStrike" dirty="0">
                <a:solidFill>
                  <a:srgbClr val="FF0000"/>
                </a:solidFill>
                <a:effectLst/>
                <a:latin typeface="+mj-lt"/>
              </a:rPr>
              <a:t> by </a:t>
            </a:r>
            <a:r>
              <a:rPr lang="fr-CA" b="1" i="0" u="none" strike="noStrike" dirty="0" err="1">
                <a:solidFill>
                  <a:srgbClr val="FF0000"/>
                </a:solidFill>
                <a:effectLst/>
                <a:latin typeface="+mj-lt"/>
              </a:rPr>
              <a:t>small</a:t>
            </a:r>
            <a:r>
              <a:rPr lang="fr-CA" b="1" i="0" u="none" strike="noStrike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fr-CA" b="1" i="0" u="none" strike="noStrike" dirty="0" err="1">
                <a:solidFill>
                  <a:srgbClr val="FF0000"/>
                </a:solidFill>
                <a:effectLst/>
                <a:latin typeface="+mj-lt"/>
              </a:rPr>
              <a:t>T</a:t>
            </a:r>
            <a:r>
              <a:rPr lang="fr-CA" b="1" i="0" u="none" strike="noStrike" baseline="-25000" dirty="0" err="1">
                <a:solidFill>
                  <a:srgbClr val="FF0000"/>
                </a:solidFill>
                <a:effectLst/>
                <a:latin typeface="+mj-lt"/>
              </a:rPr>
              <a:t>eff</a:t>
            </a:r>
            <a:r>
              <a:rPr lang="fr-CA" b="1" i="0" u="none" strike="noStrike" dirty="0">
                <a:solidFill>
                  <a:srgbClr val="FF0000"/>
                </a:solidFill>
                <a:effectLst/>
                <a:latin typeface="+mj-lt"/>
              </a:rPr>
              <a:t> variations</a:t>
            </a:r>
            <a:endParaRPr lang="fr-FR" b="1" i="1" dirty="0">
              <a:solidFill>
                <a:srgbClr val="FF0000"/>
              </a:solidFill>
              <a:latin typeface="+mj-lt"/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68468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D95DB-BFCB-AC49-BB72-B1AF54B4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06695"/>
            <a:ext cx="8280920" cy="365522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rgbClr val="FFC000"/>
                </a:solidFill>
              </a:rPr>
              <a:t>Detecting exoplanet atmospheres </a:t>
            </a:r>
            <a:br>
              <a:rPr lang="en-CA" dirty="0">
                <a:solidFill>
                  <a:srgbClr val="FFC000"/>
                </a:solidFill>
              </a:rPr>
            </a:br>
            <a:r>
              <a:rPr lang="en-CA" dirty="0">
                <a:solidFill>
                  <a:srgbClr val="FFC000"/>
                </a:solidFill>
              </a:rPr>
              <a:t>in reflected light with ANDES@E-ELT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B99790-D521-1F43-ABC4-2BFD64EBD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487" y="1152128"/>
            <a:ext cx="3179427" cy="3147814"/>
          </a:xfrm>
          <a:prstGeom prst="rect">
            <a:avLst/>
          </a:prstGeom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3647670C-A974-CB4E-A104-555060971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8131"/>
            <a:ext cx="5036503" cy="31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6071CA-3998-9643-AF00-8D4A8D807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945"/>
            <a:ext cx="1011808" cy="7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71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D526AB0-6357-CC4E-9337-E2CD4BD47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969" y="915566"/>
            <a:ext cx="6033085" cy="390657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28E94F57-495E-1444-916F-8216087FE96D}"/>
              </a:ext>
            </a:extLst>
          </p:cNvPr>
          <p:cNvSpPr txBox="1">
            <a:spLocks/>
          </p:cNvSpPr>
          <p:nvPr/>
        </p:nvSpPr>
        <p:spPr>
          <a:xfrm>
            <a:off x="1031977" y="83687"/>
            <a:ext cx="7272808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fr-FR" sz="2000" dirty="0" err="1">
                <a:solidFill>
                  <a:srgbClr val="FFC000"/>
                </a:solidFill>
                <a:latin typeface="Avenir Next" panose="020B0503020202020204" pitchFamily="34" charset="0"/>
              </a:rPr>
              <a:t>Combining</a:t>
            </a:r>
            <a: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  <a:t> High-Dispersion </a:t>
            </a:r>
            <a:r>
              <a:rPr lang="fr-FR" sz="2000" dirty="0" err="1">
                <a:solidFill>
                  <a:srgbClr val="FFC000"/>
                </a:solidFill>
                <a:latin typeface="Avenir Next" panose="020B0503020202020204" pitchFamily="34" charset="0"/>
              </a:rPr>
              <a:t>Spectroscopy</a:t>
            </a:r>
            <a: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</a:p>
          <a:p>
            <a: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  <a:t>and High-</a:t>
            </a:r>
            <a:r>
              <a:rPr lang="fr-FR" sz="2000" dirty="0" err="1">
                <a:solidFill>
                  <a:srgbClr val="FFC000"/>
                </a:solidFill>
                <a:latin typeface="Avenir Next" panose="020B0503020202020204" pitchFamily="34" charset="0"/>
              </a:rPr>
              <a:t>Contrast</a:t>
            </a:r>
            <a: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  <a:t> Imaging</a:t>
            </a:r>
            <a:b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</a:br>
            <a:endParaRPr lang="fr-FR" sz="2000" baseline="30000" dirty="0">
              <a:solidFill>
                <a:srgbClr val="FFC000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2CE085A-2711-BB45-A12E-BFEB365C0EDF}"/>
              </a:ext>
            </a:extLst>
          </p:cNvPr>
          <p:cNvSpPr txBox="1"/>
          <p:nvPr/>
        </p:nvSpPr>
        <p:spPr>
          <a:xfrm>
            <a:off x="7093054" y="3219822"/>
            <a:ext cx="2050946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CA" dirty="0"/>
              <a:t>Snellen et al. (2015)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AC42FBE-E66F-914C-B90E-8CBF3747C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2945"/>
            <a:ext cx="1011808" cy="7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6115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485106" y="87474"/>
            <a:ext cx="7975326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FF00"/>
                </a:solidFill>
                <a:latin typeface="Century Schoolbook"/>
                <a:ea typeface="+mj-ea"/>
                <a:cs typeface="Century Schoolbook"/>
              </a:defRPr>
            </a:lvl1pPr>
          </a:lstStyle>
          <a:p>
            <a:r>
              <a:rPr lang="fr-FR" sz="2100" b="1" dirty="0">
                <a:solidFill>
                  <a:srgbClr val="FFC000"/>
                </a:solidFill>
                <a:latin typeface="Avenir Book" panose="02000503020000020003" pitchFamily="2" charset="0"/>
              </a:rPr>
              <a:t>The Most Common </a:t>
            </a:r>
            <a:r>
              <a:rPr lang="fr-FR" sz="2100" b="1" dirty="0" err="1">
                <a:solidFill>
                  <a:srgbClr val="FFC000"/>
                </a:solidFill>
                <a:latin typeface="Avenir Book" panose="02000503020000020003" pitchFamily="2" charset="0"/>
              </a:rPr>
              <a:t>Exoplanets</a:t>
            </a:r>
            <a:r>
              <a:rPr lang="fr-FR" sz="2100" b="1" dirty="0">
                <a:solidFill>
                  <a:srgbClr val="FFC000"/>
                </a:solidFill>
                <a:latin typeface="Avenir Book" panose="02000503020000020003" pitchFamily="2" charset="0"/>
              </a:rPr>
              <a:t>: Super-</a:t>
            </a:r>
            <a:r>
              <a:rPr lang="fr-FR" sz="2100" b="1" dirty="0" err="1">
                <a:solidFill>
                  <a:srgbClr val="FFC000"/>
                </a:solidFill>
                <a:latin typeface="Avenir Book" panose="02000503020000020003" pitchFamily="2" charset="0"/>
              </a:rPr>
              <a:t>Earths</a:t>
            </a:r>
            <a:r>
              <a:rPr lang="fr-FR" sz="2100" b="1" dirty="0">
                <a:solidFill>
                  <a:srgbClr val="FFC000"/>
                </a:solidFill>
                <a:latin typeface="Avenir Book" panose="02000503020000020003" pitchFamily="2" charset="0"/>
              </a:rPr>
              <a:t> and Mini-Neptunes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08AF130-8B99-8F45-87DB-AEA0F1D8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03" y="771550"/>
            <a:ext cx="7172994" cy="40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44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D95DB-BFCB-AC49-BB72-B1AF54B4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06695"/>
            <a:ext cx="8280920" cy="365522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rgbClr val="FFC000"/>
                </a:solidFill>
              </a:rPr>
              <a:t>ANDES specifications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B593ED-DA06-5948-9D8F-AD7E6CDC3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63" y="118240"/>
            <a:ext cx="1011808" cy="7725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FC67F5-A3E5-AC41-8BA1-D86CFA200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037017"/>
            <a:ext cx="3896135" cy="3498928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AC3D16D-4BEA-3542-93ED-1A38DD0815F3}"/>
              </a:ext>
            </a:extLst>
          </p:cNvPr>
          <p:cNvSpPr txBox="1">
            <a:spLocks/>
          </p:cNvSpPr>
          <p:nvPr/>
        </p:nvSpPr>
        <p:spPr>
          <a:xfrm>
            <a:off x="457200" y="1072666"/>
            <a:ext cx="4402832" cy="373737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2">
                  <a:lumMod val="75000"/>
                </a:schemeClr>
              </a:buClr>
              <a:buSzPct val="75000"/>
              <a:buFont typeface="Wingdings" charset="2"/>
              <a:buChar char="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SzPct val="75000"/>
              <a:buFont typeface="Wingdings" charset="2"/>
              <a:buChar char="²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b="0" i="0" u="none" strike="noStrike" dirty="0" err="1">
                <a:effectLst/>
              </a:rPr>
              <a:t>Wavelength</a:t>
            </a:r>
            <a:r>
              <a:rPr lang="fr-CA" sz="2000" b="0" i="0" u="none" strike="noStrike" dirty="0">
                <a:effectLst/>
              </a:rPr>
              <a:t> range: 0.35 – 2.40 </a:t>
            </a:r>
            <a:r>
              <a:rPr lang="el-GR" sz="2000" b="0" i="0" u="none" strike="noStrike" dirty="0">
                <a:effectLst/>
              </a:rPr>
              <a:t>μ</a:t>
            </a:r>
            <a:r>
              <a:rPr lang="fr-CA" sz="2000" b="0" i="0" u="none" strike="noStrike" dirty="0">
                <a:effectLst/>
              </a:rPr>
              <a:t>m</a:t>
            </a:r>
          </a:p>
          <a:p>
            <a:r>
              <a:rPr lang="fr-CA" sz="1600" b="0" i="0" u="none" strike="noStrike" dirty="0">
                <a:effectLst/>
                <a:latin typeface="DM Sans" pitchFamily="2" charset="77"/>
              </a:rPr>
              <a:t>“</a:t>
            </a:r>
            <a:r>
              <a:rPr lang="fr-CA" sz="1600" b="0" i="0" u="none" strike="noStrike" dirty="0" err="1">
                <a:effectLst/>
                <a:latin typeface="DM Sans" pitchFamily="2" charset="77"/>
              </a:rPr>
              <a:t>Seeing-limited</a:t>
            </a:r>
            <a:r>
              <a:rPr lang="fr-CA" sz="1600" b="0" i="0" u="none" strike="noStrike" dirty="0">
                <a:effectLst/>
                <a:latin typeface="DM Sans" pitchFamily="2" charset="77"/>
              </a:rPr>
              <a:t>” </a:t>
            </a:r>
            <a:r>
              <a:rPr lang="fr-CA" sz="1600" b="0" i="0" u="none" strike="noStrike" dirty="0" err="1">
                <a:effectLst/>
                <a:latin typeface="DM Sans" pitchFamily="2" charset="77"/>
              </a:rPr>
              <a:t>observing</a:t>
            </a:r>
            <a:r>
              <a:rPr lang="fr-CA" sz="1600" b="0" i="0" u="none" strike="noStrike" dirty="0">
                <a:effectLst/>
                <a:latin typeface="DM Sans" pitchFamily="2" charset="77"/>
              </a:rPr>
              <a:t> mode: R~100,000  0.4-1.8 micron </a:t>
            </a:r>
          </a:p>
          <a:p>
            <a:pPr lvl="1"/>
            <a:r>
              <a:rPr lang="fr-CA" sz="1300" b="0" i="0" u="none" strike="noStrike" dirty="0" err="1">
                <a:effectLst/>
                <a:latin typeface="DM Sans" pitchFamily="2" charset="77"/>
              </a:rPr>
              <a:t>two</a:t>
            </a:r>
            <a:r>
              <a:rPr lang="fr-CA" sz="1300" b="0" i="0" u="none" strike="noStrike" dirty="0">
                <a:effectLst/>
                <a:latin typeface="DM Sans" pitchFamily="2" charset="77"/>
              </a:rPr>
              <a:t> apertures for </a:t>
            </a:r>
            <a:r>
              <a:rPr lang="fr-CA" sz="1300" b="0" i="0" u="none" strike="noStrike" dirty="0" err="1">
                <a:effectLst/>
                <a:latin typeface="DM Sans" pitchFamily="2" charset="77"/>
              </a:rPr>
              <a:t>simultaneous</a:t>
            </a:r>
            <a:r>
              <a:rPr lang="fr-CA" sz="1300" b="0" i="0" u="none" strike="noStrike" dirty="0">
                <a:effectLst/>
                <a:latin typeface="DM Sans" pitchFamily="2" charset="77"/>
              </a:rPr>
              <a:t> </a:t>
            </a:r>
            <a:r>
              <a:rPr lang="fr-CA" sz="1300" b="0" i="0" u="none" strike="noStrike" dirty="0" err="1">
                <a:effectLst/>
                <a:latin typeface="DM Sans" pitchFamily="2" charset="77"/>
              </a:rPr>
              <a:t>object</a:t>
            </a:r>
            <a:r>
              <a:rPr lang="fr-CA" sz="1300" b="0" i="0" u="none" strike="noStrike" dirty="0">
                <a:effectLst/>
                <a:latin typeface="DM Sans" pitchFamily="2" charset="77"/>
              </a:rPr>
              <a:t> and </a:t>
            </a:r>
            <a:r>
              <a:rPr lang="fr-CA" sz="1300" b="0" i="0" u="none" strike="noStrike" dirty="0" err="1">
                <a:effectLst/>
                <a:latin typeface="DM Sans" pitchFamily="2" charset="77"/>
              </a:rPr>
              <a:t>sky</a:t>
            </a:r>
            <a:r>
              <a:rPr lang="fr-CA" sz="1300" b="0" i="0" u="none" strike="noStrike" dirty="0">
                <a:effectLst/>
                <a:latin typeface="DM Sans" pitchFamily="2" charset="77"/>
              </a:rPr>
              <a:t> observations</a:t>
            </a:r>
            <a:r>
              <a:rPr lang="fr-CA" sz="13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.</a:t>
            </a:r>
          </a:p>
          <a:p>
            <a:r>
              <a:rPr lang="fr-CA" sz="1600" b="0" i="0" u="none" strike="noStrike" dirty="0">
                <a:effectLst/>
                <a:latin typeface="DM Sans" pitchFamily="2" charset="77"/>
              </a:rPr>
              <a:t>IFU </a:t>
            </a:r>
            <a:r>
              <a:rPr lang="fr-CA" sz="1600" b="0" i="0" u="none" strike="noStrike" dirty="0" err="1">
                <a:effectLst/>
                <a:latin typeface="DM Sans" pitchFamily="2" charset="77"/>
              </a:rPr>
              <a:t>observing</a:t>
            </a:r>
            <a:r>
              <a:rPr lang="fr-CA" sz="1600" b="0" i="0" u="none" strike="noStrike" dirty="0">
                <a:effectLst/>
                <a:latin typeface="DM Sans" pitchFamily="2" charset="77"/>
              </a:rPr>
              <a:t> mode: R~100,000 1.0-1.8 micron</a:t>
            </a:r>
          </a:p>
          <a:p>
            <a:pPr lvl="1"/>
            <a:r>
              <a:rPr lang="fr-CA" sz="1300" dirty="0">
                <a:latin typeface="DM Sans" pitchFamily="2" charset="77"/>
              </a:rPr>
              <a:t>D</a:t>
            </a:r>
            <a:r>
              <a:rPr lang="fr-CA" sz="1300" b="0" i="0" u="none" strike="noStrike" dirty="0">
                <a:effectLst/>
                <a:latin typeface="DM Sans" pitchFamily="2" charset="77"/>
              </a:rPr>
              <a:t>iffraction </a:t>
            </a:r>
            <a:r>
              <a:rPr lang="fr-CA" sz="1300" b="0" i="0" u="none" strike="noStrike" dirty="0" err="1">
                <a:effectLst/>
                <a:latin typeface="DM Sans" pitchFamily="2" charset="77"/>
              </a:rPr>
              <a:t>limited</a:t>
            </a:r>
            <a:r>
              <a:rPr lang="fr-CA" sz="1300" b="0" i="0" u="none" strike="noStrike" dirty="0">
                <a:effectLst/>
                <a:latin typeface="DM Sans" pitchFamily="2" charset="77"/>
              </a:rPr>
              <a:t> AO-</a:t>
            </a:r>
            <a:r>
              <a:rPr lang="fr-CA" sz="1300" b="0" i="0" u="none" strike="noStrike" dirty="0" err="1">
                <a:effectLst/>
                <a:latin typeface="DM Sans" pitchFamily="2" charset="77"/>
              </a:rPr>
              <a:t>assisted</a:t>
            </a:r>
            <a:r>
              <a:rPr lang="fr-CA" sz="1300" b="0" i="0" u="none" strike="noStrike" dirty="0">
                <a:effectLst/>
                <a:latin typeface="DM Sans" pitchFamily="2" charset="77"/>
              </a:rPr>
              <a:t> IFU </a:t>
            </a:r>
            <a:r>
              <a:rPr lang="fr-CA" sz="1300" b="0" i="0" u="none" strike="noStrike" dirty="0" err="1">
                <a:effectLst/>
                <a:latin typeface="DM Sans" pitchFamily="2" charset="77"/>
              </a:rPr>
              <a:t>with</a:t>
            </a:r>
            <a:r>
              <a:rPr lang="fr-CA" sz="1300" b="0" i="0" u="none" strike="noStrike" dirty="0">
                <a:effectLst/>
                <a:latin typeface="DM Sans" pitchFamily="2" charset="77"/>
              </a:rPr>
              <a:t> maximum 61 </a:t>
            </a:r>
            <a:r>
              <a:rPr lang="fr-CA" sz="1300" b="0" i="0" u="none" strike="noStrike" dirty="0" err="1">
                <a:effectLst/>
                <a:latin typeface="DM Sans" pitchFamily="2" charset="77"/>
              </a:rPr>
              <a:t>spaxels</a:t>
            </a:r>
            <a:endParaRPr lang="fr-CA" sz="1300" dirty="0">
              <a:latin typeface="DM Sans" pitchFamily="2" charset="77"/>
            </a:endParaRPr>
          </a:p>
          <a:p>
            <a:pPr lvl="1"/>
            <a:r>
              <a:rPr lang="fr-CA" sz="1300" b="0" i="0" u="none" strike="noStrike" dirty="0">
                <a:effectLst/>
                <a:latin typeface="DM Sans" pitchFamily="2" charset="77"/>
              </a:rPr>
              <a:t>4 </a:t>
            </a:r>
            <a:r>
              <a:rPr lang="fr-CA" sz="1300" b="0" i="0" u="none" strike="noStrike" dirty="0" err="1">
                <a:effectLst/>
                <a:latin typeface="DM Sans" pitchFamily="2" charset="77"/>
              </a:rPr>
              <a:t>spaxels</a:t>
            </a:r>
            <a:r>
              <a:rPr lang="fr-CA" sz="1300" b="0" i="0" u="none" strike="noStrike" dirty="0">
                <a:effectLst/>
                <a:latin typeface="DM Sans" pitchFamily="2" charset="77"/>
              </a:rPr>
              <a:t> </a:t>
            </a:r>
            <a:r>
              <a:rPr lang="fr-CA" sz="1300" b="0" i="0" u="none" strike="noStrike" dirty="0" err="1">
                <a:effectLst/>
                <a:latin typeface="DM Sans" pitchFamily="2" charset="77"/>
              </a:rPr>
              <a:t>scales</a:t>
            </a:r>
            <a:r>
              <a:rPr lang="fr-CA" sz="1300" b="0" i="0" u="none" strike="noStrike" dirty="0">
                <a:effectLst/>
                <a:latin typeface="DM Sans" pitchFamily="2" charset="77"/>
              </a:rPr>
              <a:t> in the 5-100 mas range.</a:t>
            </a:r>
            <a:endParaRPr lang="fr-FR" sz="2000" dirty="0"/>
          </a:p>
          <a:p>
            <a:r>
              <a:rPr lang="fr-FR" sz="2000" dirty="0"/>
              <a:t>Science programs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/>
              <a:t>biosignature</a:t>
            </a:r>
            <a:r>
              <a:rPr lang="fr-FR" sz="2000" dirty="0"/>
              <a:t> </a:t>
            </a:r>
            <a:r>
              <a:rPr lang="fr-FR" sz="2000" dirty="0" err="1"/>
              <a:t>detection</a:t>
            </a:r>
            <a:r>
              <a:rPr lang="fr-FR" sz="2000" dirty="0"/>
              <a:t> to </a:t>
            </a:r>
            <a:r>
              <a:rPr lang="fr-FR" sz="2000" dirty="0" err="1"/>
              <a:t>cosmology</a:t>
            </a:r>
            <a:r>
              <a:rPr lang="fr-FR" sz="2000" dirty="0"/>
              <a:t> </a:t>
            </a:r>
          </a:p>
          <a:p>
            <a:r>
              <a:rPr lang="fr-FR" sz="2000" dirty="0" err="1"/>
              <a:t>Currently</a:t>
            </a:r>
            <a:r>
              <a:rPr lang="fr-FR" sz="2000" dirty="0"/>
              <a:t> </a:t>
            </a:r>
            <a:r>
              <a:rPr lang="fr-FR" sz="2000" dirty="0" err="1"/>
              <a:t>under</a:t>
            </a:r>
            <a:r>
              <a:rPr lang="fr-FR" sz="2000" dirty="0"/>
              <a:t> Phase B</a:t>
            </a:r>
          </a:p>
        </p:txBody>
      </p:sp>
    </p:spTree>
    <p:extLst>
      <p:ext uri="{BB962C8B-B14F-4D97-AF65-F5344CB8AC3E}">
        <p14:creationId xmlns:p14="http://schemas.microsoft.com/office/powerpoint/2010/main" val="3545817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7E7DC2B-6DFF-274E-B80C-01526401E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2" y="1749947"/>
            <a:ext cx="2410278" cy="71451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28E94F57-495E-1444-916F-8216087FE96D}"/>
              </a:ext>
            </a:extLst>
          </p:cNvPr>
          <p:cNvSpPr txBox="1">
            <a:spLocks/>
          </p:cNvSpPr>
          <p:nvPr/>
        </p:nvSpPr>
        <p:spPr>
          <a:xfrm>
            <a:off x="1403648" y="123478"/>
            <a:ext cx="7560840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fr-FR" sz="1800" dirty="0">
                <a:solidFill>
                  <a:srgbClr val="FFC000"/>
                </a:solidFill>
                <a:latin typeface="Avenir Next" panose="020B0503020202020204" pitchFamily="34" charset="0"/>
              </a:rPr>
              <a:t>One night to </a:t>
            </a:r>
            <a:r>
              <a:rPr lang="fr-FR" sz="1800" dirty="0" err="1">
                <a:solidFill>
                  <a:srgbClr val="FFC000"/>
                </a:solidFill>
                <a:latin typeface="Avenir Next" panose="020B0503020202020204" pitchFamily="34" charset="0"/>
              </a:rPr>
              <a:t>detect</a:t>
            </a:r>
            <a:r>
              <a:rPr lang="fr-FR" sz="18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r>
              <a:rPr lang="fr-FR" sz="1800" dirty="0" err="1">
                <a:solidFill>
                  <a:srgbClr val="FFC000"/>
                </a:solidFill>
                <a:latin typeface="Avenir Next" panose="020B0503020202020204" pitchFamily="34" charset="0"/>
              </a:rPr>
              <a:t>Earth-like</a:t>
            </a:r>
            <a:r>
              <a:rPr lang="fr-FR" sz="18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r>
              <a:rPr lang="fr-FR" sz="1800" dirty="0" err="1">
                <a:solidFill>
                  <a:srgbClr val="FFC000"/>
                </a:solidFill>
                <a:latin typeface="Avenir Next" panose="020B0503020202020204" pitchFamily="34" charset="0"/>
              </a:rPr>
              <a:t>atmosphere</a:t>
            </a:r>
            <a:r>
              <a:rPr lang="fr-FR" sz="1800" dirty="0">
                <a:solidFill>
                  <a:srgbClr val="FFC000"/>
                </a:solidFill>
                <a:latin typeface="Avenir Next" panose="020B0503020202020204" pitchFamily="34" charset="0"/>
              </a:rPr>
              <a:t> on Proxima b</a:t>
            </a:r>
            <a:br>
              <a:rPr lang="fr-FR" sz="1800" dirty="0">
                <a:solidFill>
                  <a:srgbClr val="FFC000"/>
                </a:solidFill>
                <a:latin typeface="Avenir Next" panose="020B0503020202020204" pitchFamily="34" charset="0"/>
              </a:rPr>
            </a:br>
            <a:endParaRPr lang="fr-FR" sz="1800" baseline="30000" dirty="0">
              <a:solidFill>
                <a:srgbClr val="FFC000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2CE085A-2711-BB45-A12E-BFEB365C0EDF}"/>
              </a:ext>
            </a:extLst>
          </p:cNvPr>
          <p:cNvSpPr txBox="1"/>
          <p:nvPr/>
        </p:nvSpPr>
        <p:spPr>
          <a:xfrm>
            <a:off x="6588224" y="4516020"/>
            <a:ext cx="1752659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CA" dirty="0" err="1"/>
              <a:t>Palle</a:t>
            </a:r>
            <a:r>
              <a:rPr lang="en-CA" dirty="0"/>
              <a:t> et al (2023)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995076-A3DA-AF45-9597-769E7548E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459" y="627534"/>
            <a:ext cx="6241021" cy="36738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49CD82-9685-724F-9044-D20B92B75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945"/>
            <a:ext cx="1011808" cy="7725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B0ADD83-5D12-5B4F-B612-2C8655BF2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081301"/>
            <a:ext cx="8532440" cy="31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63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28E94F57-495E-1444-916F-8216087FE96D}"/>
              </a:ext>
            </a:extLst>
          </p:cNvPr>
          <p:cNvSpPr txBox="1">
            <a:spLocks/>
          </p:cNvSpPr>
          <p:nvPr/>
        </p:nvSpPr>
        <p:spPr>
          <a:xfrm>
            <a:off x="670205" y="122952"/>
            <a:ext cx="7560840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fr-FR" sz="2000" dirty="0" err="1">
                <a:solidFill>
                  <a:srgbClr val="FFC000"/>
                </a:solidFill>
                <a:latin typeface="Avenir Next" panose="020B0503020202020204" pitchFamily="34" charset="0"/>
              </a:rPr>
              <a:t>Results</a:t>
            </a:r>
            <a: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FFC000"/>
                </a:solidFill>
                <a:latin typeface="Avenir Next" panose="020B0503020202020204" pitchFamily="34" charset="0"/>
              </a:rPr>
              <a:t>confirmed</a:t>
            </a:r>
            <a: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FFC000"/>
                </a:solidFill>
                <a:latin typeface="Avenir Next" panose="020B0503020202020204" pitchFamily="34" charset="0"/>
              </a:rPr>
              <a:t>throught</a:t>
            </a:r>
            <a: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  <a:t> more </a:t>
            </a:r>
            <a:r>
              <a:rPr lang="fr-FR" sz="2000" dirty="0" err="1">
                <a:solidFill>
                  <a:srgbClr val="FFC000"/>
                </a:solidFill>
                <a:latin typeface="Avenir Next" panose="020B0503020202020204" pitchFamily="34" charset="0"/>
              </a:rPr>
              <a:t>detailed</a:t>
            </a:r>
            <a: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  <a:t> simulations</a:t>
            </a:r>
            <a:b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</a:br>
            <a:endParaRPr lang="fr-FR" sz="2000" baseline="30000" dirty="0">
              <a:solidFill>
                <a:srgbClr val="FFC000"/>
              </a:solidFill>
              <a:latin typeface="Avenir Next" panose="020B0503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49CD82-9685-724F-9044-D20B92B75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9059"/>
            <a:ext cx="1011808" cy="772529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3ADDB0C1-7D82-414A-8F63-C0CDC99B673F}"/>
              </a:ext>
            </a:extLst>
          </p:cNvPr>
          <p:cNvGrpSpPr/>
          <p:nvPr/>
        </p:nvGrpSpPr>
        <p:grpSpPr>
          <a:xfrm>
            <a:off x="685416" y="622417"/>
            <a:ext cx="2191504" cy="2073867"/>
            <a:chOff x="685416" y="622417"/>
            <a:chExt cx="2191504" cy="20738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D433656-3419-5646-9399-39A1651A5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416" y="1085630"/>
              <a:ext cx="2191504" cy="1610654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04E8B5E-4481-7147-A9CA-1EE95385A533}"/>
                </a:ext>
              </a:extLst>
            </p:cNvPr>
            <p:cNvSpPr txBox="1"/>
            <p:nvPr/>
          </p:nvSpPr>
          <p:spPr>
            <a:xfrm>
              <a:off x="1313863" y="622417"/>
              <a:ext cx="15630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dirty="0">
                  <a:solidFill>
                    <a:srgbClr val="92D050"/>
                  </a:solidFill>
                </a:rPr>
                <a:t>AO performance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85789C1-7B6F-1A4D-A8ED-FBE4EA2CA91F}"/>
              </a:ext>
            </a:extLst>
          </p:cNvPr>
          <p:cNvGrpSpPr/>
          <p:nvPr/>
        </p:nvGrpSpPr>
        <p:grpSpPr>
          <a:xfrm>
            <a:off x="3431567" y="593660"/>
            <a:ext cx="4678252" cy="2180942"/>
            <a:chOff x="3431567" y="593660"/>
            <a:chExt cx="4678252" cy="218094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730521A-5380-4441-9AB8-9670C1805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1567" y="1059582"/>
              <a:ext cx="2189656" cy="171502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281439D-E295-7E40-8FAD-57C0F8FAF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5403" y="1087498"/>
              <a:ext cx="2374416" cy="1555173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EDF15C3-4360-2046-AF38-103415E78B22}"/>
                </a:ext>
              </a:extLst>
            </p:cNvPr>
            <p:cNvSpPr txBox="1"/>
            <p:nvPr/>
          </p:nvSpPr>
          <p:spPr>
            <a:xfrm>
              <a:off x="4391534" y="593660"/>
              <a:ext cx="27409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dirty="0" err="1">
                  <a:solidFill>
                    <a:srgbClr val="92D050"/>
                  </a:solidFill>
                </a:rPr>
                <a:t>Spaxel</a:t>
              </a:r>
              <a:r>
                <a:rPr lang="en-CA" sz="1600" dirty="0">
                  <a:solidFill>
                    <a:srgbClr val="92D050"/>
                  </a:solidFill>
                </a:rPr>
                <a:t> data cube @ R=100 000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8048C90-C3D9-5648-B144-D374A96697B8}"/>
              </a:ext>
            </a:extLst>
          </p:cNvPr>
          <p:cNvGrpSpPr/>
          <p:nvPr/>
        </p:nvGrpSpPr>
        <p:grpSpPr>
          <a:xfrm>
            <a:off x="5997770" y="2787774"/>
            <a:ext cx="2708434" cy="2056300"/>
            <a:chOff x="6156176" y="2947282"/>
            <a:chExt cx="2708434" cy="20563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5AEC08B-9914-8E4B-BF36-3542B2010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4582" y="3288815"/>
              <a:ext cx="2160240" cy="1714767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94348AF-B790-4A43-95B7-2CF1B09A9783}"/>
                </a:ext>
              </a:extLst>
            </p:cNvPr>
            <p:cNvSpPr txBox="1"/>
            <p:nvPr/>
          </p:nvSpPr>
          <p:spPr>
            <a:xfrm>
              <a:off x="6156176" y="2947282"/>
              <a:ext cx="2708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dirty="0">
                  <a:solidFill>
                    <a:srgbClr val="92D050"/>
                  </a:solidFill>
                </a:rPr>
                <a:t>Reference spectrum + </a:t>
              </a:r>
              <a:r>
                <a:rPr lang="en-CA" sz="1600" dirty="0" err="1">
                  <a:solidFill>
                    <a:srgbClr val="92D050"/>
                  </a:solidFill>
                </a:rPr>
                <a:t>tellurics</a:t>
              </a:r>
              <a:endParaRPr lang="en-CA" sz="1600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1A13665-7A49-0940-BB01-03330D3A5806}"/>
              </a:ext>
            </a:extLst>
          </p:cNvPr>
          <p:cNvGrpSpPr/>
          <p:nvPr/>
        </p:nvGrpSpPr>
        <p:grpSpPr>
          <a:xfrm>
            <a:off x="3166048" y="2859782"/>
            <a:ext cx="2311501" cy="1982117"/>
            <a:chOff x="3166048" y="2998543"/>
            <a:chExt cx="2311501" cy="198211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4099DC1-AD2C-F147-90B7-5FD58BFAC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6048" y="3273006"/>
              <a:ext cx="2311501" cy="1707654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83136E7-640C-7E43-94B7-00AA2E436A80}"/>
                </a:ext>
              </a:extLst>
            </p:cNvPr>
            <p:cNvSpPr txBox="1"/>
            <p:nvPr/>
          </p:nvSpPr>
          <p:spPr>
            <a:xfrm>
              <a:off x="3347864" y="2998543"/>
              <a:ext cx="19019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dirty="0">
                  <a:solidFill>
                    <a:srgbClr val="92D050"/>
                  </a:solidFill>
                </a:rPr>
                <a:t>Contrast distribution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5F03ECA-C816-A440-AF40-FAC5CFC9D07C}"/>
              </a:ext>
            </a:extLst>
          </p:cNvPr>
          <p:cNvGrpSpPr/>
          <p:nvPr/>
        </p:nvGrpSpPr>
        <p:grpSpPr>
          <a:xfrm>
            <a:off x="455769" y="2784657"/>
            <a:ext cx="1923330" cy="2091349"/>
            <a:chOff x="455769" y="2784657"/>
            <a:chExt cx="1923330" cy="209134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4AD2791-953C-A549-AE14-2FCB8554C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5769" y="3122314"/>
              <a:ext cx="1923330" cy="1753692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19166B6-FBA5-4949-8C05-ABBA4FC1FFC0}"/>
                </a:ext>
              </a:extLst>
            </p:cNvPr>
            <p:cNvSpPr txBox="1"/>
            <p:nvPr/>
          </p:nvSpPr>
          <p:spPr>
            <a:xfrm>
              <a:off x="462701" y="2784657"/>
              <a:ext cx="17461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dirty="0">
                  <a:solidFill>
                    <a:srgbClr val="92D050"/>
                  </a:solidFill>
                </a:rPr>
                <a:t>Spectral Extraction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E2042F3-C01F-774C-BA12-F07D6765AB49}"/>
              </a:ext>
            </a:extLst>
          </p:cNvPr>
          <p:cNvSpPr txBox="1"/>
          <p:nvPr/>
        </p:nvSpPr>
        <p:spPr>
          <a:xfrm>
            <a:off x="6213860" y="4841899"/>
            <a:ext cx="1837234" cy="307777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CA" sz="1400" dirty="0"/>
              <a:t>Beaudoin et al, in prep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333C0-B320-3D42-9D1D-C97F0BB064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8951" y="98825"/>
            <a:ext cx="714505" cy="1047184"/>
          </a:xfrm>
          <a:prstGeom prst="rect">
            <a:avLst/>
          </a:prstGeom>
        </p:spPr>
      </p:pic>
      <p:sp>
        <p:nvSpPr>
          <p:cNvPr id="27" name="ZoneTexte 25">
            <a:extLst>
              <a:ext uri="{FF2B5EF4-FFF2-40B4-BE49-F238E27FC236}">
                <a16:creationId xmlns:a16="http://schemas.microsoft.com/office/drawing/2014/main" id="{10A2E46D-765C-6045-8DAF-D636F84CA112}"/>
              </a:ext>
            </a:extLst>
          </p:cNvPr>
          <p:cNvSpPr txBox="1"/>
          <p:nvPr/>
        </p:nvSpPr>
        <p:spPr>
          <a:xfrm>
            <a:off x="8239933" y="1258629"/>
            <a:ext cx="940579" cy="276999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CA" sz="1200" dirty="0"/>
              <a:t>A. Beaudoin</a:t>
            </a:r>
          </a:p>
        </p:txBody>
      </p:sp>
    </p:spTree>
    <p:extLst>
      <p:ext uri="{BB962C8B-B14F-4D97-AF65-F5344CB8AC3E}">
        <p14:creationId xmlns:p14="http://schemas.microsoft.com/office/powerpoint/2010/main" val="3927186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re 1">
                <a:extLst>
                  <a:ext uri="{FF2B5EF4-FFF2-40B4-BE49-F238E27FC236}">
                    <a16:creationId xmlns:a16="http://schemas.microsoft.com/office/drawing/2014/main" id="{28E94F57-495E-1444-916F-8216087FE9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1600" y="279059"/>
                <a:ext cx="7560840" cy="36552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defTabSz="342900" rtl="0" eaLnBrk="1" latinLnBrk="0" hangingPunct="1">
                  <a:spcBef>
                    <a:spcPct val="0"/>
                  </a:spcBef>
                  <a:buNone/>
                  <a:defRPr sz="3000" kern="1200">
                    <a:solidFill>
                      <a:srgbClr val="FFFF00"/>
                    </a:solidFill>
                    <a:latin typeface="+mj-lt"/>
                    <a:ea typeface="+mj-ea"/>
                    <a:cs typeface="Arial"/>
                  </a:defRPr>
                </a:lvl1pPr>
              </a:lstStyle>
              <a:p>
                <a:r>
                  <a:rPr lang="fr-FR" sz="2400" dirty="0">
                    <a:solidFill>
                      <a:srgbClr val="FFC000"/>
                    </a:solidFill>
                    <a:latin typeface="+mn-lt"/>
                  </a:rPr>
                  <a:t>O</a:t>
                </a:r>
                <a:r>
                  <a:rPr lang="fr-FR" sz="2400" baseline="-25000" dirty="0">
                    <a:solidFill>
                      <a:srgbClr val="FFC000"/>
                    </a:solidFill>
                    <a:latin typeface="+mn-lt"/>
                  </a:rPr>
                  <a:t>2</a:t>
                </a:r>
                <a:r>
                  <a:rPr lang="fr-FR" sz="2400" dirty="0">
                    <a:solidFill>
                      <a:srgbClr val="FFC000"/>
                    </a:solidFill>
                    <a:latin typeface="+mn-lt"/>
                  </a:rPr>
                  <a:t> </a:t>
                </a:r>
                <a:r>
                  <a:rPr lang="fr-FR" sz="2400" dirty="0" err="1">
                    <a:solidFill>
                      <a:srgbClr val="FFC000"/>
                    </a:solidFill>
                    <a:latin typeface="+mn-lt"/>
                  </a:rPr>
                  <a:t>detected</a:t>
                </a:r>
                <a:r>
                  <a:rPr lang="fr-FR" sz="2400" dirty="0">
                    <a:solidFill>
                      <a:srgbClr val="FFC000"/>
                    </a:solidFill>
                    <a:latin typeface="+mn-lt"/>
                  </a:rPr>
                  <a:t> at 5-</a:t>
                </a:r>
                <a14:m>
                  <m:oMath xmlns:m="http://schemas.openxmlformats.org/officeDocument/2006/math">
                    <m:r>
                      <a:rPr lang="fr-FR" sz="24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fr-FR" sz="2400" dirty="0">
                    <a:solidFill>
                      <a:srgbClr val="FFC000"/>
                    </a:solidFill>
                    <a:latin typeface="+mn-lt"/>
                  </a:rPr>
                  <a:t> on Proxima b in  20-50 </a:t>
                </a:r>
                <a:r>
                  <a:rPr lang="fr-FR" sz="2400" dirty="0" err="1">
                    <a:solidFill>
                      <a:srgbClr val="FFC000"/>
                    </a:solidFill>
                    <a:latin typeface="+mn-lt"/>
                  </a:rPr>
                  <a:t>nights</a:t>
                </a:r>
                <a:br>
                  <a:rPr lang="fr-FR" sz="2400" dirty="0">
                    <a:solidFill>
                      <a:srgbClr val="FFC000"/>
                    </a:solidFill>
                    <a:latin typeface="+mn-lt"/>
                  </a:rPr>
                </a:br>
                <a:endParaRPr lang="fr-FR" sz="2400" baseline="30000" dirty="0">
                  <a:solidFill>
                    <a:srgbClr val="FFC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itre 1">
                <a:extLst>
                  <a:ext uri="{FF2B5EF4-FFF2-40B4-BE49-F238E27FC236}">
                    <a16:creationId xmlns:a16="http://schemas.microsoft.com/office/drawing/2014/main" id="{28E94F57-495E-1444-916F-8216087FE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79059"/>
                <a:ext cx="7560840" cy="365522"/>
              </a:xfrm>
              <a:prstGeom prst="rect">
                <a:avLst/>
              </a:prstGeom>
              <a:blipFill>
                <a:blip r:embed="rId2"/>
                <a:stretch>
                  <a:fillRect t="-10345" b="-6551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2B49CD82-9685-724F-9044-D20B92B75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9059"/>
            <a:ext cx="1011808" cy="77252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408FFC7-D073-2D4D-BC84-388F0F32B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156" y="915566"/>
            <a:ext cx="6695728" cy="3417525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6585C5E-0964-9A49-A8FE-63D20C994A48}"/>
              </a:ext>
            </a:extLst>
          </p:cNvPr>
          <p:cNvSpPr txBox="1"/>
          <p:nvPr/>
        </p:nvSpPr>
        <p:spPr>
          <a:xfrm>
            <a:off x="6588224" y="4516020"/>
            <a:ext cx="1752659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CA" dirty="0" err="1"/>
              <a:t>Palle</a:t>
            </a:r>
            <a:r>
              <a:rPr lang="en-CA" dirty="0"/>
              <a:t> et al (2023)</a:t>
            </a:r>
          </a:p>
        </p:txBody>
      </p:sp>
    </p:spTree>
    <p:extLst>
      <p:ext uri="{BB962C8B-B14F-4D97-AF65-F5344CB8AC3E}">
        <p14:creationId xmlns:p14="http://schemas.microsoft.com/office/powerpoint/2010/main" val="291651911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JWST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powerful</a:t>
            </a:r>
            <a:r>
              <a:rPr lang="fr-FR" dirty="0"/>
              <a:t> </a:t>
            </a:r>
            <a:r>
              <a:rPr lang="fr-FR" dirty="0" err="1"/>
              <a:t>capabilty</a:t>
            </a:r>
            <a:r>
              <a:rPr lang="fr-FR" dirty="0"/>
              <a:t> for </a:t>
            </a:r>
            <a:r>
              <a:rPr lang="fr-FR" dirty="0" err="1"/>
              <a:t>probing</a:t>
            </a:r>
            <a:r>
              <a:rPr lang="fr-FR" dirty="0"/>
              <a:t> </a:t>
            </a:r>
            <a:r>
              <a:rPr lang="fr-FR" dirty="0" err="1"/>
              <a:t>atmospheres</a:t>
            </a:r>
            <a:r>
              <a:rPr lang="fr-FR" dirty="0"/>
              <a:t> of </a:t>
            </a:r>
            <a:r>
              <a:rPr lang="fr-FR" dirty="0" err="1"/>
              <a:t>rocky</a:t>
            </a:r>
            <a:r>
              <a:rPr lang="fr-FR" dirty="0"/>
              <a:t> </a:t>
            </a:r>
            <a:r>
              <a:rPr lang="fr-FR" dirty="0" err="1"/>
              <a:t>temperate</a:t>
            </a:r>
            <a:r>
              <a:rPr lang="fr-FR" dirty="0"/>
              <a:t> </a:t>
            </a:r>
            <a:r>
              <a:rPr lang="fr-FR" dirty="0" err="1"/>
              <a:t>planets</a:t>
            </a:r>
            <a:r>
              <a:rPr lang="fr-FR" dirty="0"/>
              <a:t> in </a:t>
            </a:r>
            <a:r>
              <a:rPr lang="fr-FR" dirty="0" err="1"/>
              <a:t>eclipse</a:t>
            </a:r>
            <a:r>
              <a:rPr lang="fr-FR" dirty="0"/>
              <a:t> and transmission.</a:t>
            </a:r>
          </a:p>
          <a:p>
            <a:r>
              <a:rPr lang="fr-FR" dirty="0" err="1"/>
              <a:t>Stellar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serious</a:t>
            </a:r>
            <a:r>
              <a:rPr lang="fr-FR" dirty="0"/>
              <a:t> (but tractable) </a:t>
            </a:r>
            <a:r>
              <a:rPr lang="fr-FR" dirty="0" err="1"/>
              <a:t>problem</a:t>
            </a:r>
            <a:r>
              <a:rPr lang="fr-FR" dirty="0"/>
              <a:t> for </a:t>
            </a:r>
            <a:r>
              <a:rPr lang="fr-FR" dirty="0" err="1"/>
              <a:t>studying</a:t>
            </a:r>
            <a:r>
              <a:rPr lang="fr-FR" dirty="0"/>
              <a:t> </a:t>
            </a:r>
            <a:r>
              <a:rPr lang="fr-FR" dirty="0" err="1"/>
              <a:t>exoplanet</a:t>
            </a:r>
            <a:r>
              <a:rPr lang="fr-FR" dirty="0"/>
              <a:t> </a:t>
            </a:r>
            <a:r>
              <a:rPr lang="fr-FR" dirty="0" err="1"/>
              <a:t>atmospheres</a:t>
            </a:r>
            <a:r>
              <a:rPr lang="fr-FR" dirty="0"/>
              <a:t> of M and K stars.</a:t>
            </a:r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Know </a:t>
            </a:r>
            <a:r>
              <a:rPr lang="fr-FR" b="1" dirty="0" err="1">
                <a:solidFill>
                  <a:srgbClr val="FF0000"/>
                </a:solidFill>
              </a:rPr>
              <a:t>thy</a:t>
            </a:r>
            <a:r>
              <a:rPr lang="fr-FR" b="1" dirty="0">
                <a:solidFill>
                  <a:srgbClr val="FF0000"/>
                </a:solidFill>
              </a:rPr>
              <a:t> star, know </a:t>
            </a:r>
            <a:r>
              <a:rPr lang="fr-FR" b="1" dirty="0" err="1">
                <a:solidFill>
                  <a:srgbClr val="FF0000"/>
                </a:solidFill>
              </a:rPr>
              <a:t>thy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planet</a:t>
            </a:r>
            <a:endParaRPr lang="fr-FR" b="1" dirty="0">
              <a:solidFill>
                <a:srgbClr val="FF0000"/>
              </a:solidFill>
            </a:endParaRPr>
          </a:p>
          <a:p>
            <a:r>
              <a:rPr lang="fr-FR" dirty="0"/>
              <a:t>JWST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answer</a:t>
            </a:r>
            <a:r>
              <a:rPr lang="fr-FR" dirty="0"/>
              <a:t> the question </a:t>
            </a:r>
            <a:r>
              <a:rPr lang="fr-FR" dirty="0" err="1"/>
              <a:t>whether</a:t>
            </a:r>
            <a:r>
              <a:rPr lang="fr-FR" dirty="0"/>
              <a:t> M </a:t>
            </a:r>
            <a:r>
              <a:rPr lang="fr-FR" dirty="0" err="1"/>
              <a:t>dwarfs</a:t>
            </a:r>
            <a:r>
              <a:rPr lang="fr-FR" dirty="0"/>
              <a:t> are </a:t>
            </a:r>
            <a:r>
              <a:rPr lang="fr-FR" dirty="0" err="1"/>
              <a:t>suitable</a:t>
            </a:r>
            <a:r>
              <a:rPr lang="fr-FR" dirty="0"/>
              <a:t> </a:t>
            </a:r>
            <a:r>
              <a:rPr lang="fr-FR" dirty="0" err="1"/>
              <a:t>environments</a:t>
            </a:r>
            <a:r>
              <a:rPr lang="fr-FR" dirty="0"/>
              <a:t> for </a:t>
            </a:r>
            <a:r>
              <a:rPr lang="fr-FR" dirty="0" err="1"/>
              <a:t>rocky</a:t>
            </a:r>
            <a:r>
              <a:rPr lang="fr-FR" dirty="0"/>
              <a:t> </a:t>
            </a:r>
            <a:r>
              <a:rPr lang="fr-FR" dirty="0" err="1"/>
              <a:t>planets</a:t>
            </a:r>
            <a:r>
              <a:rPr lang="fr-FR" dirty="0"/>
              <a:t> to </a:t>
            </a:r>
            <a:r>
              <a:rPr lang="fr-FR" dirty="0" err="1"/>
              <a:t>maintain</a:t>
            </a:r>
            <a:r>
              <a:rPr lang="fr-FR" dirty="0"/>
              <a:t> a </a:t>
            </a:r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habitable conditions.</a:t>
            </a:r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In-</a:t>
            </a:r>
            <a:r>
              <a:rPr lang="fr-FR" b="1" dirty="0" err="1">
                <a:solidFill>
                  <a:srgbClr val="FF0000"/>
                </a:solidFill>
              </a:rPr>
              <a:t>depth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studies</a:t>
            </a:r>
            <a:r>
              <a:rPr lang="fr-FR" b="1" dirty="0">
                <a:solidFill>
                  <a:srgbClr val="FF0000"/>
                </a:solidFill>
              </a:rPr>
              <a:t> of </a:t>
            </a:r>
            <a:r>
              <a:rPr lang="fr-FR" b="1" dirty="0" err="1">
                <a:solidFill>
                  <a:srgbClr val="FF0000"/>
                </a:solidFill>
              </a:rPr>
              <a:t>keystone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systems</a:t>
            </a:r>
            <a:r>
              <a:rPr lang="fr-FR" b="1" dirty="0">
                <a:solidFill>
                  <a:srgbClr val="FF0000"/>
                </a:solidFill>
              </a:rPr>
              <a:t> are key.</a:t>
            </a:r>
          </a:p>
          <a:p>
            <a:r>
              <a:rPr lang="fr-FR" dirty="0" err="1"/>
              <a:t>ELTs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close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chapter</a:t>
            </a:r>
            <a:r>
              <a:rPr lang="fr-FR" dirty="0"/>
              <a:t> by </a:t>
            </a:r>
            <a:r>
              <a:rPr lang="fr-FR" dirty="0" err="1"/>
              <a:t>studying</a:t>
            </a:r>
            <a:r>
              <a:rPr lang="fr-FR" dirty="0"/>
              <a:t> the </a:t>
            </a:r>
            <a:r>
              <a:rPr lang="fr-FR" dirty="0" err="1"/>
              <a:t>closest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 in </a:t>
            </a:r>
            <a:r>
              <a:rPr lang="fr-FR" dirty="0" err="1"/>
              <a:t>reflected</a:t>
            </a:r>
            <a:r>
              <a:rPr lang="fr-FR" dirty="0"/>
              <a:t> light.</a:t>
            </a:r>
          </a:p>
        </p:txBody>
      </p:sp>
      <p:sp>
        <p:nvSpPr>
          <p:cNvPr id="7" name="L’orbite de Webb">
            <a:extLst>
              <a:ext uri="{FF2B5EF4-FFF2-40B4-BE49-F238E27FC236}">
                <a16:creationId xmlns:a16="http://schemas.microsoft.com/office/drawing/2014/main" id="{455B5787-B79E-1B47-ABD9-450E0EA28352}"/>
              </a:ext>
            </a:extLst>
          </p:cNvPr>
          <p:cNvSpPr txBox="1">
            <a:spLocks/>
          </p:cNvSpPr>
          <p:nvPr/>
        </p:nvSpPr>
        <p:spPr>
          <a:xfrm>
            <a:off x="884153" y="179991"/>
            <a:ext cx="6121301" cy="535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995536" rtl="0" eaLnBrk="1" latinLnBrk="0" hangingPunct="1">
              <a:spcBef>
                <a:spcPct val="0"/>
              </a:spcBef>
              <a:buNone/>
              <a:defRPr sz="7440" kern="1200" spc="-186">
                <a:solidFill>
                  <a:srgbClr val="FFFF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l"/>
            <a:r>
              <a:rPr lang="fr-CA" sz="3200" dirty="0" err="1">
                <a:solidFill>
                  <a:srgbClr val="FFC000"/>
                </a:solidFill>
              </a:rPr>
              <a:t>Summary</a:t>
            </a:r>
            <a:endParaRPr lang="fr-CA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70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ette représentation artistique de l'étoile naine rouge TRAPPIST-1 met en évidence sa nature très active: l'étoile semble avoir de nombreuses taches stellaires et des éruptions. Visible au premier plan, l'exoplanète TRAPPIST-1 b, la planète la plus proche de l'étoile, est sans atmosphère apparente.">
            <a:extLst>
              <a:ext uri="{FF2B5EF4-FFF2-40B4-BE49-F238E27FC236}">
                <a16:creationId xmlns:a16="http://schemas.microsoft.com/office/drawing/2014/main" id="{1F48D0D8-2856-1A43-BD07-51A74D31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267494"/>
            <a:ext cx="7314009" cy="487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’orbite de Webb">
            <a:extLst>
              <a:ext uri="{FF2B5EF4-FFF2-40B4-BE49-F238E27FC236}">
                <a16:creationId xmlns:a16="http://schemas.microsoft.com/office/drawing/2014/main" id="{83C67FF7-A509-C644-844C-BBFDADD96415}"/>
              </a:ext>
            </a:extLst>
          </p:cNvPr>
          <p:cNvSpPr txBox="1">
            <a:spLocks/>
          </p:cNvSpPr>
          <p:nvPr/>
        </p:nvSpPr>
        <p:spPr>
          <a:xfrm>
            <a:off x="5368973" y="4155926"/>
            <a:ext cx="6121301" cy="535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995536" rtl="0" eaLnBrk="1" latinLnBrk="0" hangingPunct="1">
              <a:spcBef>
                <a:spcPct val="0"/>
              </a:spcBef>
              <a:buNone/>
              <a:defRPr sz="7440" kern="1200" spc="-186">
                <a:solidFill>
                  <a:srgbClr val="FFFF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l"/>
            <a:r>
              <a:rPr lang="fr-CA" sz="3200" dirty="0" err="1">
                <a:solidFill>
                  <a:srgbClr val="FFC000"/>
                </a:solidFill>
              </a:rPr>
              <a:t>Thank</a:t>
            </a:r>
            <a:r>
              <a:rPr lang="fr-CA" sz="3200" dirty="0">
                <a:solidFill>
                  <a:srgbClr val="FFC000"/>
                </a:solidFill>
              </a:rPr>
              <a:t> </a:t>
            </a:r>
            <a:r>
              <a:rPr lang="fr-CA" sz="3200" dirty="0" err="1">
                <a:solidFill>
                  <a:srgbClr val="FFC000"/>
                </a:solidFill>
              </a:rPr>
              <a:t>you</a:t>
            </a:r>
            <a:r>
              <a:rPr lang="fr-CA" sz="3200" dirty="0">
                <a:solidFill>
                  <a:srgbClr val="FFC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053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22649"/>
            <a:ext cx="7655057" cy="365522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FFC000"/>
                </a:solidFill>
                <a:latin typeface="Avenir Next" panose="020B0503020202020204" pitchFamily="34" charset="0"/>
              </a:rPr>
              <a:t>Radius distribution of </a:t>
            </a:r>
            <a:r>
              <a:rPr lang="fr-FR" sz="3200" dirty="0" err="1">
                <a:solidFill>
                  <a:srgbClr val="FFC000"/>
                </a:solidFill>
                <a:latin typeface="Avenir Next" panose="020B0503020202020204" pitchFamily="34" charset="0"/>
              </a:rPr>
              <a:t>small</a:t>
            </a:r>
            <a:r>
              <a:rPr lang="fr-FR" sz="32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r>
              <a:rPr lang="fr-FR" sz="3200" dirty="0" err="1">
                <a:solidFill>
                  <a:srgbClr val="FFC000"/>
                </a:solidFill>
                <a:latin typeface="Avenir Next" panose="020B0503020202020204" pitchFamily="34" charset="0"/>
              </a:rPr>
              <a:t>exoplanets</a:t>
            </a:r>
            <a:endParaRPr lang="fr-FR" sz="3200" dirty="0">
              <a:solidFill>
                <a:srgbClr val="FFC000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3746" r="3746"/>
          <a:stretch>
            <a:fillRect/>
          </a:stretch>
        </p:blipFill>
        <p:spPr>
          <a:xfrm>
            <a:off x="1480778" y="699962"/>
            <a:ext cx="6182444" cy="3743575"/>
          </a:xfrm>
        </p:spPr>
      </p:pic>
      <p:sp>
        <p:nvSpPr>
          <p:cNvPr id="5" name="ZoneTexte 4"/>
          <p:cNvSpPr txBox="1"/>
          <p:nvPr/>
        </p:nvSpPr>
        <p:spPr>
          <a:xfrm>
            <a:off x="7669916" y="2643758"/>
            <a:ext cx="15189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Fulton et al. (2017)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03848" y="3637061"/>
            <a:ext cx="9028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>
                <a:solidFill>
                  <a:srgbClr val="000000"/>
                </a:solidFill>
              </a:rPr>
              <a:t>Super-</a:t>
            </a:r>
            <a:r>
              <a:rPr lang="fr-FR" sz="1050" b="1" dirty="0" err="1">
                <a:solidFill>
                  <a:srgbClr val="000000"/>
                </a:solidFill>
              </a:rPr>
              <a:t>Earths</a:t>
            </a:r>
            <a:endParaRPr lang="fr-FR" sz="1050" b="1" dirty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085946" y="3651870"/>
            <a:ext cx="110695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050" b="1" dirty="0" err="1">
                <a:solidFill>
                  <a:schemeClr val="bg1"/>
                </a:solidFill>
              </a:rPr>
              <a:t>Sub</a:t>
            </a:r>
            <a:r>
              <a:rPr lang="fr-FR" sz="1050" b="1" dirty="0">
                <a:solidFill>
                  <a:schemeClr val="bg1"/>
                </a:solidFill>
              </a:rPr>
              <a:t>-Neptunes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524C54-9290-134A-84B0-A0D83AB4F0E3}"/>
              </a:ext>
            </a:extLst>
          </p:cNvPr>
          <p:cNvSpPr txBox="1"/>
          <p:nvPr/>
        </p:nvSpPr>
        <p:spPr>
          <a:xfrm>
            <a:off x="366683" y="4495038"/>
            <a:ext cx="8410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200" b="1" i="1" dirty="0" err="1">
                <a:solidFill>
                  <a:srgbClr val="FF0000"/>
                </a:solidFill>
                <a:cs typeface="Century Schoolbook"/>
              </a:rPr>
              <a:t>Signpost</a:t>
            </a:r>
            <a:r>
              <a:rPr lang="fr-FR" sz="2200" b="1" i="1" dirty="0">
                <a:solidFill>
                  <a:srgbClr val="FF0000"/>
                </a:solidFill>
                <a:cs typeface="Century Schoolbook"/>
              </a:rPr>
              <a:t> of </a:t>
            </a:r>
            <a:r>
              <a:rPr lang="fr-FR" sz="2200" b="1" i="1" dirty="0" err="1">
                <a:solidFill>
                  <a:srgbClr val="FF0000"/>
                </a:solidFill>
                <a:cs typeface="Century Schoolbook"/>
              </a:rPr>
              <a:t>atmospheric</a:t>
            </a:r>
            <a:r>
              <a:rPr lang="fr-FR" sz="2200" b="1" i="1" dirty="0">
                <a:solidFill>
                  <a:srgbClr val="FF0000"/>
                </a:solidFill>
                <a:cs typeface="Century Schoolbook"/>
              </a:rPr>
              <a:t> escape </a:t>
            </a:r>
            <a:r>
              <a:rPr lang="fr-FR" sz="2200" b="1" i="1" dirty="0" err="1">
                <a:solidFill>
                  <a:srgbClr val="FF0000"/>
                </a:solidFill>
                <a:cs typeface="Century Schoolbook"/>
              </a:rPr>
              <a:t>processes</a:t>
            </a:r>
            <a:r>
              <a:rPr lang="fr-FR" sz="2200" b="1" i="1" dirty="0">
                <a:solidFill>
                  <a:srgbClr val="FF0000"/>
                </a:solidFill>
                <a:cs typeface="Century Schoolbook"/>
              </a:rPr>
              <a:t> and/or formation </a:t>
            </a:r>
            <a:r>
              <a:rPr lang="fr-FR" sz="2200" b="1" i="1" dirty="0" err="1">
                <a:solidFill>
                  <a:srgbClr val="FF0000"/>
                </a:solidFill>
                <a:cs typeface="Century Schoolbook"/>
              </a:rPr>
              <a:t>history</a:t>
            </a:r>
            <a:endParaRPr lang="fr-FR" sz="2200" b="1" i="1" dirty="0">
              <a:solidFill>
                <a:srgbClr val="FF0000"/>
              </a:solidFill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4273182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>
                <a:solidFill>
                  <a:srgbClr val="FFC000"/>
                </a:solidFill>
                <a:latin typeface="Avenir Next" panose="020B0503020202020204" pitchFamily="34" charset="0"/>
              </a:rPr>
              <a:t>Do water </a:t>
            </a:r>
            <a:r>
              <a:rPr lang="fr-FR" sz="3200" dirty="0" err="1">
                <a:solidFill>
                  <a:srgbClr val="FFC000"/>
                </a:solidFill>
                <a:latin typeface="Avenir Next" panose="020B0503020202020204" pitchFamily="34" charset="0"/>
              </a:rPr>
              <a:t>worlds</a:t>
            </a:r>
            <a:r>
              <a:rPr lang="fr-FR" sz="32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r>
              <a:rPr lang="fr-FR" sz="3200" dirty="0" err="1">
                <a:solidFill>
                  <a:srgbClr val="FFC000"/>
                </a:solidFill>
                <a:latin typeface="Avenir Next" panose="020B0503020202020204" pitchFamily="34" charset="0"/>
              </a:rPr>
              <a:t>exist</a:t>
            </a:r>
            <a:r>
              <a:rPr lang="fr-FR" sz="3200" dirty="0">
                <a:solidFill>
                  <a:srgbClr val="FFC000"/>
                </a:solidFill>
                <a:latin typeface="Avenir Next" panose="020B0503020202020204" pitchFamily="34" charset="0"/>
              </a:rPr>
              <a:t> ?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9B9EB13-58E3-4C47-A955-A429530CD60C}"/>
              </a:ext>
            </a:extLst>
          </p:cNvPr>
          <p:cNvGrpSpPr/>
          <p:nvPr/>
        </p:nvGrpSpPr>
        <p:grpSpPr>
          <a:xfrm>
            <a:off x="4427984" y="914004"/>
            <a:ext cx="4300217" cy="3615574"/>
            <a:chOff x="4427984" y="914004"/>
            <a:chExt cx="4300217" cy="361557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06CA44C-E576-BB49-A69A-30CD9D777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7984" y="914004"/>
              <a:ext cx="4300217" cy="3237520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188E815-FDDF-6341-B47B-09DDF8729386}"/>
                </a:ext>
              </a:extLst>
            </p:cNvPr>
            <p:cNvSpPr txBox="1"/>
            <p:nvPr/>
          </p:nvSpPr>
          <p:spPr>
            <a:xfrm>
              <a:off x="5652120" y="4229496"/>
              <a:ext cx="155651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 err="1"/>
                <a:t>Piaulet</a:t>
              </a:r>
              <a:r>
                <a:rPr lang="fr-FR" sz="1350" dirty="0"/>
                <a:t> et al. (2022)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99F5FA6C-EA23-7549-88E6-2083CDBA2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99542"/>
            <a:ext cx="3251200" cy="39751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493C0C7-F312-9148-B36C-EE000915D79B}"/>
              </a:ext>
            </a:extLst>
          </p:cNvPr>
          <p:cNvSpPr txBox="1"/>
          <p:nvPr/>
        </p:nvSpPr>
        <p:spPr>
          <a:xfrm>
            <a:off x="1979712" y="4759446"/>
            <a:ext cx="1156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Rogers (2023)</a:t>
            </a:r>
          </a:p>
        </p:txBody>
      </p:sp>
    </p:spTree>
    <p:extLst>
      <p:ext uri="{BB962C8B-B14F-4D97-AF65-F5344CB8AC3E}">
        <p14:creationId xmlns:p14="http://schemas.microsoft.com/office/powerpoint/2010/main" val="169209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0F678F5-EA0C-534B-A365-4BEF3CD9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826" y="1419667"/>
            <a:ext cx="8229600" cy="3737372"/>
          </a:xfrm>
          <a:effectLst>
            <a:glow rad="127000">
              <a:schemeClr val="accent1"/>
            </a:glow>
            <a:softEdge rad="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dirty="0" err="1">
                <a:solidFill>
                  <a:srgbClr val="FFC000"/>
                </a:solidFill>
              </a:rPr>
              <a:t>Atmospheric</a:t>
            </a:r>
            <a:r>
              <a:rPr lang="fr-FR" sz="4000" dirty="0">
                <a:solidFill>
                  <a:srgbClr val="FFC000"/>
                </a:solidFill>
              </a:rPr>
              <a:t> </a:t>
            </a:r>
            <a:r>
              <a:rPr lang="fr-FR" sz="4000" dirty="0" err="1">
                <a:solidFill>
                  <a:srgbClr val="FFC000"/>
                </a:solidFill>
              </a:rPr>
              <a:t>detection</a:t>
            </a:r>
            <a:r>
              <a:rPr lang="fr-FR" sz="4000" dirty="0">
                <a:solidFill>
                  <a:srgbClr val="FFC000"/>
                </a:solidFill>
              </a:rPr>
              <a:t> </a:t>
            </a:r>
            <a:r>
              <a:rPr lang="fr-FR" sz="4000" dirty="0" err="1">
                <a:solidFill>
                  <a:srgbClr val="FFC000"/>
                </a:solidFill>
              </a:rPr>
              <a:t>is</a:t>
            </a:r>
            <a:r>
              <a:rPr lang="fr-FR" sz="4000" dirty="0">
                <a:solidFill>
                  <a:srgbClr val="FFC000"/>
                </a:solidFill>
              </a:rPr>
              <a:t> key to </a:t>
            </a:r>
            <a:r>
              <a:rPr lang="fr-FR" sz="4000" dirty="0" err="1">
                <a:solidFill>
                  <a:srgbClr val="FFC000"/>
                </a:solidFill>
              </a:rPr>
              <a:t>constrain</a:t>
            </a:r>
            <a:r>
              <a:rPr lang="fr-FR" sz="4000" dirty="0">
                <a:solidFill>
                  <a:srgbClr val="FFC000"/>
                </a:solidFill>
              </a:rPr>
              <a:t>  the nature of </a:t>
            </a:r>
            <a:r>
              <a:rPr lang="fr-FR" sz="4000" dirty="0" err="1">
                <a:solidFill>
                  <a:srgbClr val="FFC000"/>
                </a:solidFill>
              </a:rPr>
              <a:t>exoplanets</a:t>
            </a:r>
            <a:r>
              <a:rPr lang="fr-FR" sz="4000" dirty="0">
                <a:solidFill>
                  <a:srgbClr val="FFC000"/>
                </a:solidFill>
              </a:rPr>
              <a:t> </a:t>
            </a:r>
            <a:endParaRPr lang="en-CA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416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9253DD4-5EFD-AB4B-88FB-C14B452C5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68" y="2355726"/>
            <a:ext cx="2858681" cy="1835801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FF5F01A-2B1A-E047-9FEC-7C58C029B1FA}"/>
              </a:ext>
            </a:extLst>
          </p:cNvPr>
          <p:cNvSpPr txBox="1">
            <a:spLocks/>
          </p:cNvSpPr>
          <p:nvPr/>
        </p:nvSpPr>
        <p:spPr>
          <a:xfrm>
            <a:off x="179512" y="123478"/>
            <a:ext cx="8424936" cy="3655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FF00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fr-FR" sz="2000" dirty="0" err="1">
                <a:solidFill>
                  <a:srgbClr val="FFC000"/>
                </a:solidFill>
                <a:latin typeface="Avenir Next" panose="020B0503020202020204" pitchFamily="34" charset="0"/>
              </a:rPr>
              <a:t>Probing</a:t>
            </a:r>
            <a: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FFC000"/>
                </a:solidFill>
                <a:latin typeface="Avenir Next" panose="020B0503020202020204" pitchFamily="34" charset="0"/>
              </a:rPr>
              <a:t>exoplanet</a:t>
            </a:r>
            <a: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FFC000"/>
                </a:solidFill>
                <a:latin typeface="Avenir Next" panose="020B0503020202020204" pitchFamily="34" charset="0"/>
              </a:rPr>
              <a:t>atmospheres</a:t>
            </a:r>
            <a: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  <a:t> in </a:t>
            </a:r>
            <a:r>
              <a:rPr lang="fr-FR" sz="2000" dirty="0" err="1">
                <a:solidFill>
                  <a:srgbClr val="FFC000"/>
                </a:solidFill>
                <a:latin typeface="Avenir Next" panose="020B0503020202020204" pitchFamily="34" charset="0"/>
              </a:rPr>
              <a:t>transiting</a:t>
            </a:r>
            <a: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FFC000"/>
                </a:solidFill>
                <a:latin typeface="Avenir Next" panose="020B0503020202020204" pitchFamily="34" charset="0"/>
              </a:rPr>
              <a:t>systems</a:t>
            </a:r>
            <a:b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</a:rPr>
            </a:br>
            <a:endParaRPr lang="fr-FR" sz="2000" baseline="30000" dirty="0">
              <a:solidFill>
                <a:srgbClr val="FFC000"/>
              </a:solidFill>
              <a:latin typeface="Avenir Next" panose="020B0503020202020204" pitchFamily="34" charset="0"/>
            </a:endParaRPr>
          </a:p>
        </p:txBody>
      </p:sp>
      <p:pic>
        <p:nvPicPr>
          <p:cNvPr id="7" name="Exoplanet_Animation_Transit_Depth_vs_Wavelength_nasaportal">
            <a:hlinkClick r:id="" action="ppaction://media"/>
            <a:extLst>
              <a:ext uri="{FF2B5EF4-FFF2-40B4-BE49-F238E27FC236}">
                <a16:creationId xmlns:a16="http://schemas.microsoft.com/office/drawing/2014/main" id="{D3F9798B-E90B-2D40-8913-852A99C919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9449" y="1563638"/>
            <a:ext cx="4992554" cy="2808312"/>
          </a:xfrm>
          <a:prstGeom prst="rect">
            <a:avLst/>
          </a:prstGeom>
        </p:spPr>
      </p:pic>
      <p:pic>
        <p:nvPicPr>
          <p:cNvPr id="11" name="Google Shape;59;p13">
            <a:extLst>
              <a:ext uri="{FF2B5EF4-FFF2-40B4-BE49-F238E27FC236}">
                <a16:creationId xmlns:a16="http://schemas.microsoft.com/office/drawing/2014/main" id="{600EF245-A829-B642-B4EE-2B93F05ABDC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0108" y="736092"/>
            <a:ext cx="2099388" cy="1372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93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1657350" y="786150"/>
            <a:ext cx="2700000" cy="270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1270000" dist="50800" dir="13500000">
              <a:schemeClr val="bg1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343" y="1314450"/>
            <a:ext cx="356907" cy="247650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2020500" y="1957500"/>
            <a:ext cx="675000" cy="6750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Ellipse 4"/>
          <p:cNvSpPr/>
          <p:nvPr/>
        </p:nvSpPr>
        <p:spPr>
          <a:xfrm>
            <a:off x="2088900" y="2025000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8" name="Image 1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0" y="1714500"/>
            <a:ext cx="828675" cy="247650"/>
          </a:xfrm>
          <a:prstGeom prst="rect">
            <a:avLst/>
          </a:prstGeom>
        </p:spPr>
      </p:pic>
      <p:cxnSp>
        <p:nvCxnSpPr>
          <p:cNvPr id="20" name="Connecteur droit avec flèche 19"/>
          <p:cNvCxnSpPr/>
          <p:nvPr/>
        </p:nvCxnSpPr>
        <p:spPr>
          <a:xfrm rot="5400000">
            <a:off x="2258021" y="1856780"/>
            <a:ext cx="171450" cy="119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rot="5400000" flipH="1" flipV="1">
            <a:off x="2286596" y="2113955"/>
            <a:ext cx="114300" cy="119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rot="5400000" flipH="1" flipV="1">
            <a:off x="2507625" y="1736325"/>
            <a:ext cx="85950" cy="385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552" y="1509712"/>
            <a:ext cx="3535148" cy="2262188"/>
          </a:xfrm>
          <a:prstGeom prst="rect">
            <a:avLst/>
          </a:prstGeom>
        </p:spPr>
      </p:pic>
      <p:pic>
        <p:nvPicPr>
          <p:cNvPr id="33" name="Image 32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050" y="3657600"/>
            <a:ext cx="1238250" cy="781050"/>
          </a:xfrm>
          <a:prstGeom prst="rect">
            <a:avLst/>
          </a:prstGeom>
        </p:spPr>
      </p:pic>
      <p:pic>
        <p:nvPicPr>
          <p:cNvPr id="35" name="Image 34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038" y="3740944"/>
            <a:ext cx="581025" cy="323850"/>
          </a:xfrm>
          <a:prstGeom prst="rect">
            <a:avLst/>
          </a:prstGeom>
        </p:spPr>
      </p:pic>
      <p:cxnSp>
        <p:nvCxnSpPr>
          <p:cNvPr id="37" name="Connecteur droit avec flèche 36"/>
          <p:cNvCxnSpPr/>
          <p:nvPr/>
        </p:nvCxnSpPr>
        <p:spPr>
          <a:xfrm rot="5400000">
            <a:off x="6029325" y="2885480"/>
            <a:ext cx="400050" cy="119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rot="5400000" flipH="1" flipV="1">
            <a:off x="6087071" y="3571280"/>
            <a:ext cx="285750" cy="119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Image 40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7850" y="2743200"/>
            <a:ext cx="457200" cy="254833"/>
          </a:xfrm>
          <a:prstGeom prst="rect">
            <a:avLst/>
          </a:prstGeom>
        </p:spPr>
      </p:pic>
      <p:pic>
        <p:nvPicPr>
          <p:cNvPr id="46" name="Image 45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8521" y="4608376"/>
            <a:ext cx="6035279" cy="24937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3545886" y="3712722"/>
            <a:ext cx="4171950" cy="857250"/>
          </a:xfrm>
          <a:prstGeom prst="rect">
            <a:avLst/>
          </a:prstGeom>
          <a:solidFill>
            <a:schemeClr val="accent6">
              <a:lumMod val="60000"/>
              <a:lumOff val="40000"/>
              <a:alpha val="41000"/>
            </a:schemeClr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57175" indent="-257175"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</a:pPr>
            <a:endParaRPr lang="fr-FR" sz="2400">
              <a:latin typeface="Helvetica" pitchFamily="34" charset="0"/>
            </a:endParaRPr>
          </a:p>
        </p:txBody>
      </p:sp>
      <p:pic>
        <p:nvPicPr>
          <p:cNvPr id="3" name="Image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22" y="3787062"/>
            <a:ext cx="3564396" cy="75450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3D87C2D-4BB8-944E-B935-ED6B06C7EE78}"/>
              </a:ext>
            </a:extLst>
          </p:cNvPr>
          <p:cNvSpPr txBox="1">
            <a:spLocks/>
          </p:cNvSpPr>
          <p:nvPr/>
        </p:nvSpPr>
        <p:spPr>
          <a:xfrm>
            <a:off x="1536889" y="166228"/>
            <a:ext cx="6172200" cy="60898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FF00"/>
                </a:solidFill>
                <a:latin typeface="Century Schoolbook"/>
                <a:ea typeface="+mj-ea"/>
                <a:cs typeface="Century Schoolbook"/>
              </a:defRPr>
            </a:lvl1pPr>
          </a:lstStyle>
          <a:p>
            <a:r>
              <a:rPr lang="en-US" sz="3200" dirty="0">
                <a:solidFill>
                  <a:srgbClr val="FFC000"/>
                </a:solidFill>
                <a:latin typeface="+mn-lt"/>
              </a:rPr>
              <a:t>Transit Spectroscopy 101</a:t>
            </a:r>
          </a:p>
        </p:txBody>
      </p:sp>
    </p:spTree>
    <p:extLst>
      <p:ext uri="{BB962C8B-B14F-4D97-AF65-F5344CB8AC3E}">
        <p14:creationId xmlns:p14="http://schemas.microsoft.com/office/powerpoint/2010/main" val="2343074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826749-8918-3046-A909-0577FFAF4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23061"/>
            <a:ext cx="6790910" cy="365522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rgbClr val="FFC000"/>
                </a:solidFill>
              </a:rPr>
              <a:t>Wasp-18 phase curve</a:t>
            </a:r>
            <a:br>
              <a:rPr lang="en-CA" dirty="0">
                <a:solidFill>
                  <a:srgbClr val="FFC000"/>
                </a:solidFill>
              </a:rPr>
            </a:br>
            <a:r>
              <a:rPr lang="en-CA" sz="2000" dirty="0">
                <a:solidFill>
                  <a:srgbClr val="FFC000"/>
                </a:solidFill>
              </a:rPr>
              <a:t>(white light curve residuals)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8A01E59-590F-D74A-8603-7CDD8CE3D36F}"/>
              </a:ext>
            </a:extLst>
          </p:cNvPr>
          <p:cNvSpPr txBox="1"/>
          <p:nvPr/>
        </p:nvSpPr>
        <p:spPr>
          <a:xfrm>
            <a:off x="502425" y="4780414"/>
            <a:ext cx="232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Coulombe et al. (2023)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3599D7-DC2B-1B4D-866B-4B89B87FE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696496"/>
            <a:ext cx="3500501" cy="40839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7B27948-3223-0846-B297-1571E3C88EFB}"/>
              </a:ext>
            </a:extLst>
          </p:cNvPr>
          <p:cNvSpPr txBox="1"/>
          <p:nvPr/>
        </p:nvSpPr>
        <p:spPr>
          <a:xfrm>
            <a:off x="4182473" y="1779662"/>
            <a:ext cx="1111202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A" sz="1400" dirty="0">
                <a:ln>
                  <a:solidFill>
                    <a:srgbClr val="00B050"/>
                  </a:solidFill>
                </a:ln>
                <a:solidFill>
                  <a:srgbClr val="41250F"/>
                </a:solidFill>
              </a:rPr>
              <a:t>~5 ppm in hr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2F57100-4BB2-7340-AC6B-CC119C6C6F81}"/>
              </a:ext>
            </a:extLst>
          </p:cNvPr>
          <p:cNvSpPr txBox="1"/>
          <p:nvPr/>
        </p:nvSpPr>
        <p:spPr>
          <a:xfrm>
            <a:off x="4860032" y="902493"/>
            <a:ext cx="1430071" cy="307777"/>
          </a:xfrm>
          <a:prstGeom prst="rect">
            <a:avLst/>
          </a:prstGeom>
          <a:noFill/>
          <a:ln>
            <a:solidFill>
              <a:srgbClr val="41250F"/>
            </a:solidFill>
          </a:ln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</a:rPr>
              <a:t>- - - Photon noise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71955BE-EEBE-204B-B065-725F0A3370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57500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E319FA1F-BFF8-A740-B400-6AAC45BFA9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09900" y="15240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022BB45F-9FE0-DA4E-B8F6-D6E7BC2F26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62300" y="30480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2D54D-83D4-214C-BF9E-4E3682BE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32" y="180637"/>
            <a:ext cx="1124215" cy="1779662"/>
          </a:xfrm>
          <a:prstGeom prst="rect">
            <a:avLst/>
          </a:prstGeom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FB34E730-C1A8-4940-91C5-397786DE220F}"/>
              </a:ext>
            </a:extLst>
          </p:cNvPr>
          <p:cNvSpPr txBox="1"/>
          <p:nvPr/>
        </p:nvSpPr>
        <p:spPr>
          <a:xfrm>
            <a:off x="257502" y="2017875"/>
            <a:ext cx="1218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L-P. Coulombe</a:t>
            </a:r>
          </a:p>
        </p:txBody>
      </p:sp>
    </p:spTree>
    <p:extLst>
      <p:ext uri="{BB962C8B-B14F-4D97-AF65-F5344CB8AC3E}">
        <p14:creationId xmlns:p14="http://schemas.microsoft.com/office/powerpoint/2010/main" val="4110393269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59781</TotalTime>
  <Words>1033</Words>
  <Application>Microsoft Macintosh PowerPoint</Application>
  <PresentationFormat>On-screen Show (16:9)</PresentationFormat>
  <Paragraphs>126</Paragraphs>
  <Slides>35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Avenir Book</vt:lpstr>
      <vt:lpstr>Avenir Heavy</vt:lpstr>
      <vt:lpstr>Avenir Next</vt:lpstr>
      <vt:lpstr>Avenir Next Regular</vt:lpstr>
      <vt:lpstr>Calibri</vt:lpstr>
      <vt:lpstr>Cambria Math</vt:lpstr>
      <vt:lpstr>DM Sans</vt:lpstr>
      <vt:lpstr>Helvetica</vt:lpstr>
      <vt:lpstr>Open Sans</vt:lpstr>
      <vt:lpstr>Times New Roman</vt:lpstr>
      <vt:lpstr>Ubuntu</vt:lpstr>
      <vt:lpstr>Wingdings</vt:lpstr>
      <vt:lpstr>1_Thème Office</vt:lpstr>
      <vt:lpstr>PowerPoint Presentation</vt:lpstr>
      <vt:lpstr>PowerPoint Presentation</vt:lpstr>
      <vt:lpstr>PowerPoint Presentation</vt:lpstr>
      <vt:lpstr>Radius distribution of small exoplanets</vt:lpstr>
      <vt:lpstr>Do water worlds exist ?</vt:lpstr>
      <vt:lpstr>PowerPoint Presentation</vt:lpstr>
      <vt:lpstr>PowerPoint Presentation</vt:lpstr>
      <vt:lpstr>PowerPoint Presentation</vt:lpstr>
      <vt:lpstr>Wasp-18 phase curve (white light curve residuals) </vt:lpstr>
      <vt:lpstr>Best Characterized Small Temperate Transiting planets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Small flare event on Trappist-1b </vt:lpstr>
      <vt:lpstr>A bigger flare on Trappist 1-f  </vt:lpstr>
      <vt:lpstr>PowerPoint Presentation</vt:lpstr>
      <vt:lpstr>Hα variability (NIRISS/SOSS)</vt:lpstr>
      <vt:lpstr>Stellar activity not restricted to M dwarfs</vt:lpstr>
      <vt:lpstr>Atmosphere models are good but not perfect  </vt:lpstr>
      <vt:lpstr>Measuring sub-Kelvin differential Teff through high-resolution spectroscopy </vt:lpstr>
      <vt:lpstr>Test case: HD189733b (Hot Jupiter) </vt:lpstr>
      <vt:lpstr>Test case: HD189733b (Hot Jupiter) </vt:lpstr>
      <vt:lpstr>Detecting exoplanet atmospheres  in reflected light with ANDES@E-ELT </vt:lpstr>
      <vt:lpstr>PowerPoint Presentation</vt:lpstr>
      <vt:lpstr>ANDES specifications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Université de Montréal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René Doyon</dc:creator>
  <cp:lastModifiedBy>René Doyon</cp:lastModifiedBy>
  <cp:revision>841</cp:revision>
  <cp:lastPrinted>2008-11-19T00:49:22Z</cp:lastPrinted>
  <dcterms:created xsi:type="dcterms:W3CDTF">2014-06-09T22:59:47Z</dcterms:created>
  <dcterms:modified xsi:type="dcterms:W3CDTF">2023-12-12T01:02:58Z</dcterms:modified>
</cp:coreProperties>
</file>