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60" r:id="rId2"/>
    <p:sldMasterId id="2147483672" r:id="rId3"/>
  </p:sldMasterIdLst>
  <p:notesMasterIdLst>
    <p:notesMasterId r:id="rId27"/>
  </p:notesMasterIdLst>
  <p:sldIdLst>
    <p:sldId id="256" r:id="rId4"/>
    <p:sldId id="395" r:id="rId5"/>
    <p:sldId id="399" r:id="rId6"/>
    <p:sldId id="401" r:id="rId7"/>
    <p:sldId id="398" r:id="rId8"/>
    <p:sldId id="263" r:id="rId9"/>
    <p:sldId id="268" r:id="rId10"/>
    <p:sldId id="270" r:id="rId11"/>
    <p:sldId id="390" r:id="rId12"/>
    <p:sldId id="274" r:id="rId13"/>
    <p:sldId id="392" r:id="rId14"/>
    <p:sldId id="286" r:id="rId15"/>
    <p:sldId id="287" r:id="rId16"/>
    <p:sldId id="261" r:id="rId17"/>
    <p:sldId id="391" r:id="rId18"/>
    <p:sldId id="277" r:id="rId19"/>
    <p:sldId id="285" r:id="rId20"/>
    <p:sldId id="283" r:id="rId21"/>
    <p:sldId id="284" r:id="rId22"/>
    <p:sldId id="393" r:id="rId23"/>
    <p:sldId id="388" r:id="rId24"/>
    <p:sldId id="389" r:id="rId25"/>
    <p:sldId id="397"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B7CFF"/>
    <a:srgbClr val="E89874"/>
    <a:srgbClr val="FF5050"/>
    <a:srgbClr val="6699FF"/>
    <a:srgbClr val="153F9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647" autoAdjust="0"/>
    <p:restoredTop sz="91247" autoAdjust="0"/>
  </p:normalViewPr>
  <p:slideViewPr>
    <p:cSldViewPr>
      <p:cViewPr varScale="1">
        <p:scale>
          <a:sx n="145" d="100"/>
          <a:sy n="145" d="100"/>
        </p:scale>
        <p:origin x="208" y="216"/>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DE76CF1-3A1B-4886-99FC-14CFBDE574E6}" type="datetimeFigureOut">
              <a:rPr lang="en-US" smtClean="0"/>
              <a:t>12/4/23</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D01BC75-0E5B-4EB9-9962-269DB2427915}" type="slidenum">
              <a:rPr lang="en-US" smtClean="0"/>
              <a:t>‹#›</a:t>
            </a:fld>
            <a:endParaRPr lang="en-US" dirty="0"/>
          </a:p>
        </p:txBody>
      </p:sp>
    </p:spTree>
    <p:extLst>
      <p:ext uri="{BB962C8B-B14F-4D97-AF65-F5344CB8AC3E}">
        <p14:creationId xmlns:p14="http://schemas.microsoft.com/office/powerpoint/2010/main" val="34605082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D01BC75-0E5B-4EB9-9962-269DB2427915}" type="slidenum">
              <a:rPr lang="en-US" smtClean="0"/>
              <a:t>1</a:t>
            </a:fld>
            <a:endParaRPr lang="en-US" dirty="0"/>
          </a:p>
        </p:txBody>
      </p:sp>
    </p:spTree>
    <p:extLst>
      <p:ext uri="{BB962C8B-B14F-4D97-AF65-F5344CB8AC3E}">
        <p14:creationId xmlns:p14="http://schemas.microsoft.com/office/powerpoint/2010/main" val="3855338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01BC75-0E5B-4EB9-9962-269DB2427915}" type="slidenum">
              <a:rPr lang="en-US" smtClean="0"/>
              <a:t>19</a:t>
            </a:fld>
            <a:endParaRPr lang="en-US" dirty="0"/>
          </a:p>
        </p:txBody>
      </p:sp>
    </p:spTree>
    <p:extLst>
      <p:ext uri="{BB962C8B-B14F-4D97-AF65-F5344CB8AC3E}">
        <p14:creationId xmlns:p14="http://schemas.microsoft.com/office/powerpoint/2010/main" val="1044503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g18cee126400_1_262:notes"/>
          <p:cNvSpPr txBox="1">
            <a:spLocks noGrp="1"/>
          </p:cNvSpPr>
          <p:nvPr>
            <p:ph type="body" idx="1"/>
          </p:nvPr>
        </p:nvSpPr>
        <p:spPr>
          <a:xfrm>
            <a:off x="685800" y="4343400"/>
            <a:ext cx="5486400" cy="4114800"/>
          </a:xfrm>
          <a:prstGeom prst="rect">
            <a:avLst/>
          </a:prstGeom>
          <a:noFill/>
          <a:ln>
            <a:noFill/>
          </a:ln>
        </p:spPr>
        <p:txBody>
          <a:bodyPr spcFirstLastPara="1" wrap="square" lIns="91400" tIns="45675" rIns="91400" bIns="45675" anchor="t" anchorCtr="0">
            <a:noAutofit/>
          </a:bodyPr>
          <a:lstStyle/>
          <a:p>
            <a:pPr marL="0" lvl="0" indent="0" algn="l" rtl="0">
              <a:lnSpc>
                <a:spcPct val="100000"/>
              </a:lnSpc>
              <a:spcBef>
                <a:spcPts val="0"/>
              </a:spcBef>
              <a:spcAft>
                <a:spcPts val="0"/>
              </a:spcAft>
              <a:buSzPts val="1400"/>
              <a:buNone/>
            </a:pPr>
            <a:endParaRPr/>
          </a:p>
        </p:txBody>
      </p:sp>
      <p:sp>
        <p:nvSpPr>
          <p:cNvPr id="493" name="Google Shape;493;g18cee126400_1_2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173333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g192ba49ab62_0_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7" name="Google Shape;507;g192ba49ab62_0_82:notes"/>
          <p:cNvSpPr txBox="1">
            <a:spLocks noGrp="1"/>
          </p:cNvSpPr>
          <p:nvPr>
            <p:ph type="body" idx="1"/>
          </p:nvPr>
        </p:nvSpPr>
        <p:spPr>
          <a:xfrm>
            <a:off x="685800" y="4343400"/>
            <a:ext cx="5486400" cy="4114800"/>
          </a:xfrm>
          <a:prstGeom prst="rect">
            <a:avLst/>
          </a:prstGeom>
        </p:spPr>
        <p:txBody>
          <a:bodyPr spcFirstLastPara="1" wrap="square" lIns="91400" tIns="45675" rIns="91400" bIns="45675" anchor="t" anchorCtr="0">
            <a:noAutofit/>
          </a:bodyPr>
          <a:lstStyle/>
          <a:p>
            <a:pPr marL="0" lvl="0" indent="0" algn="l" rtl="0">
              <a:spcBef>
                <a:spcPts val="0"/>
              </a:spcBef>
              <a:spcAft>
                <a:spcPts val="0"/>
              </a:spcAft>
              <a:buNone/>
            </a:pPr>
            <a:endParaRPr/>
          </a:p>
        </p:txBody>
      </p:sp>
      <p:sp>
        <p:nvSpPr>
          <p:cNvPr id="508" name="Google Shape;508;g192ba49ab62_0_82:notes"/>
          <p:cNvSpPr txBox="1">
            <a:spLocks noGrp="1"/>
          </p:cNvSpPr>
          <p:nvPr>
            <p:ph type="sldNum" idx="12"/>
          </p:nvPr>
        </p:nvSpPr>
        <p:spPr>
          <a:xfrm>
            <a:off x="3884613" y="8685213"/>
            <a:ext cx="2971800" cy="457200"/>
          </a:xfrm>
          <a:prstGeom prst="rect">
            <a:avLst/>
          </a:prstGeom>
        </p:spPr>
        <p:txBody>
          <a:bodyPr spcFirstLastPara="1" wrap="square" lIns="91400" tIns="45675" rIns="91400" bIns="4567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22</a:t>
            </a:fld>
            <a:endParaRPr/>
          </a:p>
        </p:txBody>
      </p:sp>
    </p:spTree>
    <p:extLst>
      <p:ext uri="{BB962C8B-B14F-4D97-AF65-F5344CB8AC3E}">
        <p14:creationId xmlns:p14="http://schemas.microsoft.com/office/powerpoint/2010/main" val="17916771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Different projects develop, process, update and utilize their science cases in different ways. I’ll use TMT as an example, but all projects use some variation of the same processes.</a:t>
            </a:r>
          </a:p>
          <a:p>
            <a:r>
              <a:rPr lang="en-US" dirty="0"/>
              <a:t>Science considerations were core to the individual projects that combined to form TMT. The development and upkeep of the TMT Detailed Science Case has been an important component of the project since inception.</a:t>
            </a:r>
          </a:p>
        </p:txBody>
      </p:sp>
      <p:sp>
        <p:nvSpPr>
          <p:cNvPr id="4" name="Slide Number Placeholder 3"/>
          <p:cNvSpPr>
            <a:spLocks noGrp="1"/>
          </p:cNvSpPr>
          <p:nvPr>
            <p:ph type="sldNum" sz="quarter" idx="5"/>
          </p:nvPr>
        </p:nvSpPr>
        <p:spPr/>
        <p:txBody>
          <a:bodyPr/>
          <a:lstStyle/>
          <a:p>
            <a:fld id="{8D01BC75-0E5B-4EB9-9962-269DB2427915}" type="slidenum">
              <a:rPr lang="en-US" smtClean="0"/>
              <a:t>23</a:t>
            </a:fld>
            <a:endParaRPr lang="en-US" dirty="0"/>
          </a:p>
        </p:txBody>
      </p:sp>
    </p:spTree>
    <p:extLst>
      <p:ext uri="{BB962C8B-B14F-4D97-AF65-F5344CB8AC3E}">
        <p14:creationId xmlns:p14="http://schemas.microsoft.com/office/powerpoint/2010/main" val="13964026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Two main uses for science cases. I focus on the 2</a:t>
            </a:r>
            <a:r>
              <a:rPr lang="en-US" baseline="30000" dirty="0"/>
              <a:t>nd</a:t>
            </a:r>
            <a:r>
              <a:rPr lang="en-US" dirty="0"/>
              <a:t>.</a:t>
            </a:r>
          </a:p>
        </p:txBody>
      </p:sp>
      <p:sp>
        <p:nvSpPr>
          <p:cNvPr id="4" name="Slide Number Placeholder 3"/>
          <p:cNvSpPr>
            <a:spLocks noGrp="1"/>
          </p:cNvSpPr>
          <p:nvPr>
            <p:ph type="sldNum" sz="quarter" idx="5"/>
          </p:nvPr>
        </p:nvSpPr>
        <p:spPr/>
        <p:txBody>
          <a:bodyPr/>
          <a:lstStyle/>
          <a:p>
            <a:fld id="{8D01BC75-0E5B-4EB9-9962-269DB2427915}" type="slidenum">
              <a:rPr lang="en-US" smtClean="0"/>
              <a:t>2</a:t>
            </a:fld>
            <a:endParaRPr lang="en-US" dirty="0"/>
          </a:p>
        </p:txBody>
      </p:sp>
    </p:spTree>
    <p:extLst>
      <p:ext uri="{BB962C8B-B14F-4D97-AF65-F5344CB8AC3E}">
        <p14:creationId xmlns:p14="http://schemas.microsoft.com/office/powerpoint/2010/main" val="9548789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01BC75-0E5B-4EB9-9962-269DB2427915}" type="slidenum">
              <a:rPr lang="en-US" smtClean="0"/>
              <a:t>3</a:t>
            </a:fld>
            <a:endParaRPr lang="en-US" dirty="0"/>
          </a:p>
        </p:txBody>
      </p:sp>
    </p:spTree>
    <p:extLst>
      <p:ext uri="{BB962C8B-B14F-4D97-AF65-F5344CB8AC3E}">
        <p14:creationId xmlns:p14="http://schemas.microsoft.com/office/powerpoint/2010/main" val="7231186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Different projects develop, process, update and utilize their science cases in different ways. I’ll use TMT as an example, but all projects use some variation of the same processes.</a:t>
            </a:r>
          </a:p>
          <a:p>
            <a:r>
              <a:rPr lang="en-US" dirty="0"/>
              <a:t>Science considerations were core to the individual projects that combined to form TMT. The development and upkeep of the TMT Detailed Science Case has been an important component of the project since inception.</a:t>
            </a:r>
          </a:p>
        </p:txBody>
      </p:sp>
      <p:sp>
        <p:nvSpPr>
          <p:cNvPr id="4" name="Slide Number Placeholder 3"/>
          <p:cNvSpPr>
            <a:spLocks noGrp="1"/>
          </p:cNvSpPr>
          <p:nvPr>
            <p:ph type="sldNum" sz="quarter" idx="5"/>
          </p:nvPr>
        </p:nvSpPr>
        <p:spPr/>
        <p:txBody>
          <a:bodyPr/>
          <a:lstStyle/>
          <a:p>
            <a:fld id="{8D01BC75-0E5B-4EB9-9962-269DB2427915}" type="slidenum">
              <a:rPr lang="en-US" smtClean="0"/>
              <a:t>4</a:t>
            </a:fld>
            <a:endParaRPr lang="en-US" dirty="0"/>
          </a:p>
        </p:txBody>
      </p:sp>
    </p:spTree>
    <p:extLst>
      <p:ext uri="{BB962C8B-B14F-4D97-AF65-F5344CB8AC3E}">
        <p14:creationId xmlns:p14="http://schemas.microsoft.com/office/powerpoint/2010/main" val="3106736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4" name="Google Shape;184;p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r>
              <a:rPr lang="en-US" sz="1200" dirty="0">
                <a:solidFill>
                  <a:schemeClr val="dk1"/>
                </a:solidFill>
                <a:latin typeface="Calibri"/>
                <a:ea typeface="Calibri"/>
                <a:cs typeface="Calibri"/>
                <a:sym typeface="Calibri"/>
              </a:rPr>
              <a:t>Full traceability between TMT DSC and TMT SRD and OpsRD</a:t>
            </a:r>
          </a:p>
          <a:p>
            <a:pPr marL="0" marR="0" lvl="0" indent="0" algn="l" defTabSz="914400" rtl="0" eaLnBrk="1" fontAlgn="auto" latinLnBrk="0" hangingPunct="1">
              <a:lnSpc>
                <a:spcPct val="100000"/>
              </a:lnSpc>
              <a:spcBef>
                <a:spcPts val="0"/>
              </a:spcBef>
              <a:spcAft>
                <a:spcPts val="0"/>
              </a:spcAft>
              <a:buClrTx/>
              <a:buSzPts val="1400"/>
              <a:buFontTx/>
              <a:buNone/>
              <a:tabLst/>
              <a:defRPr/>
            </a:pPr>
            <a:r>
              <a:rPr lang="en-US" sz="1200" i="1" dirty="0">
                <a:solidFill>
                  <a:schemeClr val="dk1"/>
                </a:solidFill>
                <a:latin typeface="Calibri"/>
                <a:ea typeface="Calibri"/>
                <a:cs typeface="Calibri"/>
                <a:sym typeface="Calibri"/>
              </a:rPr>
              <a:t>Clearly definition of the decomposition and levels. </a:t>
            </a:r>
            <a:r>
              <a:rPr lang="en-US" sz="800" b="1" dirty="0">
                <a:solidFill>
                  <a:srgbClr val="0432FF"/>
                </a:solidFill>
              </a:rPr>
              <a:t>Systematic flow-down of science requirements to quantitative technical requirements and specifications</a:t>
            </a:r>
          </a:p>
          <a:p>
            <a:pPr marL="0" marR="0" lvl="0" indent="0" algn="l" defTabSz="914400" rtl="0" eaLnBrk="1" fontAlgn="auto" latinLnBrk="0" hangingPunct="1">
              <a:lnSpc>
                <a:spcPct val="100000"/>
              </a:lnSpc>
              <a:spcBef>
                <a:spcPts val="0"/>
              </a:spcBef>
              <a:spcAft>
                <a:spcPts val="0"/>
              </a:spcAft>
              <a:buClrTx/>
              <a:buSzPts val="1400"/>
              <a:buFontTx/>
              <a:buNone/>
              <a:tabLst/>
              <a:defRPr/>
            </a:pPr>
            <a:endParaRPr lang="en-US" sz="800" i="1" dirty="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dirty="0"/>
          </a:p>
        </p:txBody>
      </p:sp>
      <p:sp>
        <p:nvSpPr>
          <p:cNvPr id="185" name="Google Shape;185;p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2" name="Google Shape;212;p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r>
              <a:rPr lang="en-US" sz="1200" b="1" dirty="0">
                <a:solidFill>
                  <a:srgbClr val="0432FF"/>
                </a:solidFill>
              </a:rPr>
              <a:t>Requirements and interfaces are formally managed in DOORS and traceability is visualized in </a:t>
            </a:r>
            <a:r>
              <a:rPr lang="en-US" sz="1200" b="1" dirty="0" err="1">
                <a:solidFill>
                  <a:srgbClr val="0432FF"/>
                </a:solidFill>
              </a:rPr>
              <a:t>TraceTree</a:t>
            </a:r>
            <a:r>
              <a:rPr lang="en-US" sz="1200" b="1" dirty="0">
                <a:solidFill>
                  <a:srgbClr val="0432FF"/>
                </a:solidFill>
              </a:rPr>
              <a:t>  </a:t>
            </a:r>
          </a:p>
          <a:p>
            <a:pPr marL="0" marR="0" lvl="0" indent="0" algn="l" defTabSz="914400" rtl="0" eaLnBrk="1" fontAlgn="auto" latinLnBrk="0" hangingPunct="1">
              <a:lnSpc>
                <a:spcPct val="100000"/>
              </a:lnSpc>
              <a:spcBef>
                <a:spcPts val="0"/>
              </a:spcBef>
              <a:spcAft>
                <a:spcPts val="0"/>
              </a:spcAft>
              <a:buClrTx/>
              <a:buSzPts val="1400"/>
              <a:buFontTx/>
              <a:buNone/>
              <a:tabLst/>
              <a:defRPr/>
            </a:pPr>
            <a:r>
              <a:rPr lang="en-US" sz="1200" b="1" dirty="0">
                <a:solidFill>
                  <a:srgbClr val="0432FF"/>
                </a:solidFill>
              </a:rPr>
              <a:t>Guess which science needs the highest astrometric precision – Studies of the dark matter distribution in dwarf galaxies.</a:t>
            </a:r>
            <a:endParaRPr lang="en-US" sz="1100" b="1" dirty="0">
              <a:solidFill>
                <a:srgbClr val="0432FF"/>
              </a:solidFill>
            </a:endParaRPr>
          </a:p>
          <a:p>
            <a:pPr marL="0" lvl="0" indent="0" algn="l" rtl="0">
              <a:lnSpc>
                <a:spcPct val="100000"/>
              </a:lnSpc>
              <a:spcBef>
                <a:spcPts val="0"/>
              </a:spcBef>
              <a:spcAft>
                <a:spcPts val="0"/>
              </a:spcAft>
              <a:buSzPts val="1400"/>
              <a:buNone/>
            </a:pPr>
            <a:endParaRPr dirty="0"/>
          </a:p>
        </p:txBody>
      </p:sp>
      <p:sp>
        <p:nvSpPr>
          <p:cNvPr id="213" name="Google Shape;213;p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8</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6" name="Google Shape;266;p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342900" marR="0" lvl="0" indent="-342900" algn="l" defTabSz="914400" rtl="0" eaLnBrk="1" fontAlgn="auto" latinLnBrk="0" hangingPunct="1">
              <a:lnSpc>
                <a:spcPct val="100000"/>
              </a:lnSpc>
              <a:spcBef>
                <a:spcPct val="20000"/>
              </a:spcBef>
              <a:spcAft>
                <a:spcPts val="0"/>
              </a:spcAft>
              <a:buClrTx/>
              <a:buSzTx/>
              <a:buFontTx/>
              <a:buBlip>
                <a:blip r:embed="rId3"/>
              </a:buBlip>
              <a:tabLst/>
              <a:defRPr/>
            </a:pPr>
            <a:r>
              <a:rPr lang="en-US" sz="1200" b="1" i="0" u="none" strike="noStrike" cap="none" dirty="0">
                <a:solidFill>
                  <a:srgbClr val="0432FF"/>
                </a:solidFill>
                <a:latin typeface="Calibri"/>
                <a:ea typeface="Calibri"/>
                <a:cs typeface="Calibri"/>
                <a:sym typeface="Calibri"/>
              </a:rPr>
              <a:t>Performance requirements connected thru performance budgets (Level 0 to 2)</a:t>
            </a:r>
          </a:p>
          <a:p>
            <a:pPr marL="342900" marR="0" lvl="0" indent="-342900" algn="l" defTabSz="914400" rtl="0" eaLnBrk="1" fontAlgn="auto" latinLnBrk="0" hangingPunct="1">
              <a:lnSpc>
                <a:spcPct val="100000"/>
              </a:lnSpc>
              <a:spcBef>
                <a:spcPts val="300"/>
              </a:spcBef>
              <a:spcAft>
                <a:spcPts val="0"/>
              </a:spcAft>
              <a:buClrTx/>
              <a:buSzTx/>
              <a:buFontTx/>
              <a:buBlip>
                <a:blip r:embed="rId3"/>
              </a:buBlip>
              <a:tabLst/>
              <a:defRPr/>
            </a:pPr>
            <a:r>
              <a:rPr lang="en-US" sz="1200" b="1" i="0" u="none" strike="noStrike" cap="none" dirty="0">
                <a:solidFill>
                  <a:srgbClr val="0432FF"/>
                </a:solidFill>
                <a:latin typeface="Calibri"/>
                <a:ea typeface="Calibri"/>
                <a:cs typeface="Calibri"/>
                <a:sym typeface="Calibri"/>
              </a:rPr>
              <a:t>Performance Budgets supported by analysis, modeling and/or simulation </a:t>
            </a:r>
          </a:p>
          <a:p>
            <a:pPr marL="342900" marR="0" lvl="0" indent="-342900" algn="l" defTabSz="914400" rtl="0" eaLnBrk="1" fontAlgn="auto" latinLnBrk="0" hangingPunct="1">
              <a:lnSpc>
                <a:spcPct val="100000"/>
              </a:lnSpc>
              <a:spcBef>
                <a:spcPts val="300"/>
              </a:spcBef>
              <a:spcAft>
                <a:spcPts val="0"/>
              </a:spcAft>
              <a:buClrTx/>
              <a:buSzTx/>
              <a:buFontTx/>
              <a:buBlip>
                <a:blip r:embed="rId3"/>
              </a:buBlip>
              <a:tabLst/>
              <a:defRPr/>
            </a:pPr>
            <a:r>
              <a:rPr lang="en-US" sz="1200" b="1" i="0" u="none" strike="noStrike" cap="none" dirty="0">
                <a:solidFill>
                  <a:srgbClr val="0432FF"/>
                </a:solidFill>
                <a:latin typeface="Calibri"/>
                <a:ea typeface="Calibri"/>
                <a:cs typeface="Calibri"/>
                <a:sym typeface="Calibri"/>
              </a:rPr>
              <a:t>Performance Budgets tracked thru KPPs</a:t>
            </a:r>
            <a:r>
              <a:rPr lang="en-US" sz="1400" b="1" i="0" u="none" strike="noStrike" cap="none" dirty="0">
                <a:solidFill>
                  <a:srgbClr val="0432FF"/>
                </a:solidFill>
                <a:latin typeface="Calibri"/>
                <a:ea typeface="Calibri"/>
                <a:cs typeface="Calibri"/>
                <a:sym typeface="Calibri"/>
              </a:rPr>
              <a:t> </a:t>
            </a:r>
            <a:endParaRPr lang="en-US" sz="1200" b="1" i="0" u="none" strike="noStrike" cap="none" dirty="0">
              <a:solidFill>
                <a:srgbClr val="0432FF"/>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US" dirty="0"/>
              <a:t>Example here Astrometry KPP </a:t>
            </a:r>
            <a:endParaRPr dirty="0"/>
          </a:p>
        </p:txBody>
      </p:sp>
      <p:sp>
        <p:nvSpPr>
          <p:cNvPr id="267" name="Google Shape;267;p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D01BC75-0E5B-4EB9-9962-269DB2427915}" type="slidenum">
              <a:rPr lang="en-US" smtClean="0"/>
              <a:t>14</a:t>
            </a:fld>
            <a:endParaRPr lang="en-US" dirty="0"/>
          </a:p>
        </p:txBody>
      </p:sp>
    </p:spTree>
    <p:extLst>
      <p:ext uri="{BB962C8B-B14F-4D97-AF65-F5344CB8AC3E}">
        <p14:creationId xmlns:p14="http://schemas.microsoft.com/office/powerpoint/2010/main" val="37701571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01BC75-0E5B-4EB9-9962-269DB2427915}" type="slidenum">
              <a:rPr lang="en-US" smtClean="0"/>
              <a:t>18</a:t>
            </a:fld>
            <a:endParaRPr lang="en-US" dirty="0"/>
          </a:p>
        </p:txBody>
      </p:sp>
    </p:spTree>
    <p:extLst>
      <p:ext uri="{BB962C8B-B14F-4D97-AF65-F5344CB8AC3E}">
        <p14:creationId xmlns:p14="http://schemas.microsoft.com/office/powerpoint/2010/main" val="177250552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981201"/>
            <a:ext cx="10363200" cy="1470025"/>
          </a:xfrm>
          <a:prstGeom prst="rect">
            <a:avLst/>
          </a:prstGeom>
        </p:spPr>
        <p:txBody>
          <a:bodyPr/>
          <a:lstStyle/>
          <a:p>
            <a:r>
              <a:rPr lang="en-US"/>
              <a:t>Click to edit Master title style</a:t>
            </a:r>
            <a:endParaRPr lang="en-US" dirty="0"/>
          </a:p>
        </p:txBody>
      </p:sp>
      <p:sp>
        <p:nvSpPr>
          <p:cNvPr id="3" name="Subtitle 2"/>
          <p:cNvSpPr>
            <a:spLocks noGrp="1"/>
          </p:cNvSpPr>
          <p:nvPr>
            <p:ph type="subTitle" idx="1"/>
          </p:nvPr>
        </p:nvSpPr>
        <p:spPr>
          <a:xfrm>
            <a:off x="1828800" y="3886200"/>
            <a:ext cx="8534400" cy="1752600"/>
          </a:xfrm>
          <a:prstGeom prst="rect">
            <a:avLst/>
          </a:prstGeom>
          <a:effectLst>
            <a:outerShdw blurRad="25400" dist="25400" dir="2700000" algn="tl" rotWithShape="0">
              <a:prstClr val="black"/>
            </a:outerShdw>
          </a:effectLst>
        </p:spPr>
        <p:txBody>
          <a:bodyPr>
            <a:normAutofit/>
          </a:bodyPr>
          <a:lstStyle>
            <a:lvl1pPr marL="0" indent="0" algn="ctr">
              <a:buNone/>
              <a:defRPr sz="2800">
                <a:solidFill>
                  <a:schemeClr val="bg1"/>
                </a:solidFill>
                <a:latin typeface="Myriad Pro"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23631975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Empty with title">
    <p:spTree>
      <p:nvGrpSpPr>
        <p:cNvPr id="1" name=""/>
        <p:cNvGrpSpPr/>
        <p:nvPr/>
      </p:nvGrpSpPr>
      <p:grpSpPr>
        <a:xfrm>
          <a:off x="0" y="0"/>
          <a:ext cx="0" cy="0"/>
          <a:chOff x="0" y="0"/>
          <a:chExt cx="0" cy="0"/>
        </a:xfrm>
      </p:grpSpPr>
      <p:sp>
        <p:nvSpPr>
          <p:cNvPr id="2" name="Title 1"/>
          <p:cNvSpPr>
            <a:spLocks noGrp="1"/>
          </p:cNvSpPr>
          <p:nvPr>
            <p:ph type="title"/>
          </p:nvPr>
        </p:nvSpPr>
        <p:spPr>
          <a:xfrm>
            <a:off x="711200" y="228600"/>
            <a:ext cx="10972800" cy="990600"/>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28219942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mptk">
    <p:spTree>
      <p:nvGrpSpPr>
        <p:cNvPr id="1" name=""/>
        <p:cNvGrpSpPr/>
        <p:nvPr/>
      </p:nvGrpSpPr>
      <p:grpSpPr>
        <a:xfrm>
          <a:off x="0" y="0"/>
          <a:ext cx="0" cy="0"/>
          <a:chOff x="0" y="0"/>
          <a:chExt cx="0" cy="0"/>
        </a:xfrm>
      </p:grpSpPr>
      <p:sp>
        <p:nvSpPr>
          <p:cNvPr id="2" name="Text Placeholder 2"/>
          <p:cNvSpPr>
            <a:spLocks noGrp="1"/>
          </p:cNvSpPr>
          <p:nvPr>
            <p:ph type="body" sz="half" idx="2"/>
          </p:nvPr>
        </p:nvSpPr>
        <p:spPr>
          <a:xfrm>
            <a:off x="589280" y="1676400"/>
            <a:ext cx="10891520" cy="4511040"/>
          </a:xfrm>
          <a:prstGeom prst="rect">
            <a:avLst/>
          </a:prstGeom>
        </p:spPr>
        <p:txBody>
          <a:bodyPr>
            <a:normAutofit lnSpcReduction="10000"/>
          </a:bodyPr>
          <a:lstStyle>
            <a:lvl1pPr marL="0" indent="0">
              <a:buNone/>
              <a:defRPr/>
            </a:lvl1pPr>
          </a:lstStyle>
          <a:p>
            <a:pPr lvl="0" algn="ctr"/>
            <a:r>
              <a:rPr lang="en-US" sz="2200">
                <a:latin typeface="Calibri" panose="020F0502020204030204" pitchFamily="34" charset="0"/>
              </a:rPr>
              <a:t>Edit Master text styles</a:t>
            </a:r>
          </a:p>
        </p:txBody>
      </p:sp>
      <p:sp>
        <p:nvSpPr>
          <p:cNvPr id="3" name="Title 3"/>
          <p:cNvSpPr>
            <a:spLocks noGrp="1"/>
          </p:cNvSpPr>
          <p:nvPr>
            <p:ph type="title"/>
          </p:nvPr>
        </p:nvSpPr>
        <p:spPr>
          <a:xfrm>
            <a:off x="589280" y="304800"/>
            <a:ext cx="10972800" cy="914400"/>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23368843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1A47D-CE3C-3ACC-349A-50460417DED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74D99F2-DD1C-6766-843B-23B74F8D224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2470E01-0E60-9203-2172-D51A55D03BA0}"/>
              </a:ext>
            </a:extLst>
          </p:cNvPr>
          <p:cNvSpPr>
            <a:spLocks noGrp="1"/>
          </p:cNvSpPr>
          <p:nvPr>
            <p:ph type="dt" sz="half" idx="10"/>
          </p:nvPr>
        </p:nvSpPr>
        <p:spPr/>
        <p:txBody>
          <a:bodyPr/>
          <a:lstStyle/>
          <a:p>
            <a:fld id="{302B8514-B6A3-7945-9903-22D2FE518AC1}" type="datetimeFigureOut">
              <a:rPr lang="en-US" smtClean="0"/>
              <a:t>12/4/23</a:t>
            </a:fld>
            <a:endParaRPr lang="en-US"/>
          </a:p>
        </p:txBody>
      </p:sp>
      <p:sp>
        <p:nvSpPr>
          <p:cNvPr id="5" name="Footer Placeholder 4">
            <a:extLst>
              <a:ext uri="{FF2B5EF4-FFF2-40B4-BE49-F238E27FC236}">
                <a16:creationId xmlns:a16="http://schemas.microsoft.com/office/drawing/2014/main" id="{C07E7880-AE98-BFA5-76DF-DD818995E9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8B1C1D-44AC-E5C1-546B-B820624D170D}"/>
              </a:ext>
            </a:extLst>
          </p:cNvPr>
          <p:cNvSpPr>
            <a:spLocks noGrp="1"/>
          </p:cNvSpPr>
          <p:nvPr>
            <p:ph type="sldNum" sz="quarter" idx="12"/>
          </p:nvPr>
        </p:nvSpPr>
        <p:spPr/>
        <p:txBody>
          <a:bodyPr/>
          <a:lstStyle/>
          <a:p>
            <a:fld id="{D842C5FB-EA9C-DA4A-A2EE-43F196C8CD8E}" type="slidenum">
              <a:rPr lang="en-US" smtClean="0"/>
              <a:t>‹#›</a:t>
            </a:fld>
            <a:endParaRPr lang="en-US"/>
          </a:p>
        </p:txBody>
      </p:sp>
    </p:spTree>
    <p:extLst>
      <p:ext uri="{BB962C8B-B14F-4D97-AF65-F5344CB8AC3E}">
        <p14:creationId xmlns:p14="http://schemas.microsoft.com/office/powerpoint/2010/main" val="39005440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A2F16-32B2-9F75-846D-8B6D1E8E96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EE1FC3-6FBF-C5F5-6ECC-73774E68F5D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EF8F3F-1D71-D655-B345-9A36B7D85B3D}"/>
              </a:ext>
            </a:extLst>
          </p:cNvPr>
          <p:cNvSpPr>
            <a:spLocks noGrp="1"/>
          </p:cNvSpPr>
          <p:nvPr>
            <p:ph type="dt" sz="half" idx="10"/>
          </p:nvPr>
        </p:nvSpPr>
        <p:spPr/>
        <p:txBody>
          <a:bodyPr/>
          <a:lstStyle/>
          <a:p>
            <a:fld id="{302B8514-B6A3-7945-9903-22D2FE518AC1}" type="datetimeFigureOut">
              <a:rPr lang="en-US" smtClean="0"/>
              <a:t>12/4/23</a:t>
            </a:fld>
            <a:endParaRPr lang="en-US"/>
          </a:p>
        </p:txBody>
      </p:sp>
      <p:sp>
        <p:nvSpPr>
          <p:cNvPr id="5" name="Footer Placeholder 4">
            <a:extLst>
              <a:ext uri="{FF2B5EF4-FFF2-40B4-BE49-F238E27FC236}">
                <a16:creationId xmlns:a16="http://schemas.microsoft.com/office/drawing/2014/main" id="{56908FD5-AC1C-68C8-4880-06CC7E28C1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A074CA-20F0-B19D-E22F-F53A092F3FB1}"/>
              </a:ext>
            </a:extLst>
          </p:cNvPr>
          <p:cNvSpPr>
            <a:spLocks noGrp="1"/>
          </p:cNvSpPr>
          <p:nvPr>
            <p:ph type="sldNum" sz="quarter" idx="12"/>
          </p:nvPr>
        </p:nvSpPr>
        <p:spPr/>
        <p:txBody>
          <a:bodyPr/>
          <a:lstStyle/>
          <a:p>
            <a:fld id="{D842C5FB-EA9C-DA4A-A2EE-43F196C8CD8E}" type="slidenum">
              <a:rPr lang="en-US" smtClean="0"/>
              <a:t>‹#›</a:t>
            </a:fld>
            <a:endParaRPr lang="en-US"/>
          </a:p>
        </p:txBody>
      </p:sp>
    </p:spTree>
    <p:extLst>
      <p:ext uri="{BB962C8B-B14F-4D97-AF65-F5344CB8AC3E}">
        <p14:creationId xmlns:p14="http://schemas.microsoft.com/office/powerpoint/2010/main" val="27188348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ED6B84-6918-B871-C673-DFB6FE2D775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CA97AB5-0E3E-3EF5-9DEB-ABAFAC1C57B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1CE4B8B-EF43-9D91-A01B-66FBA0AE408B}"/>
              </a:ext>
            </a:extLst>
          </p:cNvPr>
          <p:cNvSpPr>
            <a:spLocks noGrp="1"/>
          </p:cNvSpPr>
          <p:nvPr>
            <p:ph type="dt" sz="half" idx="10"/>
          </p:nvPr>
        </p:nvSpPr>
        <p:spPr/>
        <p:txBody>
          <a:bodyPr/>
          <a:lstStyle/>
          <a:p>
            <a:fld id="{302B8514-B6A3-7945-9903-22D2FE518AC1}" type="datetimeFigureOut">
              <a:rPr lang="en-US" smtClean="0"/>
              <a:t>12/4/23</a:t>
            </a:fld>
            <a:endParaRPr lang="en-US"/>
          </a:p>
        </p:txBody>
      </p:sp>
      <p:sp>
        <p:nvSpPr>
          <p:cNvPr id="5" name="Footer Placeholder 4">
            <a:extLst>
              <a:ext uri="{FF2B5EF4-FFF2-40B4-BE49-F238E27FC236}">
                <a16:creationId xmlns:a16="http://schemas.microsoft.com/office/drawing/2014/main" id="{4D607613-566D-AA1A-DE1F-138443E6F1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FBD183-B8D5-7B2E-799C-976C4C048CDB}"/>
              </a:ext>
            </a:extLst>
          </p:cNvPr>
          <p:cNvSpPr>
            <a:spLocks noGrp="1"/>
          </p:cNvSpPr>
          <p:nvPr>
            <p:ph type="sldNum" sz="quarter" idx="12"/>
          </p:nvPr>
        </p:nvSpPr>
        <p:spPr/>
        <p:txBody>
          <a:bodyPr/>
          <a:lstStyle/>
          <a:p>
            <a:fld id="{D842C5FB-EA9C-DA4A-A2EE-43F196C8CD8E}" type="slidenum">
              <a:rPr lang="en-US" smtClean="0"/>
              <a:t>‹#›</a:t>
            </a:fld>
            <a:endParaRPr lang="en-US"/>
          </a:p>
        </p:txBody>
      </p:sp>
    </p:spTree>
    <p:extLst>
      <p:ext uri="{BB962C8B-B14F-4D97-AF65-F5344CB8AC3E}">
        <p14:creationId xmlns:p14="http://schemas.microsoft.com/office/powerpoint/2010/main" val="15354936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58747-9255-5AFE-7028-47A15FF469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E7FA2A0-C9A0-25CD-7EC8-79526847057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DABF338-18FD-347F-F5AF-D198BD03B15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E371539-53E7-3CB8-9B19-224B50274CB4}"/>
              </a:ext>
            </a:extLst>
          </p:cNvPr>
          <p:cNvSpPr>
            <a:spLocks noGrp="1"/>
          </p:cNvSpPr>
          <p:nvPr>
            <p:ph type="dt" sz="half" idx="10"/>
          </p:nvPr>
        </p:nvSpPr>
        <p:spPr/>
        <p:txBody>
          <a:bodyPr/>
          <a:lstStyle/>
          <a:p>
            <a:fld id="{302B8514-B6A3-7945-9903-22D2FE518AC1}" type="datetimeFigureOut">
              <a:rPr lang="en-US" smtClean="0"/>
              <a:t>12/4/23</a:t>
            </a:fld>
            <a:endParaRPr lang="en-US"/>
          </a:p>
        </p:txBody>
      </p:sp>
      <p:sp>
        <p:nvSpPr>
          <p:cNvPr id="6" name="Footer Placeholder 5">
            <a:extLst>
              <a:ext uri="{FF2B5EF4-FFF2-40B4-BE49-F238E27FC236}">
                <a16:creationId xmlns:a16="http://schemas.microsoft.com/office/drawing/2014/main" id="{CF527B9B-BAF6-F964-F78F-BE03E633E5D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81E098-670B-4878-D5AA-73A059267D2D}"/>
              </a:ext>
            </a:extLst>
          </p:cNvPr>
          <p:cNvSpPr>
            <a:spLocks noGrp="1"/>
          </p:cNvSpPr>
          <p:nvPr>
            <p:ph type="sldNum" sz="quarter" idx="12"/>
          </p:nvPr>
        </p:nvSpPr>
        <p:spPr/>
        <p:txBody>
          <a:bodyPr/>
          <a:lstStyle/>
          <a:p>
            <a:fld id="{D842C5FB-EA9C-DA4A-A2EE-43F196C8CD8E}" type="slidenum">
              <a:rPr lang="en-US" smtClean="0"/>
              <a:t>‹#›</a:t>
            </a:fld>
            <a:endParaRPr lang="en-US"/>
          </a:p>
        </p:txBody>
      </p:sp>
    </p:spTree>
    <p:extLst>
      <p:ext uri="{BB962C8B-B14F-4D97-AF65-F5344CB8AC3E}">
        <p14:creationId xmlns:p14="http://schemas.microsoft.com/office/powerpoint/2010/main" val="40462150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9A233-FDCB-F871-6091-658E49F8B5C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E6C3BA1-DA19-0055-4E1D-75001610D23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5124329-2AA4-9F1A-A02F-02524857E9D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866F85C-D4F4-B34A-6A22-273F00CCC0C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EFA4D88-3631-F7BF-DE08-2F45AE30716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5EDD98-20FC-0C23-B371-F5C82A8D9265}"/>
              </a:ext>
            </a:extLst>
          </p:cNvPr>
          <p:cNvSpPr>
            <a:spLocks noGrp="1"/>
          </p:cNvSpPr>
          <p:nvPr>
            <p:ph type="dt" sz="half" idx="10"/>
          </p:nvPr>
        </p:nvSpPr>
        <p:spPr/>
        <p:txBody>
          <a:bodyPr/>
          <a:lstStyle/>
          <a:p>
            <a:fld id="{302B8514-B6A3-7945-9903-22D2FE518AC1}" type="datetimeFigureOut">
              <a:rPr lang="en-US" smtClean="0"/>
              <a:t>12/4/23</a:t>
            </a:fld>
            <a:endParaRPr lang="en-US"/>
          </a:p>
        </p:txBody>
      </p:sp>
      <p:sp>
        <p:nvSpPr>
          <p:cNvPr id="8" name="Footer Placeholder 7">
            <a:extLst>
              <a:ext uri="{FF2B5EF4-FFF2-40B4-BE49-F238E27FC236}">
                <a16:creationId xmlns:a16="http://schemas.microsoft.com/office/drawing/2014/main" id="{A3C05B22-6288-880D-A698-9F85F0E5C64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2140307-C762-AE4A-D75E-E07EF9762725}"/>
              </a:ext>
            </a:extLst>
          </p:cNvPr>
          <p:cNvSpPr>
            <a:spLocks noGrp="1"/>
          </p:cNvSpPr>
          <p:nvPr>
            <p:ph type="sldNum" sz="quarter" idx="12"/>
          </p:nvPr>
        </p:nvSpPr>
        <p:spPr/>
        <p:txBody>
          <a:bodyPr/>
          <a:lstStyle/>
          <a:p>
            <a:fld id="{D842C5FB-EA9C-DA4A-A2EE-43F196C8CD8E}" type="slidenum">
              <a:rPr lang="en-US" smtClean="0"/>
              <a:t>‹#›</a:t>
            </a:fld>
            <a:endParaRPr lang="en-US"/>
          </a:p>
        </p:txBody>
      </p:sp>
    </p:spTree>
    <p:extLst>
      <p:ext uri="{BB962C8B-B14F-4D97-AF65-F5344CB8AC3E}">
        <p14:creationId xmlns:p14="http://schemas.microsoft.com/office/powerpoint/2010/main" val="29872967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AC0487-6B3C-8CD6-8FE4-A60EC4A74D9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7147801-23D8-F81C-7CD7-DD523BC4CA1D}"/>
              </a:ext>
            </a:extLst>
          </p:cNvPr>
          <p:cNvSpPr>
            <a:spLocks noGrp="1"/>
          </p:cNvSpPr>
          <p:nvPr>
            <p:ph type="dt" sz="half" idx="10"/>
          </p:nvPr>
        </p:nvSpPr>
        <p:spPr/>
        <p:txBody>
          <a:bodyPr/>
          <a:lstStyle/>
          <a:p>
            <a:fld id="{302B8514-B6A3-7945-9903-22D2FE518AC1}" type="datetimeFigureOut">
              <a:rPr lang="en-US" smtClean="0"/>
              <a:t>12/4/23</a:t>
            </a:fld>
            <a:endParaRPr lang="en-US"/>
          </a:p>
        </p:txBody>
      </p:sp>
      <p:sp>
        <p:nvSpPr>
          <p:cNvPr id="4" name="Footer Placeholder 3">
            <a:extLst>
              <a:ext uri="{FF2B5EF4-FFF2-40B4-BE49-F238E27FC236}">
                <a16:creationId xmlns:a16="http://schemas.microsoft.com/office/drawing/2014/main" id="{A4AB3FF5-2639-3466-800D-F9369B71BDB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6718BE0-3EC6-0731-8D94-CF8A860BCD4D}"/>
              </a:ext>
            </a:extLst>
          </p:cNvPr>
          <p:cNvSpPr>
            <a:spLocks noGrp="1"/>
          </p:cNvSpPr>
          <p:nvPr>
            <p:ph type="sldNum" sz="quarter" idx="12"/>
          </p:nvPr>
        </p:nvSpPr>
        <p:spPr/>
        <p:txBody>
          <a:bodyPr/>
          <a:lstStyle/>
          <a:p>
            <a:fld id="{D842C5FB-EA9C-DA4A-A2EE-43F196C8CD8E}" type="slidenum">
              <a:rPr lang="en-US" smtClean="0"/>
              <a:t>‹#›</a:t>
            </a:fld>
            <a:endParaRPr lang="en-US"/>
          </a:p>
        </p:txBody>
      </p:sp>
    </p:spTree>
    <p:extLst>
      <p:ext uri="{BB962C8B-B14F-4D97-AF65-F5344CB8AC3E}">
        <p14:creationId xmlns:p14="http://schemas.microsoft.com/office/powerpoint/2010/main" val="7547409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C4E67B7-38E4-8BFA-797B-1B047E812933}"/>
              </a:ext>
            </a:extLst>
          </p:cNvPr>
          <p:cNvSpPr>
            <a:spLocks noGrp="1"/>
          </p:cNvSpPr>
          <p:nvPr>
            <p:ph type="dt" sz="half" idx="10"/>
          </p:nvPr>
        </p:nvSpPr>
        <p:spPr/>
        <p:txBody>
          <a:bodyPr/>
          <a:lstStyle/>
          <a:p>
            <a:fld id="{302B8514-B6A3-7945-9903-22D2FE518AC1}" type="datetimeFigureOut">
              <a:rPr lang="en-US" smtClean="0"/>
              <a:t>12/4/23</a:t>
            </a:fld>
            <a:endParaRPr lang="en-US"/>
          </a:p>
        </p:txBody>
      </p:sp>
      <p:sp>
        <p:nvSpPr>
          <p:cNvPr id="3" name="Footer Placeholder 2">
            <a:extLst>
              <a:ext uri="{FF2B5EF4-FFF2-40B4-BE49-F238E27FC236}">
                <a16:creationId xmlns:a16="http://schemas.microsoft.com/office/drawing/2014/main" id="{78BFDD95-B4E9-2073-40C8-4CBD25017C3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A5F9B1B-DC43-79B2-0D8F-83B16BADCEB0}"/>
              </a:ext>
            </a:extLst>
          </p:cNvPr>
          <p:cNvSpPr>
            <a:spLocks noGrp="1"/>
          </p:cNvSpPr>
          <p:nvPr>
            <p:ph type="sldNum" sz="quarter" idx="12"/>
          </p:nvPr>
        </p:nvSpPr>
        <p:spPr/>
        <p:txBody>
          <a:bodyPr/>
          <a:lstStyle/>
          <a:p>
            <a:fld id="{D842C5FB-EA9C-DA4A-A2EE-43F196C8CD8E}" type="slidenum">
              <a:rPr lang="en-US" smtClean="0"/>
              <a:t>‹#›</a:t>
            </a:fld>
            <a:endParaRPr lang="en-US"/>
          </a:p>
        </p:txBody>
      </p:sp>
    </p:spTree>
    <p:extLst>
      <p:ext uri="{BB962C8B-B14F-4D97-AF65-F5344CB8AC3E}">
        <p14:creationId xmlns:p14="http://schemas.microsoft.com/office/powerpoint/2010/main" val="29025503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10670-FD25-DDEF-AFA9-E59CBEBCE8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594E17C-49A0-B7DB-B934-31AC2ABD688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E11D0C5-44DB-E30E-CBC3-FAE0C5021A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E3D7CDE-EF96-4CD6-7C82-E352BCC5673E}"/>
              </a:ext>
            </a:extLst>
          </p:cNvPr>
          <p:cNvSpPr>
            <a:spLocks noGrp="1"/>
          </p:cNvSpPr>
          <p:nvPr>
            <p:ph type="dt" sz="half" idx="10"/>
          </p:nvPr>
        </p:nvSpPr>
        <p:spPr/>
        <p:txBody>
          <a:bodyPr/>
          <a:lstStyle/>
          <a:p>
            <a:fld id="{302B8514-B6A3-7945-9903-22D2FE518AC1}" type="datetimeFigureOut">
              <a:rPr lang="en-US" smtClean="0"/>
              <a:t>12/4/23</a:t>
            </a:fld>
            <a:endParaRPr lang="en-US"/>
          </a:p>
        </p:txBody>
      </p:sp>
      <p:sp>
        <p:nvSpPr>
          <p:cNvPr id="6" name="Footer Placeholder 5">
            <a:extLst>
              <a:ext uri="{FF2B5EF4-FFF2-40B4-BE49-F238E27FC236}">
                <a16:creationId xmlns:a16="http://schemas.microsoft.com/office/drawing/2014/main" id="{65D379E7-5F4A-C83B-D557-48A24B1A7D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261D52C-B00C-21AE-F3ED-7CA9C6CB56D8}"/>
              </a:ext>
            </a:extLst>
          </p:cNvPr>
          <p:cNvSpPr>
            <a:spLocks noGrp="1"/>
          </p:cNvSpPr>
          <p:nvPr>
            <p:ph type="sldNum" sz="quarter" idx="12"/>
          </p:nvPr>
        </p:nvSpPr>
        <p:spPr/>
        <p:txBody>
          <a:bodyPr/>
          <a:lstStyle/>
          <a:p>
            <a:fld id="{D842C5FB-EA9C-DA4A-A2EE-43F196C8CD8E}" type="slidenum">
              <a:rPr lang="en-US" smtClean="0"/>
              <a:t>‹#›</a:t>
            </a:fld>
            <a:endParaRPr lang="en-US"/>
          </a:p>
        </p:txBody>
      </p:sp>
    </p:spTree>
    <p:extLst>
      <p:ext uri="{BB962C8B-B14F-4D97-AF65-F5344CB8AC3E}">
        <p14:creationId xmlns:p14="http://schemas.microsoft.com/office/powerpoint/2010/main" val="35613756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ullet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304800"/>
            <a:ext cx="10972800" cy="990600"/>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609600" y="1600201"/>
            <a:ext cx="10972800" cy="4525963"/>
          </a:xfrm>
          <a:prstGeom prst="rect">
            <a:avLst/>
          </a:prstGeo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420877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9CB6A-29FF-19F6-21AD-627E90ECCAB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5D17168-DC5D-7789-2133-66DCCA0F746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358330B-5230-BC9A-7E07-7292F987F42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6990A2C-A35F-227F-B0D9-4837804A448F}"/>
              </a:ext>
            </a:extLst>
          </p:cNvPr>
          <p:cNvSpPr>
            <a:spLocks noGrp="1"/>
          </p:cNvSpPr>
          <p:nvPr>
            <p:ph type="dt" sz="half" idx="10"/>
          </p:nvPr>
        </p:nvSpPr>
        <p:spPr/>
        <p:txBody>
          <a:bodyPr/>
          <a:lstStyle/>
          <a:p>
            <a:fld id="{302B8514-B6A3-7945-9903-22D2FE518AC1}" type="datetimeFigureOut">
              <a:rPr lang="en-US" smtClean="0"/>
              <a:t>12/4/23</a:t>
            </a:fld>
            <a:endParaRPr lang="en-US"/>
          </a:p>
        </p:txBody>
      </p:sp>
      <p:sp>
        <p:nvSpPr>
          <p:cNvPr id="6" name="Footer Placeholder 5">
            <a:extLst>
              <a:ext uri="{FF2B5EF4-FFF2-40B4-BE49-F238E27FC236}">
                <a16:creationId xmlns:a16="http://schemas.microsoft.com/office/drawing/2014/main" id="{15CE3D22-B02B-7FD5-444B-8AD61492855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28560B-9ED8-684C-1FAD-6E38F04D2F75}"/>
              </a:ext>
            </a:extLst>
          </p:cNvPr>
          <p:cNvSpPr>
            <a:spLocks noGrp="1"/>
          </p:cNvSpPr>
          <p:nvPr>
            <p:ph type="sldNum" sz="quarter" idx="12"/>
          </p:nvPr>
        </p:nvSpPr>
        <p:spPr/>
        <p:txBody>
          <a:bodyPr/>
          <a:lstStyle/>
          <a:p>
            <a:fld id="{D842C5FB-EA9C-DA4A-A2EE-43F196C8CD8E}" type="slidenum">
              <a:rPr lang="en-US" smtClean="0"/>
              <a:t>‹#›</a:t>
            </a:fld>
            <a:endParaRPr lang="en-US"/>
          </a:p>
        </p:txBody>
      </p:sp>
    </p:spTree>
    <p:extLst>
      <p:ext uri="{BB962C8B-B14F-4D97-AF65-F5344CB8AC3E}">
        <p14:creationId xmlns:p14="http://schemas.microsoft.com/office/powerpoint/2010/main" val="913596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DB68DE-ADCA-11A1-AFD1-C9949A6DCC7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7BD6AB9-B7BB-C3F9-EE8C-F4759CCD8F8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EDA05D-6E60-8A50-E1F9-5F11938B763A}"/>
              </a:ext>
            </a:extLst>
          </p:cNvPr>
          <p:cNvSpPr>
            <a:spLocks noGrp="1"/>
          </p:cNvSpPr>
          <p:nvPr>
            <p:ph type="dt" sz="half" idx="10"/>
          </p:nvPr>
        </p:nvSpPr>
        <p:spPr/>
        <p:txBody>
          <a:bodyPr/>
          <a:lstStyle/>
          <a:p>
            <a:fld id="{302B8514-B6A3-7945-9903-22D2FE518AC1}" type="datetimeFigureOut">
              <a:rPr lang="en-US" smtClean="0"/>
              <a:t>12/4/23</a:t>
            </a:fld>
            <a:endParaRPr lang="en-US"/>
          </a:p>
        </p:txBody>
      </p:sp>
      <p:sp>
        <p:nvSpPr>
          <p:cNvPr id="5" name="Footer Placeholder 4">
            <a:extLst>
              <a:ext uri="{FF2B5EF4-FFF2-40B4-BE49-F238E27FC236}">
                <a16:creationId xmlns:a16="http://schemas.microsoft.com/office/drawing/2014/main" id="{C84AAA73-AD9C-8B53-0574-0D6B99B62D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C2CCB7-0E9C-0C6B-476F-7D860451587E}"/>
              </a:ext>
            </a:extLst>
          </p:cNvPr>
          <p:cNvSpPr>
            <a:spLocks noGrp="1"/>
          </p:cNvSpPr>
          <p:nvPr>
            <p:ph type="sldNum" sz="quarter" idx="12"/>
          </p:nvPr>
        </p:nvSpPr>
        <p:spPr/>
        <p:txBody>
          <a:bodyPr/>
          <a:lstStyle/>
          <a:p>
            <a:fld id="{D842C5FB-EA9C-DA4A-A2EE-43F196C8CD8E}" type="slidenum">
              <a:rPr lang="en-US" smtClean="0"/>
              <a:t>‹#›</a:t>
            </a:fld>
            <a:endParaRPr lang="en-US"/>
          </a:p>
        </p:txBody>
      </p:sp>
    </p:spTree>
    <p:extLst>
      <p:ext uri="{BB962C8B-B14F-4D97-AF65-F5344CB8AC3E}">
        <p14:creationId xmlns:p14="http://schemas.microsoft.com/office/powerpoint/2010/main" val="31669483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93ACBDF-28C0-7719-AC0D-254EE327494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71E2276-561B-8F59-D1DF-4779821EB68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BA733A-4EE4-3E7D-886C-B125F8868700}"/>
              </a:ext>
            </a:extLst>
          </p:cNvPr>
          <p:cNvSpPr>
            <a:spLocks noGrp="1"/>
          </p:cNvSpPr>
          <p:nvPr>
            <p:ph type="dt" sz="half" idx="10"/>
          </p:nvPr>
        </p:nvSpPr>
        <p:spPr/>
        <p:txBody>
          <a:bodyPr/>
          <a:lstStyle/>
          <a:p>
            <a:fld id="{302B8514-B6A3-7945-9903-22D2FE518AC1}" type="datetimeFigureOut">
              <a:rPr lang="en-US" smtClean="0"/>
              <a:t>12/4/23</a:t>
            </a:fld>
            <a:endParaRPr lang="en-US"/>
          </a:p>
        </p:txBody>
      </p:sp>
      <p:sp>
        <p:nvSpPr>
          <p:cNvPr id="5" name="Footer Placeholder 4">
            <a:extLst>
              <a:ext uri="{FF2B5EF4-FFF2-40B4-BE49-F238E27FC236}">
                <a16:creationId xmlns:a16="http://schemas.microsoft.com/office/drawing/2014/main" id="{937CE8BA-58D8-D121-C4D3-62711086AF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D7EA0F-F3FC-E503-52C1-A2F6D23C4B9C}"/>
              </a:ext>
            </a:extLst>
          </p:cNvPr>
          <p:cNvSpPr>
            <a:spLocks noGrp="1"/>
          </p:cNvSpPr>
          <p:nvPr>
            <p:ph type="sldNum" sz="quarter" idx="12"/>
          </p:nvPr>
        </p:nvSpPr>
        <p:spPr/>
        <p:txBody>
          <a:bodyPr/>
          <a:lstStyle/>
          <a:p>
            <a:fld id="{D842C5FB-EA9C-DA4A-A2EE-43F196C8CD8E}" type="slidenum">
              <a:rPr lang="en-US" smtClean="0"/>
              <a:t>‹#›</a:t>
            </a:fld>
            <a:endParaRPr lang="en-US"/>
          </a:p>
        </p:txBody>
      </p:sp>
    </p:spTree>
    <p:extLst>
      <p:ext uri="{BB962C8B-B14F-4D97-AF65-F5344CB8AC3E}">
        <p14:creationId xmlns:p14="http://schemas.microsoft.com/office/powerpoint/2010/main" val="23192906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62BA10-E558-E39A-B7B2-925D0167CAB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8284C8B-6358-75FE-3DB9-9E15D82AE31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532E66C-1661-EA27-73D6-77843074D4C0}"/>
              </a:ext>
            </a:extLst>
          </p:cNvPr>
          <p:cNvSpPr>
            <a:spLocks noGrp="1"/>
          </p:cNvSpPr>
          <p:nvPr>
            <p:ph type="dt" sz="half" idx="10"/>
          </p:nvPr>
        </p:nvSpPr>
        <p:spPr/>
        <p:txBody>
          <a:bodyPr/>
          <a:lstStyle/>
          <a:p>
            <a:fld id="{E468859C-4EB0-CE4C-A0D5-6A93B45B716F}" type="datetimeFigureOut">
              <a:rPr lang="en-US" smtClean="0"/>
              <a:t>12/4/23</a:t>
            </a:fld>
            <a:endParaRPr lang="en-US"/>
          </a:p>
        </p:txBody>
      </p:sp>
      <p:sp>
        <p:nvSpPr>
          <p:cNvPr id="5" name="Footer Placeholder 4">
            <a:extLst>
              <a:ext uri="{FF2B5EF4-FFF2-40B4-BE49-F238E27FC236}">
                <a16:creationId xmlns:a16="http://schemas.microsoft.com/office/drawing/2014/main" id="{277E4909-94C3-FE8C-5B97-5342F28CC3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CC3883-E60B-29EC-0817-9EE6B1C36ED5}"/>
              </a:ext>
            </a:extLst>
          </p:cNvPr>
          <p:cNvSpPr>
            <a:spLocks noGrp="1"/>
          </p:cNvSpPr>
          <p:nvPr>
            <p:ph type="sldNum" sz="quarter" idx="12"/>
          </p:nvPr>
        </p:nvSpPr>
        <p:spPr/>
        <p:txBody>
          <a:bodyPr/>
          <a:lstStyle/>
          <a:p>
            <a:fld id="{B865FBAE-1495-1B4B-9E60-2417401D29CB}" type="slidenum">
              <a:rPr lang="en-US" smtClean="0"/>
              <a:t>‹#›</a:t>
            </a:fld>
            <a:endParaRPr lang="en-US"/>
          </a:p>
        </p:txBody>
      </p:sp>
    </p:spTree>
    <p:extLst>
      <p:ext uri="{BB962C8B-B14F-4D97-AF65-F5344CB8AC3E}">
        <p14:creationId xmlns:p14="http://schemas.microsoft.com/office/powerpoint/2010/main" val="11044977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568A43-15E5-AB6E-9A22-6179CC3B5A0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6CEC84B-F3C9-8752-4465-302DCCC49BB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E84B8E-161B-B9CB-E0FE-3D540A5D2DCF}"/>
              </a:ext>
            </a:extLst>
          </p:cNvPr>
          <p:cNvSpPr>
            <a:spLocks noGrp="1"/>
          </p:cNvSpPr>
          <p:nvPr>
            <p:ph type="dt" sz="half" idx="10"/>
          </p:nvPr>
        </p:nvSpPr>
        <p:spPr/>
        <p:txBody>
          <a:bodyPr/>
          <a:lstStyle/>
          <a:p>
            <a:fld id="{E468859C-4EB0-CE4C-A0D5-6A93B45B716F}" type="datetimeFigureOut">
              <a:rPr lang="en-US" smtClean="0"/>
              <a:t>12/4/23</a:t>
            </a:fld>
            <a:endParaRPr lang="en-US"/>
          </a:p>
        </p:txBody>
      </p:sp>
      <p:sp>
        <p:nvSpPr>
          <p:cNvPr id="5" name="Footer Placeholder 4">
            <a:extLst>
              <a:ext uri="{FF2B5EF4-FFF2-40B4-BE49-F238E27FC236}">
                <a16:creationId xmlns:a16="http://schemas.microsoft.com/office/drawing/2014/main" id="{9B000CE8-3C0F-C3DC-2B42-23037A5D42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033FDF-7583-B3C5-2608-8DC13F357325}"/>
              </a:ext>
            </a:extLst>
          </p:cNvPr>
          <p:cNvSpPr>
            <a:spLocks noGrp="1"/>
          </p:cNvSpPr>
          <p:nvPr>
            <p:ph type="sldNum" sz="quarter" idx="12"/>
          </p:nvPr>
        </p:nvSpPr>
        <p:spPr/>
        <p:txBody>
          <a:bodyPr/>
          <a:lstStyle/>
          <a:p>
            <a:fld id="{B865FBAE-1495-1B4B-9E60-2417401D29CB}" type="slidenum">
              <a:rPr lang="en-US" smtClean="0"/>
              <a:t>‹#›</a:t>
            </a:fld>
            <a:endParaRPr lang="en-US"/>
          </a:p>
        </p:txBody>
      </p:sp>
    </p:spTree>
    <p:extLst>
      <p:ext uri="{BB962C8B-B14F-4D97-AF65-F5344CB8AC3E}">
        <p14:creationId xmlns:p14="http://schemas.microsoft.com/office/powerpoint/2010/main" val="31011871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11F36-9065-5DBF-E2A1-8B084A61582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2970B14-12D1-750D-FEC6-BB8D7F156F7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8069A51-9306-ECEC-9569-FCADD0588264}"/>
              </a:ext>
            </a:extLst>
          </p:cNvPr>
          <p:cNvSpPr>
            <a:spLocks noGrp="1"/>
          </p:cNvSpPr>
          <p:nvPr>
            <p:ph type="dt" sz="half" idx="10"/>
          </p:nvPr>
        </p:nvSpPr>
        <p:spPr/>
        <p:txBody>
          <a:bodyPr/>
          <a:lstStyle/>
          <a:p>
            <a:fld id="{E468859C-4EB0-CE4C-A0D5-6A93B45B716F}" type="datetimeFigureOut">
              <a:rPr lang="en-US" smtClean="0"/>
              <a:t>12/4/23</a:t>
            </a:fld>
            <a:endParaRPr lang="en-US"/>
          </a:p>
        </p:txBody>
      </p:sp>
      <p:sp>
        <p:nvSpPr>
          <p:cNvPr id="5" name="Footer Placeholder 4">
            <a:extLst>
              <a:ext uri="{FF2B5EF4-FFF2-40B4-BE49-F238E27FC236}">
                <a16:creationId xmlns:a16="http://schemas.microsoft.com/office/drawing/2014/main" id="{E0CE2FF9-5454-4684-6DAC-22D7B1449D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4CAAAB-5A05-64CA-49E9-9B9430679716}"/>
              </a:ext>
            </a:extLst>
          </p:cNvPr>
          <p:cNvSpPr>
            <a:spLocks noGrp="1"/>
          </p:cNvSpPr>
          <p:nvPr>
            <p:ph type="sldNum" sz="quarter" idx="12"/>
          </p:nvPr>
        </p:nvSpPr>
        <p:spPr/>
        <p:txBody>
          <a:bodyPr/>
          <a:lstStyle/>
          <a:p>
            <a:fld id="{B865FBAE-1495-1B4B-9E60-2417401D29CB}" type="slidenum">
              <a:rPr lang="en-US" smtClean="0"/>
              <a:t>‹#›</a:t>
            </a:fld>
            <a:endParaRPr lang="en-US"/>
          </a:p>
        </p:txBody>
      </p:sp>
    </p:spTree>
    <p:extLst>
      <p:ext uri="{BB962C8B-B14F-4D97-AF65-F5344CB8AC3E}">
        <p14:creationId xmlns:p14="http://schemas.microsoft.com/office/powerpoint/2010/main" val="1293941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BD6AF-AC4B-B0FB-4AE8-802959C5179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E8FBBFE-BA01-3600-BA88-2E9E99E0AC9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1057C6A-D34D-05AB-E8B1-1EE9D5B5211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0392B4D-2DCC-DC06-4523-A2A2649E3A6F}"/>
              </a:ext>
            </a:extLst>
          </p:cNvPr>
          <p:cNvSpPr>
            <a:spLocks noGrp="1"/>
          </p:cNvSpPr>
          <p:nvPr>
            <p:ph type="dt" sz="half" idx="10"/>
          </p:nvPr>
        </p:nvSpPr>
        <p:spPr/>
        <p:txBody>
          <a:bodyPr/>
          <a:lstStyle/>
          <a:p>
            <a:fld id="{E468859C-4EB0-CE4C-A0D5-6A93B45B716F}" type="datetimeFigureOut">
              <a:rPr lang="en-US" smtClean="0"/>
              <a:t>12/4/23</a:t>
            </a:fld>
            <a:endParaRPr lang="en-US"/>
          </a:p>
        </p:txBody>
      </p:sp>
      <p:sp>
        <p:nvSpPr>
          <p:cNvPr id="6" name="Footer Placeholder 5">
            <a:extLst>
              <a:ext uri="{FF2B5EF4-FFF2-40B4-BE49-F238E27FC236}">
                <a16:creationId xmlns:a16="http://schemas.microsoft.com/office/drawing/2014/main" id="{225ECD2A-BADE-24F0-D062-285A7EEFD5E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1C249DE-3E19-A7B3-F73B-ADFF65ECCB95}"/>
              </a:ext>
            </a:extLst>
          </p:cNvPr>
          <p:cNvSpPr>
            <a:spLocks noGrp="1"/>
          </p:cNvSpPr>
          <p:nvPr>
            <p:ph type="sldNum" sz="quarter" idx="12"/>
          </p:nvPr>
        </p:nvSpPr>
        <p:spPr/>
        <p:txBody>
          <a:bodyPr/>
          <a:lstStyle/>
          <a:p>
            <a:fld id="{B865FBAE-1495-1B4B-9E60-2417401D29CB}" type="slidenum">
              <a:rPr lang="en-US" smtClean="0"/>
              <a:t>‹#›</a:t>
            </a:fld>
            <a:endParaRPr lang="en-US"/>
          </a:p>
        </p:txBody>
      </p:sp>
    </p:spTree>
    <p:extLst>
      <p:ext uri="{BB962C8B-B14F-4D97-AF65-F5344CB8AC3E}">
        <p14:creationId xmlns:p14="http://schemas.microsoft.com/office/powerpoint/2010/main" val="23842183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900E8-605A-85D4-AB94-82736B7EEB1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A5F2F09-35B7-157D-2BBC-CF24D773E4E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33519FB-E003-A74B-DF11-2B8C689BF53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99D5444-2950-0505-FA0D-9A063D9C455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7439671-FF88-43E4-021C-5AEFC6100AC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0DED345-3DE5-F27A-B806-0A45EBAE793C}"/>
              </a:ext>
            </a:extLst>
          </p:cNvPr>
          <p:cNvSpPr>
            <a:spLocks noGrp="1"/>
          </p:cNvSpPr>
          <p:nvPr>
            <p:ph type="dt" sz="half" idx="10"/>
          </p:nvPr>
        </p:nvSpPr>
        <p:spPr/>
        <p:txBody>
          <a:bodyPr/>
          <a:lstStyle/>
          <a:p>
            <a:fld id="{E468859C-4EB0-CE4C-A0D5-6A93B45B716F}" type="datetimeFigureOut">
              <a:rPr lang="en-US" smtClean="0"/>
              <a:t>12/4/23</a:t>
            </a:fld>
            <a:endParaRPr lang="en-US"/>
          </a:p>
        </p:txBody>
      </p:sp>
      <p:sp>
        <p:nvSpPr>
          <p:cNvPr id="8" name="Footer Placeholder 7">
            <a:extLst>
              <a:ext uri="{FF2B5EF4-FFF2-40B4-BE49-F238E27FC236}">
                <a16:creationId xmlns:a16="http://schemas.microsoft.com/office/drawing/2014/main" id="{C6078A29-7A8E-E150-70F2-08045C668B9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D5F6215-90AD-5819-F02B-8E4F2FB92823}"/>
              </a:ext>
            </a:extLst>
          </p:cNvPr>
          <p:cNvSpPr>
            <a:spLocks noGrp="1"/>
          </p:cNvSpPr>
          <p:nvPr>
            <p:ph type="sldNum" sz="quarter" idx="12"/>
          </p:nvPr>
        </p:nvSpPr>
        <p:spPr/>
        <p:txBody>
          <a:bodyPr/>
          <a:lstStyle/>
          <a:p>
            <a:fld id="{B865FBAE-1495-1B4B-9E60-2417401D29CB}" type="slidenum">
              <a:rPr lang="en-US" smtClean="0"/>
              <a:t>‹#›</a:t>
            </a:fld>
            <a:endParaRPr lang="en-US"/>
          </a:p>
        </p:txBody>
      </p:sp>
    </p:spTree>
    <p:extLst>
      <p:ext uri="{BB962C8B-B14F-4D97-AF65-F5344CB8AC3E}">
        <p14:creationId xmlns:p14="http://schemas.microsoft.com/office/powerpoint/2010/main" val="2650958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ACFCE-7C59-82B7-DEB4-0F07445E9DB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37B24E4-3770-200F-E9D1-C3628A02B9C3}"/>
              </a:ext>
            </a:extLst>
          </p:cNvPr>
          <p:cNvSpPr>
            <a:spLocks noGrp="1"/>
          </p:cNvSpPr>
          <p:nvPr>
            <p:ph type="dt" sz="half" idx="10"/>
          </p:nvPr>
        </p:nvSpPr>
        <p:spPr/>
        <p:txBody>
          <a:bodyPr/>
          <a:lstStyle/>
          <a:p>
            <a:fld id="{E468859C-4EB0-CE4C-A0D5-6A93B45B716F}" type="datetimeFigureOut">
              <a:rPr lang="en-US" smtClean="0"/>
              <a:t>12/4/23</a:t>
            </a:fld>
            <a:endParaRPr lang="en-US"/>
          </a:p>
        </p:txBody>
      </p:sp>
      <p:sp>
        <p:nvSpPr>
          <p:cNvPr id="4" name="Footer Placeholder 3">
            <a:extLst>
              <a:ext uri="{FF2B5EF4-FFF2-40B4-BE49-F238E27FC236}">
                <a16:creationId xmlns:a16="http://schemas.microsoft.com/office/drawing/2014/main" id="{A889901B-2238-1350-CA14-DC98CF33D2C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9AD7A23-BF00-CAA2-8C50-DD41DF41DF24}"/>
              </a:ext>
            </a:extLst>
          </p:cNvPr>
          <p:cNvSpPr>
            <a:spLocks noGrp="1"/>
          </p:cNvSpPr>
          <p:nvPr>
            <p:ph type="sldNum" sz="quarter" idx="12"/>
          </p:nvPr>
        </p:nvSpPr>
        <p:spPr/>
        <p:txBody>
          <a:bodyPr/>
          <a:lstStyle/>
          <a:p>
            <a:fld id="{B865FBAE-1495-1B4B-9E60-2417401D29CB}" type="slidenum">
              <a:rPr lang="en-US" smtClean="0"/>
              <a:t>‹#›</a:t>
            </a:fld>
            <a:endParaRPr lang="en-US"/>
          </a:p>
        </p:txBody>
      </p:sp>
    </p:spTree>
    <p:extLst>
      <p:ext uri="{BB962C8B-B14F-4D97-AF65-F5344CB8AC3E}">
        <p14:creationId xmlns:p14="http://schemas.microsoft.com/office/powerpoint/2010/main" val="15161708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C32E746-F1DD-5EE3-97A7-0799B77F14F2}"/>
              </a:ext>
            </a:extLst>
          </p:cNvPr>
          <p:cNvSpPr>
            <a:spLocks noGrp="1"/>
          </p:cNvSpPr>
          <p:nvPr>
            <p:ph type="dt" sz="half" idx="10"/>
          </p:nvPr>
        </p:nvSpPr>
        <p:spPr/>
        <p:txBody>
          <a:bodyPr/>
          <a:lstStyle/>
          <a:p>
            <a:fld id="{E468859C-4EB0-CE4C-A0D5-6A93B45B716F}" type="datetimeFigureOut">
              <a:rPr lang="en-US" smtClean="0"/>
              <a:t>12/4/23</a:t>
            </a:fld>
            <a:endParaRPr lang="en-US"/>
          </a:p>
        </p:txBody>
      </p:sp>
      <p:sp>
        <p:nvSpPr>
          <p:cNvPr id="3" name="Footer Placeholder 2">
            <a:extLst>
              <a:ext uri="{FF2B5EF4-FFF2-40B4-BE49-F238E27FC236}">
                <a16:creationId xmlns:a16="http://schemas.microsoft.com/office/drawing/2014/main" id="{3EFA6DB3-9823-C269-5303-8A93AB8C99D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85076D2-ABF7-9543-7FCE-EC28D333CE05}"/>
              </a:ext>
            </a:extLst>
          </p:cNvPr>
          <p:cNvSpPr>
            <a:spLocks noGrp="1"/>
          </p:cNvSpPr>
          <p:nvPr>
            <p:ph type="sldNum" sz="quarter" idx="12"/>
          </p:nvPr>
        </p:nvSpPr>
        <p:spPr/>
        <p:txBody>
          <a:bodyPr/>
          <a:lstStyle/>
          <a:p>
            <a:fld id="{B865FBAE-1495-1B4B-9E60-2417401D29CB}" type="slidenum">
              <a:rPr lang="en-US" smtClean="0"/>
              <a:t>‹#›</a:t>
            </a:fld>
            <a:endParaRPr lang="en-US"/>
          </a:p>
        </p:txBody>
      </p:sp>
    </p:spTree>
    <p:extLst>
      <p:ext uri="{BB962C8B-B14F-4D97-AF65-F5344CB8AC3E}">
        <p14:creationId xmlns:p14="http://schemas.microsoft.com/office/powerpoint/2010/main" val="27982558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eft picture with bullet text">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609600" y="1447800"/>
            <a:ext cx="5486400" cy="4648200"/>
          </a:xfrm>
          <a:prstGeom prst="rect">
            <a:avLst/>
          </a:prstGeom>
        </p:spPr>
        <p:txBody>
          <a:bodyPr>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8" name="Title 1"/>
          <p:cNvSpPr>
            <a:spLocks noGrp="1"/>
          </p:cNvSpPr>
          <p:nvPr>
            <p:ph type="title"/>
          </p:nvPr>
        </p:nvSpPr>
        <p:spPr>
          <a:xfrm>
            <a:off x="609600" y="381000"/>
            <a:ext cx="10972800" cy="914400"/>
          </a:xfrm>
          <a:prstGeom prst="rect">
            <a:avLst/>
          </a:prstGeom>
        </p:spPr>
        <p:txBody>
          <a:bodyPr/>
          <a:lstStyle/>
          <a:p>
            <a:r>
              <a:rPr lang="en-US"/>
              <a:t>Click to edit Master title style</a:t>
            </a:r>
            <a:endParaRPr lang="en-US" dirty="0"/>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263659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CD3FD-6432-81DF-8D9F-C5D647673C2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7BF9757-B525-909A-8F80-54FCFC88E16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6BC6D0E-B92F-51ED-60BC-BD49A60B48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4D0D812-8CE7-CA6A-E15B-85CF3FA47C8A}"/>
              </a:ext>
            </a:extLst>
          </p:cNvPr>
          <p:cNvSpPr>
            <a:spLocks noGrp="1"/>
          </p:cNvSpPr>
          <p:nvPr>
            <p:ph type="dt" sz="half" idx="10"/>
          </p:nvPr>
        </p:nvSpPr>
        <p:spPr/>
        <p:txBody>
          <a:bodyPr/>
          <a:lstStyle/>
          <a:p>
            <a:fld id="{E468859C-4EB0-CE4C-A0D5-6A93B45B716F}" type="datetimeFigureOut">
              <a:rPr lang="en-US" smtClean="0"/>
              <a:t>12/4/23</a:t>
            </a:fld>
            <a:endParaRPr lang="en-US"/>
          </a:p>
        </p:txBody>
      </p:sp>
      <p:sp>
        <p:nvSpPr>
          <p:cNvPr id="6" name="Footer Placeholder 5">
            <a:extLst>
              <a:ext uri="{FF2B5EF4-FFF2-40B4-BE49-F238E27FC236}">
                <a16:creationId xmlns:a16="http://schemas.microsoft.com/office/drawing/2014/main" id="{6C38E581-4DF6-EAE7-AA97-1B0F6DCE126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F049B6B-32B6-6D86-2EAD-C2D1A040F20E}"/>
              </a:ext>
            </a:extLst>
          </p:cNvPr>
          <p:cNvSpPr>
            <a:spLocks noGrp="1"/>
          </p:cNvSpPr>
          <p:nvPr>
            <p:ph type="sldNum" sz="quarter" idx="12"/>
          </p:nvPr>
        </p:nvSpPr>
        <p:spPr/>
        <p:txBody>
          <a:bodyPr/>
          <a:lstStyle/>
          <a:p>
            <a:fld id="{B865FBAE-1495-1B4B-9E60-2417401D29CB}" type="slidenum">
              <a:rPr lang="en-US" smtClean="0"/>
              <a:t>‹#›</a:t>
            </a:fld>
            <a:endParaRPr lang="en-US"/>
          </a:p>
        </p:txBody>
      </p:sp>
    </p:spTree>
    <p:extLst>
      <p:ext uri="{BB962C8B-B14F-4D97-AF65-F5344CB8AC3E}">
        <p14:creationId xmlns:p14="http://schemas.microsoft.com/office/powerpoint/2010/main" val="18003175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1A107-82FE-2428-C20C-481DD7940F9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FECD9A4-1CAC-8959-44A8-C20631DC008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3CFA703-ED92-B3E4-BE24-CCE07796C4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DAF691-5CFE-C50C-27E8-4D4CF79D3104}"/>
              </a:ext>
            </a:extLst>
          </p:cNvPr>
          <p:cNvSpPr>
            <a:spLocks noGrp="1"/>
          </p:cNvSpPr>
          <p:nvPr>
            <p:ph type="dt" sz="half" idx="10"/>
          </p:nvPr>
        </p:nvSpPr>
        <p:spPr/>
        <p:txBody>
          <a:bodyPr/>
          <a:lstStyle/>
          <a:p>
            <a:fld id="{E468859C-4EB0-CE4C-A0D5-6A93B45B716F}" type="datetimeFigureOut">
              <a:rPr lang="en-US" smtClean="0"/>
              <a:t>12/4/23</a:t>
            </a:fld>
            <a:endParaRPr lang="en-US"/>
          </a:p>
        </p:txBody>
      </p:sp>
      <p:sp>
        <p:nvSpPr>
          <p:cNvPr id="6" name="Footer Placeholder 5">
            <a:extLst>
              <a:ext uri="{FF2B5EF4-FFF2-40B4-BE49-F238E27FC236}">
                <a16:creationId xmlns:a16="http://schemas.microsoft.com/office/drawing/2014/main" id="{7CF0544B-551D-B66C-62E5-5B0BD339B28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9357FA5-BF9F-BE82-343E-2D5E8B6A4DAF}"/>
              </a:ext>
            </a:extLst>
          </p:cNvPr>
          <p:cNvSpPr>
            <a:spLocks noGrp="1"/>
          </p:cNvSpPr>
          <p:nvPr>
            <p:ph type="sldNum" sz="quarter" idx="12"/>
          </p:nvPr>
        </p:nvSpPr>
        <p:spPr/>
        <p:txBody>
          <a:bodyPr/>
          <a:lstStyle/>
          <a:p>
            <a:fld id="{B865FBAE-1495-1B4B-9E60-2417401D29CB}" type="slidenum">
              <a:rPr lang="en-US" smtClean="0"/>
              <a:t>‹#›</a:t>
            </a:fld>
            <a:endParaRPr lang="en-US"/>
          </a:p>
        </p:txBody>
      </p:sp>
    </p:spTree>
    <p:extLst>
      <p:ext uri="{BB962C8B-B14F-4D97-AF65-F5344CB8AC3E}">
        <p14:creationId xmlns:p14="http://schemas.microsoft.com/office/powerpoint/2010/main" val="25057580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7396C4-CF8B-693E-1F77-5AB1E1A5788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047C043-3A48-3A0B-5C27-316C036A285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95C1E2-B314-6058-7D45-2EDA1B04FA1E}"/>
              </a:ext>
            </a:extLst>
          </p:cNvPr>
          <p:cNvSpPr>
            <a:spLocks noGrp="1"/>
          </p:cNvSpPr>
          <p:nvPr>
            <p:ph type="dt" sz="half" idx="10"/>
          </p:nvPr>
        </p:nvSpPr>
        <p:spPr/>
        <p:txBody>
          <a:bodyPr/>
          <a:lstStyle/>
          <a:p>
            <a:fld id="{E468859C-4EB0-CE4C-A0D5-6A93B45B716F}" type="datetimeFigureOut">
              <a:rPr lang="en-US" smtClean="0"/>
              <a:t>12/4/23</a:t>
            </a:fld>
            <a:endParaRPr lang="en-US"/>
          </a:p>
        </p:txBody>
      </p:sp>
      <p:sp>
        <p:nvSpPr>
          <p:cNvPr id="5" name="Footer Placeholder 4">
            <a:extLst>
              <a:ext uri="{FF2B5EF4-FFF2-40B4-BE49-F238E27FC236}">
                <a16:creationId xmlns:a16="http://schemas.microsoft.com/office/drawing/2014/main" id="{411008A8-EDC5-B9A1-30CA-5E53CE772C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A13E69-DD41-716E-D773-8F5C760146FC}"/>
              </a:ext>
            </a:extLst>
          </p:cNvPr>
          <p:cNvSpPr>
            <a:spLocks noGrp="1"/>
          </p:cNvSpPr>
          <p:nvPr>
            <p:ph type="sldNum" sz="quarter" idx="12"/>
          </p:nvPr>
        </p:nvSpPr>
        <p:spPr/>
        <p:txBody>
          <a:bodyPr/>
          <a:lstStyle/>
          <a:p>
            <a:fld id="{B865FBAE-1495-1B4B-9E60-2417401D29CB}" type="slidenum">
              <a:rPr lang="en-US" smtClean="0"/>
              <a:t>‹#›</a:t>
            </a:fld>
            <a:endParaRPr lang="en-US"/>
          </a:p>
        </p:txBody>
      </p:sp>
    </p:spTree>
    <p:extLst>
      <p:ext uri="{BB962C8B-B14F-4D97-AF65-F5344CB8AC3E}">
        <p14:creationId xmlns:p14="http://schemas.microsoft.com/office/powerpoint/2010/main" val="11020839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5753DEE-0D57-535F-C46E-19948DFDD5A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DCA2BD6-7C29-3D91-37D9-7E8E7987B44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62B5B4-C4B6-944D-0625-834810DB8DCC}"/>
              </a:ext>
            </a:extLst>
          </p:cNvPr>
          <p:cNvSpPr>
            <a:spLocks noGrp="1"/>
          </p:cNvSpPr>
          <p:nvPr>
            <p:ph type="dt" sz="half" idx="10"/>
          </p:nvPr>
        </p:nvSpPr>
        <p:spPr/>
        <p:txBody>
          <a:bodyPr/>
          <a:lstStyle/>
          <a:p>
            <a:fld id="{E468859C-4EB0-CE4C-A0D5-6A93B45B716F}" type="datetimeFigureOut">
              <a:rPr lang="en-US" smtClean="0"/>
              <a:t>12/4/23</a:t>
            </a:fld>
            <a:endParaRPr lang="en-US"/>
          </a:p>
        </p:txBody>
      </p:sp>
      <p:sp>
        <p:nvSpPr>
          <p:cNvPr id="5" name="Footer Placeholder 4">
            <a:extLst>
              <a:ext uri="{FF2B5EF4-FFF2-40B4-BE49-F238E27FC236}">
                <a16:creationId xmlns:a16="http://schemas.microsoft.com/office/drawing/2014/main" id="{342688D4-549B-3A36-4846-62C66B5B07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630E41-1FE8-F779-158E-1B309EAE0A5A}"/>
              </a:ext>
            </a:extLst>
          </p:cNvPr>
          <p:cNvSpPr>
            <a:spLocks noGrp="1"/>
          </p:cNvSpPr>
          <p:nvPr>
            <p:ph type="sldNum" sz="quarter" idx="12"/>
          </p:nvPr>
        </p:nvSpPr>
        <p:spPr/>
        <p:txBody>
          <a:bodyPr/>
          <a:lstStyle/>
          <a:p>
            <a:fld id="{B865FBAE-1495-1B4B-9E60-2417401D29CB}" type="slidenum">
              <a:rPr lang="en-US" smtClean="0"/>
              <a:t>‹#›</a:t>
            </a:fld>
            <a:endParaRPr lang="en-US"/>
          </a:p>
        </p:txBody>
      </p:sp>
    </p:spTree>
    <p:extLst>
      <p:ext uri="{BB962C8B-B14F-4D97-AF65-F5344CB8AC3E}">
        <p14:creationId xmlns:p14="http://schemas.microsoft.com/office/powerpoint/2010/main" val="31319864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Right picture with bullet text">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6104237" y="1447800"/>
            <a:ext cx="5486400" cy="4648200"/>
          </a:xfrm>
          <a:prstGeom prst="rect">
            <a:avLst/>
          </a:prstGeom>
        </p:spPr>
        <p:txBody>
          <a:bodyPr>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8" name="Title 1"/>
          <p:cNvSpPr>
            <a:spLocks noGrp="1"/>
          </p:cNvSpPr>
          <p:nvPr>
            <p:ph type="title"/>
          </p:nvPr>
        </p:nvSpPr>
        <p:spPr>
          <a:xfrm>
            <a:off x="609600" y="357478"/>
            <a:ext cx="10972800" cy="937923"/>
          </a:xfrm>
          <a:prstGeom prst="rect">
            <a:avLst/>
          </a:prstGeom>
        </p:spPr>
        <p:txBody>
          <a:bodyPr/>
          <a:lstStyle/>
          <a:p>
            <a:r>
              <a:rPr lang="en-US"/>
              <a:t>Click to edit Master title style</a:t>
            </a:r>
            <a:endParaRPr lang="en-US" dirty="0"/>
          </a:p>
        </p:txBody>
      </p:sp>
      <p:sp>
        <p:nvSpPr>
          <p:cNvPr id="5" name="Text Placeholder 4"/>
          <p:cNvSpPr>
            <a:spLocks noGrp="1"/>
          </p:cNvSpPr>
          <p:nvPr>
            <p:ph type="body" sz="quarter" idx="3"/>
          </p:nvPr>
        </p:nvSpPr>
        <p:spPr>
          <a:xfrm>
            <a:off x="609601"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09601"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559750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Title Placeholder 1"/>
          <p:cNvSpPr txBox="1">
            <a:spLocks/>
          </p:cNvSpPr>
          <p:nvPr userDrawn="1"/>
        </p:nvSpPr>
        <p:spPr>
          <a:xfrm>
            <a:off x="711200" y="152400"/>
            <a:ext cx="10972800" cy="1066800"/>
          </a:xfrm>
          <a:prstGeom prst="rect">
            <a:avLst/>
          </a:prstGeom>
          <a:effectLst>
            <a:outerShdw blurRad="25400" dist="25400" dir="2700000" algn="tl" rotWithShape="0">
              <a:prstClr val="black"/>
            </a:outerShdw>
          </a:effectLst>
        </p:spPr>
        <p:txBody>
          <a:bodyPr vert="horz" lIns="91440" tIns="45720" rIns="91440" bIns="45720" rtlCol="0" anchor="ctr">
            <a:normAutofit/>
          </a:bodyPr>
          <a:lstStyle>
            <a:lvl1pPr algn="ctr" defTabSz="914400" rtl="0" eaLnBrk="1" latinLnBrk="0" hangingPunct="1">
              <a:spcBef>
                <a:spcPct val="0"/>
              </a:spcBef>
              <a:buNone/>
              <a:defRPr sz="3200" b="1" kern="1200">
                <a:solidFill>
                  <a:schemeClr val="bg1"/>
                </a:solidFill>
                <a:latin typeface="Myriad Pro" pitchFamily="34" charset="0"/>
                <a:ea typeface="+mj-ea"/>
                <a:cs typeface="+mj-cs"/>
              </a:defRPr>
            </a:lvl1pPr>
          </a:lstStyle>
          <a:p>
            <a:r>
              <a:rPr lang="en-US" sz="3200" dirty="0"/>
              <a:t>Click to edit Master title style</a:t>
            </a:r>
          </a:p>
        </p:txBody>
      </p:sp>
      <p:sp>
        <p:nvSpPr>
          <p:cNvPr id="8" name="Title 1"/>
          <p:cNvSpPr txBox="1">
            <a:spLocks/>
          </p:cNvSpPr>
          <p:nvPr userDrawn="1"/>
        </p:nvSpPr>
        <p:spPr>
          <a:xfrm>
            <a:off x="914400" y="2130426"/>
            <a:ext cx="10363200" cy="1470025"/>
          </a:xfrm>
          <a:prstGeom prst="rect">
            <a:avLst/>
          </a:prstGeom>
          <a:effectLst/>
        </p:spPr>
        <p:txBody>
          <a:bodyPr vert="horz" lIns="91440" tIns="45720" rIns="91440" bIns="45720" rtlCol="0" anchor="ctr">
            <a:normAutofit/>
          </a:bodyPr>
          <a:lstStyle>
            <a:lvl1pPr algn="ctr" defTabSz="914400" rtl="0" eaLnBrk="1" latinLnBrk="0" hangingPunct="1">
              <a:spcBef>
                <a:spcPct val="0"/>
              </a:spcBef>
              <a:buNone/>
              <a:defRPr sz="3200" b="1" kern="1200">
                <a:solidFill>
                  <a:schemeClr val="bg1"/>
                </a:solidFill>
                <a:latin typeface="Myriad Pro" pitchFamily="34" charset="0"/>
                <a:ea typeface="+mj-ea"/>
                <a:cs typeface="+mj-cs"/>
              </a:defRPr>
            </a:lvl1pPr>
          </a:lstStyle>
          <a:p>
            <a:r>
              <a:rPr lang="en-US" sz="3200" dirty="0">
                <a:solidFill>
                  <a:schemeClr val="tx1"/>
                </a:solidFill>
                <a:latin typeface="+mj-lt"/>
              </a:rPr>
              <a:t>Click to edit Master title style</a:t>
            </a:r>
          </a:p>
        </p:txBody>
      </p:sp>
      <p:sp>
        <p:nvSpPr>
          <p:cNvPr id="9" name="Subtitle 2"/>
          <p:cNvSpPr>
            <a:spLocks noGrp="1"/>
          </p:cNvSpPr>
          <p:nvPr>
            <p:ph type="subTitle" idx="1"/>
          </p:nvPr>
        </p:nvSpPr>
        <p:spPr>
          <a:xfrm>
            <a:off x="1828800" y="3886200"/>
            <a:ext cx="8534400" cy="1752600"/>
          </a:xfrm>
          <a:prstGeom prst="rect">
            <a:avLst/>
          </a:prstGeom>
          <a:effectLst/>
        </p:spPr>
        <p:txBody>
          <a:bodyPr>
            <a:normAutofit/>
          </a:bodyPr>
          <a:lstStyle>
            <a:lvl1pPr marL="0" indent="0" algn="ctr">
              <a:buNone/>
              <a:defRPr sz="2800">
                <a:solidFill>
                  <a:schemeClr val="tx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26269458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609600" y="1295400"/>
            <a:ext cx="10972800" cy="4267200"/>
          </a:xfrm>
          <a:prstGeom prst="rect">
            <a:avLst/>
          </a:prstGeom>
        </p:spPr>
        <p:txBody>
          <a:bodyPr>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09600" y="5638800"/>
            <a:ext cx="10972800" cy="60960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Title 1"/>
          <p:cNvSpPr>
            <a:spLocks noGrp="1"/>
          </p:cNvSpPr>
          <p:nvPr>
            <p:ph type="title"/>
          </p:nvPr>
        </p:nvSpPr>
        <p:spPr>
          <a:xfrm>
            <a:off x="609600" y="258762"/>
            <a:ext cx="10972800" cy="1036638"/>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28931881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box side-by-side">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10972800" cy="914400"/>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096898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Two box side-by-side + headers">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10972800" cy="914400"/>
          </a:xfrm>
          <a:prstGeom prst="rect">
            <a:avLst/>
          </a:prstGeo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397142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Various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766733" y="1447800"/>
            <a:ext cx="6815667" cy="4678363"/>
          </a:xfrm>
          <a:prstGeom prst="rect">
            <a:avLst/>
          </a:prstGeom>
        </p:spPr>
        <p:txBody>
          <a:bodyPr/>
          <a:lstStyle>
            <a:lvl1pPr>
              <a:defRPr sz="2800"/>
            </a:lvl1pPr>
            <a:lvl2pPr>
              <a:defRPr sz="2400"/>
            </a:lvl2pPr>
            <a:lvl3pPr>
              <a:defRPr sz="2000"/>
            </a:lvl3pPr>
            <a:lvl4pPr>
              <a:defRPr sz="1800"/>
            </a:lvl4pPr>
            <a:lvl5pPr>
              <a:defRPr lang="en-US" dirty="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itle 1"/>
          <p:cNvSpPr>
            <a:spLocks noGrp="1"/>
          </p:cNvSpPr>
          <p:nvPr>
            <p:ph type="title"/>
          </p:nvPr>
        </p:nvSpPr>
        <p:spPr>
          <a:xfrm>
            <a:off x="609600" y="228600"/>
            <a:ext cx="10972800" cy="1054100"/>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20375327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10" name="TextBox 9"/>
          <p:cNvSpPr txBox="1"/>
          <p:nvPr/>
        </p:nvSpPr>
        <p:spPr>
          <a:xfrm>
            <a:off x="4075006" y="6496197"/>
            <a:ext cx="4422133" cy="307777"/>
          </a:xfrm>
          <a:prstGeom prst="rect">
            <a:avLst/>
          </a:prstGeom>
          <a:noFill/>
        </p:spPr>
        <p:txBody>
          <a:bodyPr wrap="square" rtlCol="0">
            <a:spAutoFit/>
          </a:bodyPr>
          <a:lstStyle/>
          <a:p>
            <a:pPr algn="ctr"/>
            <a:r>
              <a:rPr lang="en-US" sz="1400" b="1" dirty="0">
                <a:solidFill>
                  <a:srgbClr val="3B7CFF"/>
                </a:solidFill>
                <a:latin typeface="Myriad Pro" pitchFamily="34" charset="0"/>
              </a:rPr>
              <a:t>TMT.PSC.PRE.23.XXX.DRF01</a:t>
            </a:r>
          </a:p>
        </p:txBody>
      </p:sp>
      <p:sp>
        <p:nvSpPr>
          <p:cNvPr id="11" name="TextBox 10"/>
          <p:cNvSpPr txBox="1"/>
          <p:nvPr/>
        </p:nvSpPr>
        <p:spPr>
          <a:xfrm>
            <a:off x="10261600" y="6502947"/>
            <a:ext cx="1474240" cy="307777"/>
          </a:xfrm>
          <a:prstGeom prst="rect">
            <a:avLst/>
          </a:prstGeom>
          <a:noFill/>
        </p:spPr>
        <p:txBody>
          <a:bodyPr wrap="square" rtlCol="0">
            <a:spAutoFit/>
          </a:bodyPr>
          <a:lstStyle/>
          <a:p>
            <a:pPr algn="r"/>
            <a:fld id="{60FF15B5-A97F-4410-8223-FFD69BAB2ADB}" type="slidenum">
              <a:rPr lang="en-US" sz="1400" b="1" smtClean="0">
                <a:solidFill>
                  <a:srgbClr val="3B7CFF"/>
                </a:solidFill>
                <a:latin typeface="Myriad Pro" pitchFamily="34" charset="0"/>
              </a:rPr>
              <a:t>‹#›</a:t>
            </a:fld>
            <a:endParaRPr lang="en-US" sz="1400" b="1" dirty="0">
              <a:solidFill>
                <a:srgbClr val="3B7CFF"/>
              </a:solidFill>
              <a:latin typeface="Myriad Pro" pitchFamily="34" charset="0"/>
            </a:endParaRPr>
          </a:p>
        </p:txBody>
      </p:sp>
      <p:sp>
        <p:nvSpPr>
          <p:cNvPr id="4" name="Title Placeholder 3"/>
          <p:cNvSpPr>
            <a:spLocks noGrp="1"/>
          </p:cNvSpPr>
          <p:nvPr>
            <p:ph type="title"/>
          </p:nvPr>
        </p:nvSpPr>
        <p:spPr>
          <a:xfrm>
            <a:off x="914400" y="228601"/>
            <a:ext cx="10515600" cy="1006475"/>
          </a:xfrm>
          <a:prstGeom prst="rect">
            <a:avLst/>
          </a:prstGeom>
          <a:effectLst>
            <a:outerShdw blurRad="25400" dist="25400" dir="2700000" algn="ctr" rotWithShape="0">
              <a:srgbClr val="000000"/>
            </a:outerShdw>
          </a:effectLst>
        </p:spPr>
        <p:txBody>
          <a:bodyPr vert="horz" lIns="91440" tIns="45720" rIns="91440" bIns="45720" rtlCol="0" anchor="ctr">
            <a:normAutofit/>
          </a:bodyPr>
          <a:lstStyle/>
          <a:p>
            <a:r>
              <a:rPr lang="en-US"/>
              <a:t>Click to edit Master title style</a:t>
            </a:r>
            <a:endParaRPr lang="en-US" dirty="0"/>
          </a:p>
        </p:txBody>
      </p:sp>
    </p:spTree>
    <p:extLst>
      <p:ext uri="{BB962C8B-B14F-4D97-AF65-F5344CB8AC3E}">
        <p14:creationId xmlns:p14="http://schemas.microsoft.com/office/powerpoint/2010/main" val="25157806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8" r:id="rId3"/>
    <p:sldLayoutId id="2147483659" r:id="rId4"/>
    <p:sldLayoutId id="2147483651" r:id="rId5"/>
    <p:sldLayoutId id="2147483657" r:id="rId6"/>
    <p:sldLayoutId id="2147483652" r:id="rId7"/>
    <p:sldLayoutId id="2147483653" r:id="rId8"/>
    <p:sldLayoutId id="2147483656" r:id="rId9"/>
    <p:sldLayoutId id="2147483654" r:id="rId10"/>
    <p:sldLayoutId id="2147483655" r:id="rId11"/>
  </p:sldLayoutIdLst>
  <p:hf hdr="0" ftr="0" dt="0"/>
  <p:txStyles>
    <p:titleStyle>
      <a:lvl1pPr algn="ctr" defTabSz="914400" rtl="0" eaLnBrk="1" latinLnBrk="0" hangingPunct="1">
        <a:spcBef>
          <a:spcPct val="0"/>
        </a:spcBef>
        <a:buNone/>
        <a:defRPr sz="3200" b="1" kern="1200">
          <a:solidFill>
            <a:schemeClr val="bg1"/>
          </a:solidFill>
          <a:latin typeface="Myriad Pro" pitchFamily="34" charset="0"/>
          <a:ea typeface="+mj-ea"/>
          <a:cs typeface="+mj-cs"/>
        </a:defRPr>
      </a:lvl1pPr>
    </p:titleStyle>
    <p:bodyStyle>
      <a:lvl1pPr marL="342900" indent="-342900" algn="l" defTabSz="914400" rtl="0" eaLnBrk="1" latinLnBrk="0" hangingPunct="1">
        <a:spcBef>
          <a:spcPct val="20000"/>
        </a:spcBef>
        <a:buFontTx/>
        <a:buBlip>
          <a:blip r:embed="rId14"/>
        </a:buBlip>
        <a:defRPr sz="2800" kern="1200">
          <a:solidFill>
            <a:schemeClr val="tx1"/>
          </a:solidFill>
          <a:latin typeface="+mn-lt"/>
          <a:ea typeface="+mn-ea"/>
          <a:cs typeface="+mn-cs"/>
        </a:defRPr>
      </a:lvl1pPr>
      <a:lvl2pPr marL="742950" indent="-285750" algn="l" defTabSz="914400" rtl="0" eaLnBrk="1" latinLnBrk="0" hangingPunct="1">
        <a:spcBef>
          <a:spcPct val="20000"/>
        </a:spcBef>
        <a:buFontTx/>
        <a:buBlip>
          <a:blip r:embed="rId15"/>
        </a:buBlip>
        <a:defRPr sz="2400" kern="1200">
          <a:solidFill>
            <a:schemeClr val="tx1"/>
          </a:solidFill>
          <a:latin typeface="+mn-lt"/>
          <a:ea typeface="+mn-ea"/>
          <a:cs typeface="+mn-cs"/>
        </a:defRPr>
      </a:lvl2pPr>
      <a:lvl3pPr marL="1143000" indent="-228600" algn="l" defTabSz="914400" rtl="0" eaLnBrk="1" latinLnBrk="0" hangingPunct="1">
        <a:spcBef>
          <a:spcPct val="20000"/>
        </a:spcBef>
        <a:buFontTx/>
        <a:buBlip>
          <a:blip r:embed="rId14"/>
        </a:buBlip>
        <a:defRPr sz="2000" kern="1200">
          <a:solidFill>
            <a:schemeClr val="tx1"/>
          </a:solidFill>
          <a:latin typeface="+mn-lt"/>
          <a:ea typeface="+mn-ea"/>
          <a:cs typeface="+mn-cs"/>
        </a:defRPr>
      </a:lvl3pPr>
      <a:lvl4pPr marL="1600200" indent="-228600" algn="l" defTabSz="914400" rtl="0" eaLnBrk="1" latinLnBrk="0" hangingPunct="1">
        <a:spcBef>
          <a:spcPct val="20000"/>
        </a:spcBef>
        <a:buFontTx/>
        <a:buBlip>
          <a:blip r:embed="rId15"/>
        </a:buBlip>
        <a:defRPr sz="1800" kern="1200">
          <a:solidFill>
            <a:schemeClr val="tx1"/>
          </a:solidFill>
          <a:latin typeface="+mn-lt"/>
          <a:ea typeface="+mn-ea"/>
          <a:cs typeface="+mn-cs"/>
        </a:defRPr>
      </a:lvl4pPr>
      <a:lvl5pPr marL="2057400" indent="-228600" algn="l" defTabSz="914400" rtl="0" eaLnBrk="1" latinLnBrk="0" hangingPunct="1">
        <a:spcBef>
          <a:spcPct val="20000"/>
        </a:spcBef>
        <a:buFontTx/>
        <a:buBlip>
          <a:blip r:embed="rId14"/>
        </a:buBlip>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9CADDA2-4176-5098-058E-032B353E95C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4D5342D-0BE2-ED9E-68B9-8E34A5599AA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FC319B-84D1-C78C-EF1A-12E2EF2AB3E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2B8514-B6A3-7945-9903-22D2FE518AC1}" type="datetimeFigureOut">
              <a:rPr lang="en-US" smtClean="0"/>
              <a:t>12/4/23</a:t>
            </a:fld>
            <a:endParaRPr lang="en-US"/>
          </a:p>
        </p:txBody>
      </p:sp>
      <p:sp>
        <p:nvSpPr>
          <p:cNvPr id="5" name="Footer Placeholder 4">
            <a:extLst>
              <a:ext uri="{FF2B5EF4-FFF2-40B4-BE49-F238E27FC236}">
                <a16:creationId xmlns:a16="http://schemas.microsoft.com/office/drawing/2014/main" id="{7ABB2873-FD9A-1613-4526-728878E2128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F4FBF5A-89BD-8A01-A7F6-80E06F0005F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42C5FB-EA9C-DA4A-A2EE-43F196C8CD8E}" type="slidenum">
              <a:rPr lang="en-US" smtClean="0"/>
              <a:t>‹#›</a:t>
            </a:fld>
            <a:endParaRPr lang="en-US"/>
          </a:p>
        </p:txBody>
      </p:sp>
    </p:spTree>
    <p:extLst>
      <p:ext uri="{BB962C8B-B14F-4D97-AF65-F5344CB8AC3E}">
        <p14:creationId xmlns:p14="http://schemas.microsoft.com/office/powerpoint/2010/main" val="289717995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5190C93-7504-BCB9-2EBB-BFCA0537CA7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27C9BB0-4F67-9505-4FC7-ECA26B8A8E4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29E3AA-8CF5-767B-A1AA-C42011B89C6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68859C-4EB0-CE4C-A0D5-6A93B45B716F}" type="datetimeFigureOut">
              <a:rPr lang="en-US" smtClean="0"/>
              <a:t>12/4/23</a:t>
            </a:fld>
            <a:endParaRPr lang="en-US"/>
          </a:p>
        </p:txBody>
      </p:sp>
      <p:sp>
        <p:nvSpPr>
          <p:cNvPr id="5" name="Footer Placeholder 4">
            <a:extLst>
              <a:ext uri="{FF2B5EF4-FFF2-40B4-BE49-F238E27FC236}">
                <a16:creationId xmlns:a16="http://schemas.microsoft.com/office/drawing/2014/main" id="{B2D7EDBA-E46E-AD73-8299-088D625511F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61ED5E9-1F23-36FE-14CE-3AFC2969D1F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65FBAE-1495-1B4B-9E60-2417401D29CB}" type="slidenum">
              <a:rPr lang="en-US" smtClean="0"/>
              <a:t>‹#›</a:t>
            </a:fld>
            <a:endParaRPr lang="en-US"/>
          </a:p>
        </p:txBody>
      </p:sp>
    </p:spTree>
    <p:extLst>
      <p:ext uri="{BB962C8B-B14F-4D97-AF65-F5344CB8AC3E}">
        <p14:creationId xmlns:p14="http://schemas.microsoft.com/office/powerpoint/2010/main" val="39793573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2.jpg"/></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5.gif"/></Relationships>
</file>

<file path=ppt/slides/_rels/slide22.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2.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36;p1">
            <a:extLst>
              <a:ext uri="{FF2B5EF4-FFF2-40B4-BE49-F238E27FC236}">
                <a16:creationId xmlns:a16="http://schemas.microsoft.com/office/drawing/2014/main" id="{17757956-15D8-E282-4B64-B89805A27D43}"/>
              </a:ext>
            </a:extLst>
          </p:cNvPr>
          <p:cNvSpPr txBox="1">
            <a:spLocks/>
          </p:cNvSpPr>
          <p:nvPr/>
        </p:nvSpPr>
        <p:spPr>
          <a:xfrm>
            <a:off x="2209800" y="1524000"/>
            <a:ext cx="7772400" cy="2209800"/>
          </a:xfrm>
          <a:prstGeom prst="rect">
            <a:avLst/>
          </a:prstGeom>
          <a:noFill/>
          <a:ln>
            <a:noFill/>
          </a:ln>
          <a:effectLst>
            <a:outerShdw blurRad="25400" dist="25400" dir="2700000" algn="ctr" rotWithShape="0">
              <a:srgbClr val="000000"/>
            </a:outerShdw>
          </a:effectLst>
        </p:spPr>
        <p:txBody>
          <a:bodyPr spcFirstLastPara="1" wrap="square" lIns="91425" tIns="45700" rIns="91425" bIns="45700" anchor="ctr" anchorCtr="0">
            <a:normAutofit fontScale="97500"/>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1800"/>
              <a:buFont typeface="Open Sans"/>
              <a:buNone/>
              <a:defRPr sz="3200" b="1" i="0" u="none" strike="noStrike" cap="none">
                <a:solidFill>
                  <a:schemeClr val="lt1"/>
                </a:solidFill>
                <a:latin typeface="Open Sans"/>
                <a:ea typeface="Open Sans"/>
                <a:cs typeface="Open Sans"/>
                <a:sym typeface="Open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nSpc>
                <a:spcPct val="90000"/>
              </a:lnSpc>
              <a:buSzPct val="100000"/>
            </a:pPr>
            <a:r>
              <a:rPr lang="en-US" sz="2900" b="0" dirty="0"/>
              <a:t>How Science Cases Influence Observatory Design and Operations</a:t>
            </a:r>
          </a:p>
        </p:txBody>
      </p:sp>
      <p:sp>
        <p:nvSpPr>
          <p:cNvPr id="9" name="Google Shape;137;p1">
            <a:extLst>
              <a:ext uri="{FF2B5EF4-FFF2-40B4-BE49-F238E27FC236}">
                <a16:creationId xmlns:a16="http://schemas.microsoft.com/office/drawing/2014/main" id="{2078DA5F-7F80-2CF6-5A32-A142A62BF81E}"/>
              </a:ext>
            </a:extLst>
          </p:cNvPr>
          <p:cNvSpPr txBox="1">
            <a:spLocks/>
          </p:cNvSpPr>
          <p:nvPr/>
        </p:nvSpPr>
        <p:spPr>
          <a:xfrm>
            <a:off x="0" y="4114799"/>
            <a:ext cx="12192000" cy="2362201"/>
          </a:xfrm>
          <a:prstGeom prst="rect">
            <a:avLst/>
          </a:prstGeom>
          <a:noFill/>
          <a:ln>
            <a:noFill/>
          </a:ln>
          <a:effectLst>
            <a:outerShdw blurRad="25400" dist="25400" dir="2700000" algn="tl" rotWithShape="0">
              <a:srgbClr val="000000"/>
            </a:outerShdw>
          </a:effectLst>
        </p:spPr>
        <p:txBody>
          <a:bodyPr spcFirstLastPara="1" wrap="square" lIns="91425" tIns="45700" rIns="91425" bIns="45700" anchor="t" anchorCtr="0">
            <a:normAutofit fontScale="85000" lnSpcReduction="20000"/>
          </a:bodyPr>
          <a:lstStyle>
            <a:defPPr marR="0" lvl="0" algn="l" rtl="0">
              <a:lnSpc>
                <a:spcPct val="100000"/>
              </a:lnSpc>
              <a:spcBef>
                <a:spcPts val="0"/>
              </a:spcBef>
              <a:spcAft>
                <a:spcPts val="0"/>
              </a:spcAft>
            </a:defPPr>
            <a:lvl1pPr marR="0" lvl="0" algn="ctr" rtl="0">
              <a:lnSpc>
                <a:spcPct val="100000"/>
              </a:lnSpc>
              <a:spcBef>
                <a:spcPts val="560"/>
              </a:spcBef>
              <a:spcAft>
                <a:spcPts val="0"/>
              </a:spcAft>
              <a:buClr>
                <a:schemeClr val="lt1"/>
              </a:buClr>
              <a:buSzPts val="2800"/>
              <a:buFont typeface="Open Sans"/>
              <a:buNone/>
              <a:defRPr sz="2800" b="0" i="0" u="none" strike="noStrike" cap="none">
                <a:solidFill>
                  <a:schemeClr val="lt1"/>
                </a:solidFill>
                <a:latin typeface="Open Sans"/>
                <a:ea typeface="Open Sans"/>
                <a:cs typeface="Open Sans"/>
                <a:sym typeface="Open Sans"/>
              </a:defRPr>
            </a:lvl1pPr>
            <a:lvl2pPr marR="0" lvl="1" algn="ctr" rtl="0">
              <a:lnSpc>
                <a:spcPct val="100000"/>
              </a:lnSpc>
              <a:spcBef>
                <a:spcPts val="480"/>
              </a:spcBef>
              <a:spcAft>
                <a:spcPts val="0"/>
              </a:spcAft>
              <a:buClr>
                <a:srgbClr val="888888"/>
              </a:buClr>
              <a:buSzPts val="2400"/>
              <a:buFont typeface="Calibri"/>
              <a:buNone/>
              <a:defRPr sz="2400" b="0" i="0" u="none" strike="noStrike" cap="none">
                <a:solidFill>
                  <a:srgbClr val="888888"/>
                </a:solidFill>
                <a:latin typeface="Calibri"/>
                <a:ea typeface="Calibri"/>
                <a:cs typeface="Calibri"/>
                <a:sym typeface="Calibri"/>
              </a:defRPr>
            </a:lvl2pPr>
            <a:lvl3pPr marR="0" lvl="2" algn="ctr" rtl="0">
              <a:lnSpc>
                <a:spcPct val="100000"/>
              </a:lnSpc>
              <a:spcBef>
                <a:spcPts val="400"/>
              </a:spcBef>
              <a:spcAft>
                <a:spcPts val="0"/>
              </a:spcAft>
              <a:buClr>
                <a:srgbClr val="888888"/>
              </a:buClr>
              <a:buSzPts val="2000"/>
              <a:buFont typeface="Calibri"/>
              <a:buNone/>
              <a:defRPr sz="2000" b="0" i="0" u="none" strike="noStrike" cap="none">
                <a:solidFill>
                  <a:srgbClr val="888888"/>
                </a:solidFill>
                <a:latin typeface="Calibri"/>
                <a:ea typeface="Calibri"/>
                <a:cs typeface="Calibri"/>
                <a:sym typeface="Calibri"/>
              </a:defRPr>
            </a:lvl3pPr>
            <a:lvl4pPr marR="0" lvl="3" algn="ctr" rtl="0">
              <a:lnSpc>
                <a:spcPct val="100000"/>
              </a:lnSpc>
              <a:spcBef>
                <a:spcPts val="36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4pPr>
            <a:lvl5pPr marR="0" lvl="4" algn="ctr" rtl="0">
              <a:lnSpc>
                <a:spcPct val="100000"/>
              </a:lnSpc>
              <a:spcBef>
                <a:spcPts val="320"/>
              </a:spcBef>
              <a:spcAft>
                <a:spcPts val="0"/>
              </a:spcAft>
              <a:buClr>
                <a:srgbClr val="888888"/>
              </a:buClr>
              <a:buSzPts val="1600"/>
              <a:buFont typeface="Calibri"/>
              <a:buNone/>
              <a:defRPr sz="1600" b="0" i="0" u="none" strike="noStrike" cap="none">
                <a:solidFill>
                  <a:srgbClr val="888888"/>
                </a:solidFill>
                <a:latin typeface="Calibri"/>
                <a:ea typeface="Calibri"/>
                <a:cs typeface="Calibri"/>
                <a:sym typeface="Calibri"/>
              </a:defRPr>
            </a:lvl5pPr>
            <a:lvl6pPr marR="0" lvl="5"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R="0" lvl="6"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R="0" lvl="7"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R="0" lvl="8"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pPr>
              <a:lnSpc>
                <a:spcPct val="90000"/>
              </a:lnSpc>
            </a:pPr>
            <a:r>
              <a:rPr lang="en-US" dirty="0"/>
              <a:t>Warren Skidmore</a:t>
            </a:r>
          </a:p>
          <a:p>
            <a:pPr>
              <a:lnSpc>
                <a:spcPct val="90000"/>
              </a:lnSpc>
            </a:pPr>
            <a:endParaRPr lang="en-US" sz="1000" dirty="0"/>
          </a:p>
          <a:p>
            <a:pPr>
              <a:lnSpc>
                <a:spcPct val="90000"/>
              </a:lnSpc>
            </a:pPr>
            <a:r>
              <a:rPr lang="en-US" dirty="0"/>
              <a:t>Recognition to</a:t>
            </a:r>
          </a:p>
          <a:p>
            <a:pPr>
              <a:lnSpc>
                <a:spcPct val="90000"/>
              </a:lnSpc>
            </a:pPr>
            <a:r>
              <a:rPr lang="en-US" dirty="0"/>
              <a:t> TMT Systems Engineering: </a:t>
            </a:r>
            <a:r>
              <a:rPr lang="en-US" dirty="0" err="1"/>
              <a:t>Gelys</a:t>
            </a:r>
            <a:r>
              <a:rPr lang="en-US" dirty="0"/>
              <a:t> </a:t>
            </a:r>
            <a:r>
              <a:rPr lang="en-US" dirty="0" err="1"/>
              <a:t>Trancho</a:t>
            </a:r>
            <a:r>
              <a:rPr lang="en-US" dirty="0"/>
              <a:t>, Kayla Hardie, John Miles</a:t>
            </a:r>
          </a:p>
          <a:p>
            <a:pPr>
              <a:lnSpc>
                <a:spcPct val="90000"/>
              </a:lnSpc>
            </a:pPr>
            <a:r>
              <a:rPr lang="en-US" dirty="0"/>
              <a:t>The TMT ISDT Members</a:t>
            </a:r>
          </a:p>
          <a:p>
            <a:pPr>
              <a:lnSpc>
                <a:spcPct val="90000"/>
              </a:lnSpc>
            </a:pPr>
            <a:endParaRPr lang="en-US" sz="1100" dirty="0"/>
          </a:p>
          <a:p>
            <a:pPr>
              <a:lnSpc>
                <a:spcPct val="90000"/>
              </a:lnSpc>
            </a:pPr>
            <a:r>
              <a:rPr lang="en-US" sz="1800" dirty="0"/>
              <a:t>ELT Science in Light of JWST</a:t>
            </a:r>
          </a:p>
          <a:p>
            <a:pPr>
              <a:lnSpc>
                <a:spcPct val="90000"/>
              </a:lnSpc>
            </a:pPr>
            <a:r>
              <a:rPr lang="en-US" sz="1800" dirty="0"/>
              <a:t>UCLA 12/11/2023</a:t>
            </a:r>
          </a:p>
        </p:txBody>
      </p:sp>
    </p:spTree>
    <p:extLst>
      <p:ext uri="{BB962C8B-B14F-4D97-AF65-F5344CB8AC3E}">
        <p14:creationId xmlns:p14="http://schemas.microsoft.com/office/powerpoint/2010/main" val="22714806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70" name="Google Shape;270;p16"/>
          <p:cNvSpPr txBox="1">
            <a:spLocks noGrp="1"/>
          </p:cNvSpPr>
          <p:nvPr>
            <p:ph type="title"/>
          </p:nvPr>
        </p:nvSpPr>
        <p:spPr>
          <a:xfrm>
            <a:off x="1235224" y="208925"/>
            <a:ext cx="9121200" cy="990600"/>
          </a:xfrm>
          <a:prstGeom prst="rect">
            <a:avLst/>
          </a:prstGeom>
          <a:noFill/>
          <a:ln>
            <a:noFill/>
          </a:ln>
          <a:effectLst>
            <a:outerShdw blurRad="25400" dist="25400" dir="2700000" algn="ctr" rotWithShape="0">
              <a:srgbClr val="000000"/>
            </a:outerShdw>
          </a:effectLst>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800"/>
              <a:buNone/>
            </a:pPr>
            <a:r>
              <a:rPr lang="en-US" sz="2280" dirty="0"/>
              <a:t>Performance Budgets and KPPs</a:t>
            </a:r>
            <a:endParaRPr sz="2280" dirty="0"/>
          </a:p>
        </p:txBody>
      </p:sp>
      <p:sp>
        <p:nvSpPr>
          <p:cNvPr id="271" name="Google Shape;271;p16"/>
          <p:cNvSpPr txBox="1"/>
          <p:nvPr/>
        </p:nvSpPr>
        <p:spPr>
          <a:xfrm>
            <a:off x="203412" y="1393250"/>
            <a:ext cx="8287443" cy="1058136"/>
          </a:xfrm>
          <a:prstGeom prst="rect">
            <a:avLst/>
          </a:prstGeom>
          <a:solidFill>
            <a:schemeClr val="lt1"/>
          </a:solidFill>
          <a:ln>
            <a:noFill/>
          </a:ln>
        </p:spPr>
        <p:txBody>
          <a:bodyPr spcFirstLastPara="1" wrap="square" lIns="91425" tIns="45700" rIns="91425" bIns="45700" anchor="t" anchorCtr="0">
            <a:noAutofit/>
          </a:bodyPr>
          <a:lstStyle/>
          <a:p>
            <a:pPr marL="342900" marR="0" lvl="0" indent="-342900" algn="l" defTabSz="914400" rtl="0" eaLnBrk="1" fontAlgn="auto" latinLnBrk="0" hangingPunct="1">
              <a:lnSpc>
                <a:spcPct val="100000"/>
              </a:lnSpc>
              <a:spcBef>
                <a:spcPct val="20000"/>
              </a:spcBef>
              <a:spcAft>
                <a:spcPts val="0"/>
              </a:spcAft>
              <a:buClrTx/>
              <a:buSzTx/>
              <a:buFontTx/>
              <a:buBlip>
                <a:blip r:embed="rId3"/>
              </a:buBlip>
              <a:tabLst/>
              <a:defRPr/>
            </a:pPr>
            <a:r>
              <a:rPr lang="en-US" sz="1800" b="1" i="0" u="none" strike="noStrike" cap="none" dirty="0">
                <a:solidFill>
                  <a:srgbClr val="0432FF"/>
                </a:solidFill>
                <a:latin typeface="Calibri"/>
                <a:ea typeface="Calibri"/>
                <a:cs typeface="Calibri"/>
                <a:sym typeface="Calibri"/>
              </a:rPr>
              <a:t>Performance requirements connected thru performance budgets (Level 0 to 2)</a:t>
            </a:r>
          </a:p>
          <a:p>
            <a:pPr marL="342900" marR="0" lvl="0" indent="-342900" algn="l" defTabSz="914400" rtl="0" eaLnBrk="1" fontAlgn="auto" latinLnBrk="0" hangingPunct="1">
              <a:lnSpc>
                <a:spcPct val="100000"/>
              </a:lnSpc>
              <a:spcBef>
                <a:spcPts val="300"/>
              </a:spcBef>
              <a:spcAft>
                <a:spcPts val="0"/>
              </a:spcAft>
              <a:buClrTx/>
              <a:buSzTx/>
              <a:buFontTx/>
              <a:buBlip>
                <a:blip r:embed="rId3"/>
              </a:buBlip>
              <a:tabLst/>
              <a:defRPr/>
            </a:pPr>
            <a:r>
              <a:rPr lang="en-US" sz="1800" b="1" i="0" u="none" strike="noStrike" cap="none" dirty="0">
                <a:solidFill>
                  <a:srgbClr val="0432FF"/>
                </a:solidFill>
                <a:latin typeface="Calibri"/>
                <a:ea typeface="Calibri"/>
                <a:cs typeface="Calibri"/>
                <a:sym typeface="Calibri"/>
              </a:rPr>
              <a:t>Performance Budgets supported by analysis, modeling and/or simulation </a:t>
            </a:r>
          </a:p>
          <a:p>
            <a:pPr marL="342900" marR="0" lvl="0" indent="-342900" algn="l" defTabSz="914400" rtl="0" eaLnBrk="1" fontAlgn="auto" latinLnBrk="0" hangingPunct="1">
              <a:lnSpc>
                <a:spcPct val="100000"/>
              </a:lnSpc>
              <a:spcBef>
                <a:spcPts val="300"/>
              </a:spcBef>
              <a:spcAft>
                <a:spcPts val="0"/>
              </a:spcAft>
              <a:buClrTx/>
              <a:buSzTx/>
              <a:buFontTx/>
              <a:buBlip>
                <a:blip r:embed="rId3"/>
              </a:buBlip>
              <a:tabLst/>
              <a:defRPr/>
            </a:pPr>
            <a:r>
              <a:rPr lang="en-US" sz="1800" b="1" i="0" u="none" strike="noStrike" cap="none" dirty="0">
                <a:solidFill>
                  <a:srgbClr val="0432FF"/>
                </a:solidFill>
                <a:latin typeface="Calibri"/>
                <a:ea typeface="Calibri"/>
                <a:cs typeface="Calibri"/>
                <a:sym typeface="Calibri"/>
              </a:rPr>
              <a:t>Performance Budgets tracked thru KPPs</a:t>
            </a:r>
            <a:r>
              <a:rPr lang="en-US" sz="2000" b="1" i="0" u="none" strike="noStrike" cap="none" dirty="0">
                <a:solidFill>
                  <a:srgbClr val="0432FF"/>
                </a:solidFill>
                <a:latin typeface="Calibri"/>
                <a:ea typeface="Calibri"/>
                <a:cs typeface="Calibri"/>
                <a:sym typeface="Calibri"/>
              </a:rPr>
              <a:t> </a:t>
            </a:r>
            <a:endParaRPr sz="1800" b="1" i="0" u="none" strike="noStrike" cap="none" dirty="0">
              <a:solidFill>
                <a:srgbClr val="0432FF"/>
              </a:solidFill>
              <a:latin typeface="Calibri"/>
              <a:ea typeface="Calibri"/>
              <a:cs typeface="Calibri"/>
              <a:sym typeface="Calibri"/>
            </a:endParaRPr>
          </a:p>
        </p:txBody>
      </p:sp>
      <p:pic>
        <p:nvPicPr>
          <p:cNvPr id="272" name="Google Shape;272;p16"/>
          <p:cNvPicPr preferRelativeResize="0">
            <a:picLocks noChangeAspect="1"/>
          </p:cNvPicPr>
          <p:nvPr/>
        </p:nvPicPr>
        <p:blipFill rotWithShape="1">
          <a:blip r:embed="rId4">
            <a:alphaModFix/>
          </a:blip>
          <a:srcRect t="286" b="8200"/>
          <a:stretch/>
        </p:blipFill>
        <p:spPr>
          <a:xfrm>
            <a:off x="75654" y="2514600"/>
            <a:ext cx="8764610" cy="4254214"/>
          </a:xfrm>
          <a:prstGeom prst="rect">
            <a:avLst/>
          </a:prstGeom>
          <a:noFill/>
          <a:ln>
            <a:noFill/>
          </a:ln>
          <a:effectLst>
            <a:outerShdw blurRad="57150" dist="57150" dir="5400000" algn="bl" rotWithShape="0">
              <a:srgbClr val="000000">
                <a:alpha val="49803"/>
              </a:srgbClr>
            </a:outerShdw>
          </a:effectLst>
        </p:spPr>
      </p:pic>
      <p:graphicFrame>
        <p:nvGraphicFramePr>
          <p:cNvPr id="273" name="Google Shape;273;p16"/>
          <p:cNvGraphicFramePr/>
          <p:nvPr>
            <p:extLst>
              <p:ext uri="{D42A27DB-BD31-4B8C-83A1-F6EECF244321}">
                <p14:modId xmlns:p14="http://schemas.microsoft.com/office/powerpoint/2010/main" val="3863377686"/>
              </p:ext>
            </p:extLst>
          </p:nvPr>
        </p:nvGraphicFramePr>
        <p:xfrm>
          <a:off x="8991599" y="217890"/>
          <a:ext cx="3133711" cy="6521101"/>
        </p:xfrm>
        <a:graphic>
          <a:graphicData uri="http://schemas.openxmlformats.org/drawingml/2006/table">
            <a:tbl>
              <a:tblPr>
                <a:noFill/>
              </a:tblPr>
              <a:tblGrid>
                <a:gridCol w="3133711">
                  <a:extLst>
                    <a:ext uri="{9D8B030D-6E8A-4147-A177-3AD203B41FA5}">
                      <a16:colId xmlns:a16="http://schemas.microsoft.com/office/drawing/2014/main" val="20000"/>
                    </a:ext>
                  </a:extLst>
                </a:gridCol>
              </a:tblGrid>
              <a:tr h="636364">
                <a:tc>
                  <a:txBody>
                    <a:bodyPr/>
                    <a:lstStyle/>
                    <a:p>
                      <a:pPr marL="0" marR="0" lvl="0" indent="0" algn="ctr" rtl="0">
                        <a:lnSpc>
                          <a:spcPct val="100000"/>
                        </a:lnSpc>
                        <a:spcBef>
                          <a:spcPts val="0"/>
                        </a:spcBef>
                        <a:spcAft>
                          <a:spcPts val="0"/>
                        </a:spcAft>
                        <a:buClr>
                          <a:srgbClr val="000000"/>
                        </a:buClr>
                        <a:buSzPts val="1000"/>
                        <a:buFont typeface="Arial"/>
                        <a:buNone/>
                      </a:pPr>
                      <a:r>
                        <a:rPr lang="en-US" sz="1400" b="1" u="none" strike="noStrike" cap="none" dirty="0"/>
                        <a:t>Key Performance Parameters (KPPs)</a:t>
                      </a:r>
                      <a:endParaRPr sz="1400" b="1" u="none" strike="noStrike" cap="none" dirty="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8E7ED"/>
                    </a:solidFill>
                  </a:tcPr>
                </a:tc>
                <a:extLst>
                  <a:ext uri="{0D108BD9-81ED-4DB2-BD59-A6C34878D82A}">
                    <a16:rowId xmlns:a16="http://schemas.microsoft.com/office/drawing/2014/main" val="10000"/>
                  </a:ext>
                </a:extLst>
              </a:tr>
              <a:tr h="212546">
                <a:tc>
                  <a:txBody>
                    <a:bodyPr/>
                    <a:lstStyle/>
                    <a:p>
                      <a:pPr marL="0" marR="0" lvl="0" indent="0" algn="l" rtl="0">
                        <a:lnSpc>
                          <a:spcPct val="50000"/>
                        </a:lnSpc>
                        <a:spcBef>
                          <a:spcPts val="0"/>
                        </a:spcBef>
                        <a:spcAft>
                          <a:spcPts val="0"/>
                        </a:spcAft>
                        <a:buClr>
                          <a:srgbClr val="000000"/>
                        </a:buClr>
                        <a:buSzPts val="1000"/>
                        <a:buFont typeface="Arial"/>
                        <a:buNone/>
                      </a:pPr>
                      <a:r>
                        <a:rPr lang="en-US" sz="1400" u="none" strike="noStrike" cap="none" dirty="0">
                          <a:latin typeface="Calibri"/>
                          <a:ea typeface="Calibri"/>
                          <a:cs typeface="Calibri"/>
                          <a:sym typeface="Calibri"/>
                        </a:rPr>
                        <a:t>Acquisition Time - AO</a:t>
                      </a:r>
                      <a:endParaRPr sz="1400" u="none" strike="noStrike" cap="none" dirty="0">
                        <a:latin typeface="Calibri"/>
                        <a:ea typeface="Calibri"/>
                        <a:cs typeface="Calibri"/>
                        <a:sym typeface="Calibr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0">
                <a:tc>
                  <a:txBody>
                    <a:bodyPr/>
                    <a:lstStyle/>
                    <a:p>
                      <a:pPr marL="0" marR="0" lvl="0" indent="0" algn="l" rtl="0">
                        <a:lnSpc>
                          <a:spcPct val="50000"/>
                        </a:lnSpc>
                        <a:spcBef>
                          <a:spcPts val="0"/>
                        </a:spcBef>
                        <a:spcAft>
                          <a:spcPts val="0"/>
                        </a:spcAft>
                        <a:buClr>
                          <a:srgbClr val="000000"/>
                        </a:buClr>
                        <a:buSzPts val="1000"/>
                        <a:buFont typeface="Arial"/>
                        <a:buNone/>
                      </a:pPr>
                      <a:r>
                        <a:rPr lang="en-US" sz="1400" u="none" strike="noStrike" cap="none" dirty="0">
                          <a:latin typeface="Calibri"/>
                          <a:ea typeface="Calibri"/>
                          <a:cs typeface="Calibri"/>
                          <a:sym typeface="Calibri"/>
                        </a:rPr>
                        <a:t>Acquisition Time - Seeing Limited</a:t>
                      </a:r>
                      <a:endParaRPr sz="1400" u="none" strike="noStrike" cap="none" dirty="0">
                        <a:latin typeface="Calibri"/>
                        <a:ea typeface="Calibri"/>
                        <a:cs typeface="Calibri"/>
                        <a:sym typeface="Calibr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r h="0">
                <a:tc>
                  <a:txBody>
                    <a:bodyPr/>
                    <a:lstStyle/>
                    <a:p>
                      <a:pPr marL="0" marR="0" lvl="0" indent="0" algn="l" rtl="0">
                        <a:lnSpc>
                          <a:spcPct val="50000"/>
                        </a:lnSpc>
                        <a:spcBef>
                          <a:spcPts val="0"/>
                        </a:spcBef>
                        <a:spcAft>
                          <a:spcPts val="0"/>
                        </a:spcAft>
                        <a:buClr>
                          <a:srgbClr val="000000"/>
                        </a:buClr>
                        <a:buSzPts val="1000"/>
                        <a:buFont typeface="Arial"/>
                        <a:buNone/>
                      </a:pPr>
                      <a:r>
                        <a:rPr lang="en-US" sz="1400" u="none" strike="noStrike" cap="none" dirty="0">
                          <a:latin typeface="Calibri"/>
                          <a:ea typeface="Calibri"/>
                          <a:cs typeface="Calibri"/>
                          <a:sym typeface="Calibri"/>
                        </a:rPr>
                        <a:t>Astrometry</a:t>
                      </a:r>
                      <a:endParaRPr sz="1400" u="none" strike="noStrike" cap="none" dirty="0">
                        <a:latin typeface="Calibri"/>
                        <a:ea typeface="Calibri"/>
                        <a:cs typeface="Calibri"/>
                        <a:sym typeface="Calibr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4"/>
                  </a:ext>
                </a:extLst>
              </a:tr>
              <a:tr h="0">
                <a:tc>
                  <a:txBody>
                    <a:bodyPr/>
                    <a:lstStyle/>
                    <a:p>
                      <a:pPr marL="0" marR="0" lvl="0" indent="0" algn="l" rtl="0">
                        <a:lnSpc>
                          <a:spcPct val="50000"/>
                        </a:lnSpc>
                        <a:spcBef>
                          <a:spcPts val="0"/>
                        </a:spcBef>
                        <a:spcAft>
                          <a:spcPts val="0"/>
                        </a:spcAft>
                        <a:buClr>
                          <a:srgbClr val="000000"/>
                        </a:buClr>
                        <a:buSzPts val="1000"/>
                        <a:buFont typeface="Arial"/>
                        <a:buNone/>
                      </a:pPr>
                      <a:r>
                        <a:rPr lang="en-US" sz="1400" u="none" strike="noStrike" cap="none" dirty="0">
                          <a:latin typeface="Calibri"/>
                          <a:ea typeface="Calibri"/>
                          <a:cs typeface="Calibri"/>
                          <a:sym typeface="Calibri"/>
                        </a:rPr>
                        <a:t>Heat Dissipation</a:t>
                      </a:r>
                      <a:endParaRPr sz="1400" u="none" strike="noStrike" cap="none" dirty="0">
                        <a:latin typeface="Calibri"/>
                        <a:ea typeface="Calibri"/>
                        <a:cs typeface="Calibri"/>
                        <a:sym typeface="Calibr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5"/>
                  </a:ext>
                </a:extLst>
              </a:tr>
              <a:tr h="0">
                <a:tc>
                  <a:txBody>
                    <a:bodyPr/>
                    <a:lstStyle/>
                    <a:p>
                      <a:pPr marL="0" marR="0" lvl="0" indent="0" algn="l" rtl="0">
                        <a:lnSpc>
                          <a:spcPct val="50000"/>
                        </a:lnSpc>
                        <a:spcBef>
                          <a:spcPts val="0"/>
                        </a:spcBef>
                        <a:spcAft>
                          <a:spcPts val="0"/>
                        </a:spcAft>
                        <a:buClr>
                          <a:srgbClr val="000000"/>
                        </a:buClr>
                        <a:buSzPts val="1000"/>
                        <a:buFont typeface="Arial"/>
                        <a:buNone/>
                      </a:pPr>
                      <a:r>
                        <a:rPr lang="en-US" sz="1400" u="none" strike="noStrike" cap="none" dirty="0">
                          <a:latin typeface="Calibri"/>
                          <a:ea typeface="Calibri"/>
                          <a:cs typeface="Calibri"/>
                          <a:sym typeface="Calibri"/>
                        </a:rPr>
                        <a:t>Maintenance Time</a:t>
                      </a:r>
                      <a:endParaRPr sz="1400" u="none" strike="noStrike" cap="none" dirty="0">
                        <a:latin typeface="Calibri"/>
                        <a:ea typeface="Calibri"/>
                        <a:cs typeface="Calibri"/>
                        <a:sym typeface="Calibr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6"/>
                  </a:ext>
                </a:extLst>
              </a:tr>
              <a:tr h="0">
                <a:tc>
                  <a:txBody>
                    <a:bodyPr/>
                    <a:lstStyle/>
                    <a:p>
                      <a:pPr marL="0" marR="0" lvl="0" indent="0" algn="l" rtl="0">
                        <a:lnSpc>
                          <a:spcPct val="50000"/>
                        </a:lnSpc>
                        <a:spcBef>
                          <a:spcPts val="0"/>
                        </a:spcBef>
                        <a:spcAft>
                          <a:spcPts val="0"/>
                        </a:spcAft>
                        <a:buClr>
                          <a:srgbClr val="000000"/>
                        </a:buClr>
                        <a:buSzPts val="1000"/>
                        <a:buFont typeface="Arial"/>
                        <a:buNone/>
                      </a:pPr>
                      <a:r>
                        <a:rPr lang="en-US" sz="1400" u="none" strike="noStrike" cap="none" dirty="0">
                          <a:latin typeface="Calibri"/>
                          <a:ea typeface="Calibri"/>
                          <a:cs typeface="Calibri"/>
                          <a:sym typeface="Calibri"/>
                        </a:rPr>
                        <a:t>Mass</a:t>
                      </a:r>
                      <a:endParaRPr sz="1400" u="none" strike="noStrike" cap="none" dirty="0">
                        <a:latin typeface="Calibri"/>
                        <a:ea typeface="Calibri"/>
                        <a:cs typeface="Calibri"/>
                        <a:sym typeface="Calibr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7"/>
                  </a:ext>
                </a:extLst>
              </a:tr>
              <a:tr h="0">
                <a:tc>
                  <a:txBody>
                    <a:bodyPr/>
                    <a:lstStyle/>
                    <a:p>
                      <a:pPr marL="0" marR="0" lvl="0" indent="0" algn="l" rtl="0">
                        <a:lnSpc>
                          <a:spcPct val="50000"/>
                        </a:lnSpc>
                        <a:spcBef>
                          <a:spcPts val="0"/>
                        </a:spcBef>
                        <a:spcAft>
                          <a:spcPts val="0"/>
                        </a:spcAft>
                        <a:buClr>
                          <a:srgbClr val="000000"/>
                        </a:buClr>
                        <a:buSzPts val="1000"/>
                        <a:buFont typeface="Arial"/>
                        <a:buNone/>
                      </a:pPr>
                      <a:r>
                        <a:rPr lang="en-US" sz="1400" u="none" strike="noStrike" cap="none" dirty="0">
                          <a:latin typeface="Calibri"/>
                          <a:ea typeface="Calibri"/>
                          <a:cs typeface="Calibri"/>
                          <a:sym typeface="Calibri"/>
                        </a:rPr>
                        <a:t>NFIRAOS LGS MCAO Wavefront Error</a:t>
                      </a:r>
                      <a:endParaRPr sz="1400" u="none" strike="noStrike" cap="none" dirty="0">
                        <a:latin typeface="Calibri"/>
                        <a:ea typeface="Calibri"/>
                        <a:cs typeface="Calibri"/>
                        <a:sym typeface="Calibr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8"/>
                  </a:ext>
                </a:extLst>
              </a:tr>
              <a:tr h="0">
                <a:tc>
                  <a:txBody>
                    <a:bodyPr/>
                    <a:lstStyle/>
                    <a:p>
                      <a:pPr marL="0" marR="0" lvl="0" indent="0" algn="l" rtl="0">
                        <a:lnSpc>
                          <a:spcPct val="50000"/>
                        </a:lnSpc>
                        <a:spcBef>
                          <a:spcPts val="0"/>
                        </a:spcBef>
                        <a:spcAft>
                          <a:spcPts val="0"/>
                        </a:spcAft>
                        <a:buClr>
                          <a:srgbClr val="000000"/>
                        </a:buClr>
                        <a:buSzPts val="1000"/>
                        <a:buFont typeface="Arial"/>
                        <a:buNone/>
                      </a:pPr>
                      <a:r>
                        <a:rPr lang="en-US" sz="1400" u="none" strike="noStrike" cap="none" dirty="0">
                          <a:latin typeface="Calibri"/>
                          <a:ea typeface="Calibri"/>
                          <a:cs typeface="Calibri"/>
                          <a:sym typeface="Calibri"/>
                        </a:rPr>
                        <a:t>NFIRAOS NGSAO Wavefront Error</a:t>
                      </a:r>
                      <a:endParaRPr sz="1400" u="none" strike="noStrike" cap="none" dirty="0">
                        <a:latin typeface="Calibri"/>
                        <a:ea typeface="Calibri"/>
                        <a:cs typeface="Calibri"/>
                        <a:sym typeface="Calibr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9"/>
                  </a:ext>
                </a:extLst>
              </a:tr>
              <a:tr h="0">
                <a:tc>
                  <a:txBody>
                    <a:bodyPr/>
                    <a:lstStyle/>
                    <a:p>
                      <a:pPr marL="0" marR="0" lvl="0" indent="0" algn="l" rtl="0">
                        <a:lnSpc>
                          <a:spcPct val="50000"/>
                        </a:lnSpc>
                        <a:spcBef>
                          <a:spcPts val="0"/>
                        </a:spcBef>
                        <a:spcAft>
                          <a:spcPts val="0"/>
                        </a:spcAft>
                        <a:buClr>
                          <a:srgbClr val="000000"/>
                        </a:buClr>
                        <a:buSzPts val="1000"/>
                        <a:buFont typeface="Arial"/>
                        <a:buNone/>
                      </a:pPr>
                      <a:r>
                        <a:rPr lang="en-US" sz="1400" u="none" strike="noStrike" cap="none">
                          <a:latin typeface="Calibri"/>
                          <a:ea typeface="Calibri"/>
                          <a:cs typeface="Calibri"/>
                          <a:sym typeface="Calibri"/>
                        </a:rPr>
                        <a:t>Absolute Photometry</a:t>
                      </a:r>
                      <a:endParaRPr sz="1400" u="none" strike="noStrike" cap="none">
                        <a:latin typeface="Calibri"/>
                        <a:ea typeface="Calibri"/>
                        <a:cs typeface="Calibri"/>
                        <a:sym typeface="Calibr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10"/>
                  </a:ext>
                </a:extLst>
              </a:tr>
              <a:tr h="238961">
                <a:tc>
                  <a:txBody>
                    <a:bodyPr/>
                    <a:lstStyle/>
                    <a:p>
                      <a:pPr marL="0" marR="0" lvl="0" indent="0" algn="l" rtl="0">
                        <a:lnSpc>
                          <a:spcPct val="50000"/>
                        </a:lnSpc>
                        <a:spcBef>
                          <a:spcPts val="0"/>
                        </a:spcBef>
                        <a:spcAft>
                          <a:spcPts val="0"/>
                        </a:spcAft>
                        <a:buClr>
                          <a:srgbClr val="000000"/>
                        </a:buClr>
                        <a:buSzPts val="1000"/>
                        <a:buFont typeface="Arial"/>
                        <a:buNone/>
                      </a:pPr>
                      <a:r>
                        <a:rPr lang="en-US" sz="1400" u="none" strike="noStrike" cap="none" dirty="0">
                          <a:latin typeface="Calibri"/>
                          <a:ea typeface="Calibri"/>
                          <a:cs typeface="Calibri"/>
                          <a:sym typeface="Calibri"/>
                        </a:rPr>
                        <a:t>Differential Photometry</a:t>
                      </a:r>
                      <a:endParaRPr sz="1400" u="none" strike="noStrike" cap="none" dirty="0">
                        <a:latin typeface="Calibri"/>
                        <a:ea typeface="Calibri"/>
                        <a:cs typeface="Calibri"/>
                        <a:sym typeface="Calibr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11"/>
                  </a:ext>
                </a:extLst>
              </a:tr>
              <a:tr h="239516">
                <a:tc>
                  <a:txBody>
                    <a:bodyPr/>
                    <a:lstStyle/>
                    <a:p>
                      <a:pPr marL="0" marR="0" lvl="0" indent="0" algn="l" rtl="0">
                        <a:lnSpc>
                          <a:spcPct val="50000"/>
                        </a:lnSpc>
                        <a:spcBef>
                          <a:spcPts val="0"/>
                        </a:spcBef>
                        <a:spcAft>
                          <a:spcPts val="0"/>
                        </a:spcAft>
                        <a:buClr>
                          <a:srgbClr val="000000"/>
                        </a:buClr>
                        <a:buSzPts val="1000"/>
                        <a:buFont typeface="Arial"/>
                        <a:buNone/>
                      </a:pPr>
                      <a:r>
                        <a:rPr lang="en-US" sz="1400" u="none" strike="noStrike" cap="none" dirty="0">
                          <a:latin typeface="Calibri"/>
                          <a:ea typeface="Calibri"/>
                          <a:cs typeface="Calibri"/>
                          <a:sym typeface="Calibri"/>
                        </a:rPr>
                        <a:t>Pointing Error</a:t>
                      </a:r>
                      <a:endParaRPr sz="1400" u="none" strike="noStrike" cap="none" dirty="0">
                        <a:latin typeface="Calibri"/>
                        <a:ea typeface="Calibri"/>
                        <a:cs typeface="Calibri"/>
                        <a:sym typeface="Calibr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12"/>
                  </a:ext>
                </a:extLst>
              </a:tr>
              <a:tr h="234593">
                <a:tc>
                  <a:txBody>
                    <a:bodyPr/>
                    <a:lstStyle/>
                    <a:p>
                      <a:pPr marL="0" marR="0" lvl="0" indent="0" algn="l" rtl="0">
                        <a:lnSpc>
                          <a:spcPct val="50000"/>
                        </a:lnSpc>
                        <a:spcBef>
                          <a:spcPts val="0"/>
                        </a:spcBef>
                        <a:spcAft>
                          <a:spcPts val="0"/>
                        </a:spcAft>
                        <a:buClr>
                          <a:srgbClr val="000000"/>
                        </a:buClr>
                        <a:buSzPts val="1000"/>
                        <a:buFont typeface="Arial"/>
                        <a:buNone/>
                      </a:pPr>
                      <a:r>
                        <a:rPr lang="en-US" sz="1400" u="none" strike="noStrike" cap="none" dirty="0">
                          <a:latin typeface="Calibri"/>
                          <a:ea typeface="Calibri"/>
                          <a:cs typeface="Calibri"/>
                          <a:sym typeface="Calibri"/>
                        </a:rPr>
                        <a:t>Preset Time</a:t>
                      </a:r>
                      <a:endParaRPr sz="1400" u="none" strike="noStrike" cap="none" dirty="0">
                        <a:latin typeface="Calibri"/>
                        <a:ea typeface="Calibri"/>
                        <a:cs typeface="Calibri"/>
                        <a:sym typeface="Calibr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13"/>
                  </a:ext>
                </a:extLst>
              </a:tr>
              <a:tr h="229670">
                <a:tc>
                  <a:txBody>
                    <a:bodyPr/>
                    <a:lstStyle/>
                    <a:p>
                      <a:pPr marL="0" marR="0" lvl="0" indent="0" algn="l" rtl="0">
                        <a:lnSpc>
                          <a:spcPct val="50000"/>
                        </a:lnSpc>
                        <a:spcBef>
                          <a:spcPts val="0"/>
                        </a:spcBef>
                        <a:spcAft>
                          <a:spcPts val="0"/>
                        </a:spcAft>
                        <a:buClr>
                          <a:srgbClr val="000000"/>
                        </a:buClr>
                        <a:buSzPts val="1000"/>
                        <a:buFont typeface="Arial"/>
                        <a:buNone/>
                      </a:pPr>
                      <a:r>
                        <a:rPr lang="en-US" sz="1400" u="none" strike="noStrike" cap="none" dirty="0">
                          <a:latin typeface="Calibri"/>
                          <a:ea typeface="Calibri"/>
                          <a:cs typeface="Calibri"/>
                          <a:sym typeface="Calibri"/>
                        </a:rPr>
                        <a:t>Seeing-Limited Image Quality (PSS)</a:t>
                      </a:r>
                      <a:endParaRPr sz="1400" u="none" strike="noStrike" cap="none" dirty="0">
                        <a:latin typeface="Calibri"/>
                        <a:ea typeface="Calibri"/>
                        <a:cs typeface="Calibri"/>
                        <a:sym typeface="Calibr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14"/>
                  </a:ext>
                </a:extLst>
              </a:tr>
              <a:tr h="224747">
                <a:tc>
                  <a:txBody>
                    <a:bodyPr/>
                    <a:lstStyle/>
                    <a:p>
                      <a:pPr marL="0" marR="0" lvl="0" indent="0" algn="l" rtl="0">
                        <a:lnSpc>
                          <a:spcPct val="50000"/>
                        </a:lnSpc>
                        <a:spcBef>
                          <a:spcPts val="0"/>
                        </a:spcBef>
                        <a:spcAft>
                          <a:spcPts val="0"/>
                        </a:spcAft>
                        <a:buClr>
                          <a:srgbClr val="000000"/>
                        </a:buClr>
                        <a:buSzPts val="1000"/>
                        <a:buFont typeface="Arial"/>
                        <a:buNone/>
                      </a:pPr>
                      <a:r>
                        <a:rPr lang="en-US" sz="1400" u="none" strike="noStrike" cap="none" dirty="0">
                          <a:latin typeface="Calibri"/>
                          <a:ea typeface="Calibri"/>
                          <a:cs typeface="Calibri"/>
                          <a:sym typeface="Calibri"/>
                        </a:rPr>
                        <a:t>Seeing-Limited Off-Axis Image Quality</a:t>
                      </a:r>
                      <a:endParaRPr sz="1400" u="none" strike="noStrike" cap="none" dirty="0">
                        <a:latin typeface="Calibri"/>
                        <a:ea typeface="Calibri"/>
                        <a:cs typeface="Calibri"/>
                        <a:sym typeface="Calibr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15"/>
                  </a:ext>
                </a:extLst>
              </a:tr>
              <a:tr h="219824">
                <a:tc>
                  <a:txBody>
                    <a:bodyPr/>
                    <a:lstStyle/>
                    <a:p>
                      <a:pPr marL="0" marR="0" lvl="0" indent="0" algn="l" rtl="0">
                        <a:lnSpc>
                          <a:spcPct val="50000"/>
                        </a:lnSpc>
                        <a:spcBef>
                          <a:spcPts val="0"/>
                        </a:spcBef>
                        <a:spcAft>
                          <a:spcPts val="0"/>
                        </a:spcAft>
                        <a:buClr>
                          <a:srgbClr val="000000"/>
                        </a:buClr>
                        <a:buSzPts val="1000"/>
                        <a:buFont typeface="Arial"/>
                        <a:buNone/>
                      </a:pPr>
                      <a:r>
                        <a:rPr lang="en-US" sz="1400" u="none" strike="noStrike" cap="none" dirty="0">
                          <a:latin typeface="Calibri"/>
                          <a:ea typeface="Calibri"/>
                          <a:cs typeface="Calibri"/>
                          <a:sym typeface="Calibri"/>
                        </a:rPr>
                        <a:t>Pupil Stability</a:t>
                      </a:r>
                      <a:endParaRPr sz="1400" u="none" strike="noStrike" cap="none" dirty="0">
                        <a:latin typeface="Calibri"/>
                        <a:ea typeface="Calibri"/>
                        <a:cs typeface="Calibri"/>
                        <a:sym typeface="Calibr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16"/>
                  </a:ext>
                </a:extLst>
              </a:tr>
              <a:tr h="214901">
                <a:tc>
                  <a:txBody>
                    <a:bodyPr/>
                    <a:lstStyle/>
                    <a:p>
                      <a:pPr marL="0" marR="0" lvl="0" indent="0" algn="l" rtl="0">
                        <a:lnSpc>
                          <a:spcPct val="50000"/>
                        </a:lnSpc>
                        <a:spcBef>
                          <a:spcPts val="0"/>
                        </a:spcBef>
                        <a:spcAft>
                          <a:spcPts val="0"/>
                        </a:spcAft>
                        <a:buClr>
                          <a:srgbClr val="000000"/>
                        </a:buClr>
                        <a:buSzPts val="1000"/>
                        <a:buFont typeface="Arial"/>
                        <a:buNone/>
                      </a:pPr>
                      <a:r>
                        <a:rPr lang="en-US" sz="1400" u="none" strike="noStrike" cap="none" dirty="0">
                          <a:latin typeface="Calibri"/>
                          <a:ea typeface="Calibri"/>
                          <a:cs typeface="Calibri"/>
                          <a:sym typeface="Calibri"/>
                        </a:rPr>
                        <a:t>Reliability and Availability</a:t>
                      </a:r>
                      <a:endParaRPr sz="1400" u="none" strike="noStrike" cap="none" dirty="0">
                        <a:latin typeface="Calibri"/>
                        <a:ea typeface="Calibri"/>
                        <a:cs typeface="Calibri"/>
                        <a:sym typeface="Calibr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17"/>
                  </a:ext>
                </a:extLst>
              </a:tr>
              <a:tr h="209978">
                <a:tc>
                  <a:txBody>
                    <a:bodyPr/>
                    <a:lstStyle/>
                    <a:p>
                      <a:pPr marL="0" marR="0" lvl="0" indent="0" algn="l" rtl="0">
                        <a:lnSpc>
                          <a:spcPct val="50000"/>
                        </a:lnSpc>
                        <a:spcBef>
                          <a:spcPts val="0"/>
                        </a:spcBef>
                        <a:spcAft>
                          <a:spcPts val="0"/>
                        </a:spcAft>
                        <a:buClr>
                          <a:srgbClr val="000000"/>
                        </a:buClr>
                        <a:buSzPts val="1000"/>
                        <a:buFont typeface="Arial"/>
                        <a:buNone/>
                      </a:pPr>
                      <a:r>
                        <a:rPr lang="en-US" sz="1400" u="none" strike="noStrike" cap="none" dirty="0">
                          <a:latin typeface="Calibri"/>
                          <a:ea typeface="Calibri"/>
                          <a:cs typeface="Calibri"/>
                          <a:sym typeface="Calibri"/>
                        </a:rPr>
                        <a:t>Services</a:t>
                      </a:r>
                      <a:endParaRPr sz="1400" u="none" strike="noStrike" cap="none" dirty="0">
                        <a:latin typeface="Calibri"/>
                        <a:ea typeface="Calibri"/>
                        <a:cs typeface="Calibri"/>
                        <a:sym typeface="Calibr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18"/>
                  </a:ext>
                </a:extLst>
              </a:tr>
              <a:tr h="0">
                <a:tc>
                  <a:txBody>
                    <a:bodyPr/>
                    <a:lstStyle/>
                    <a:p>
                      <a:pPr marL="0" marR="0" lvl="0" indent="0" algn="l" rtl="0">
                        <a:lnSpc>
                          <a:spcPct val="50000"/>
                        </a:lnSpc>
                        <a:spcBef>
                          <a:spcPts val="0"/>
                        </a:spcBef>
                        <a:spcAft>
                          <a:spcPts val="0"/>
                        </a:spcAft>
                        <a:buClr>
                          <a:srgbClr val="000000"/>
                        </a:buClr>
                        <a:buSzPts val="1000"/>
                        <a:buFont typeface="Arial"/>
                        <a:buNone/>
                      </a:pPr>
                      <a:r>
                        <a:rPr lang="en-US" sz="1400" u="none" strike="noStrike" cap="none" dirty="0">
                          <a:latin typeface="Calibri"/>
                          <a:ea typeface="Calibri"/>
                          <a:cs typeface="Calibri"/>
                          <a:sym typeface="Calibri"/>
                        </a:rPr>
                        <a:t>Throughput</a:t>
                      </a:r>
                      <a:endParaRPr sz="1400" u="none" strike="noStrike" cap="none" dirty="0">
                        <a:latin typeface="Calibri"/>
                        <a:ea typeface="Calibri"/>
                        <a:cs typeface="Calibri"/>
                        <a:sym typeface="Calibr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19"/>
                  </a:ext>
                </a:extLst>
              </a:tr>
              <a:tr h="0">
                <a:tc>
                  <a:txBody>
                    <a:bodyPr/>
                    <a:lstStyle/>
                    <a:p>
                      <a:pPr marL="0" marR="0" lvl="0" indent="0" algn="l" rtl="0">
                        <a:lnSpc>
                          <a:spcPct val="50000"/>
                        </a:lnSpc>
                        <a:spcBef>
                          <a:spcPts val="0"/>
                        </a:spcBef>
                        <a:spcAft>
                          <a:spcPts val="0"/>
                        </a:spcAft>
                        <a:buClr>
                          <a:srgbClr val="000000"/>
                        </a:buClr>
                        <a:buSzPts val="1000"/>
                        <a:buFont typeface="Arial"/>
                        <a:buNone/>
                      </a:pPr>
                      <a:r>
                        <a:rPr lang="en-US" sz="1400" u="none" strike="noStrike" cap="none" dirty="0">
                          <a:latin typeface="Calibri"/>
                          <a:ea typeface="Calibri"/>
                          <a:cs typeface="Calibri"/>
                          <a:sym typeface="Calibri"/>
                        </a:rPr>
                        <a:t>Vibration</a:t>
                      </a:r>
                      <a:endParaRPr sz="1400" u="none" strike="noStrike" cap="none" dirty="0">
                        <a:latin typeface="Calibri"/>
                        <a:ea typeface="Calibri"/>
                        <a:cs typeface="Calibri"/>
                        <a:sym typeface="Calibr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20"/>
                  </a:ext>
                </a:extLst>
              </a:tr>
            </a:tbl>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26FCE7-E15B-89E3-E2CF-1A479947702B}"/>
              </a:ext>
            </a:extLst>
          </p:cNvPr>
          <p:cNvSpPr>
            <a:spLocks noGrp="1"/>
          </p:cNvSpPr>
          <p:nvPr>
            <p:ph type="title"/>
          </p:nvPr>
        </p:nvSpPr>
        <p:spPr/>
        <p:txBody>
          <a:bodyPr/>
          <a:lstStyle/>
          <a:p>
            <a:r>
              <a:rPr lang="en-US" dirty="0"/>
              <a:t>Change Control</a:t>
            </a:r>
          </a:p>
        </p:txBody>
      </p:sp>
      <p:sp>
        <p:nvSpPr>
          <p:cNvPr id="3" name="Content Placeholder 2">
            <a:extLst>
              <a:ext uri="{FF2B5EF4-FFF2-40B4-BE49-F238E27FC236}">
                <a16:creationId xmlns:a16="http://schemas.microsoft.com/office/drawing/2014/main" id="{9C38A29A-4EF8-D47B-E92F-0A252D668982}"/>
              </a:ext>
            </a:extLst>
          </p:cNvPr>
          <p:cNvSpPr>
            <a:spLocks noGrp="1"/>
          </p:cNvSpPr>
          <p:nvPr>
            <p:ph idx="1"/>
          </p:nvPr>
        </p:nvSpPr>
        <p:spPr>
          <a:xfrm>
            <a:off x="609600" y="1447800"/>
            <a:ext cx="10972800" cy="4952999"/>
          </a:xfrm>
        </p:spPr>
        <p:txBody>
          <a:bodyPr/>
          <a:lstStyle/>
          <a:p>
            <a:r>
              <a:rPr lang="en-US" sz="2400" dirty="0"/>
              <a:t>Requirements are rigid but can be modified if needed through the Change Control Process</a:t>
            </a:r>
          </a:p>
          <a:p>
            <a:pPr lvl="1"/>
            <a:r>
              <a:rPr lang="en-US" sz="2000" dirty="0"/>
              <a:t>Formal requests go to the Change Control Board</a:t>
            </a:r>
          </a:p>
          <a:p>
            <a:r>
              <a:rPr lang="en-US" sz="2400" dirty="0"/>
              <a:t>Engineering/design/performance</a:t>
            </a:r>
          </a:p>
          <a:p>
            <a:pPr lvl="1"/>
            <a:r>
              <a:rPr lang="en-US" sz="2000" dirty="0"/>
              <a:t>Impact of performance estimations on key driving science cases is assessed</a:t>
            </a:r>
          </a:p>
          <a:p>
            <a:pPr lvl="2"/>
            <a:r>
              <a:rPr lang="en-US" sz="1800" dirty="0"/>
              <a:t>Instrument science and technical teams</a:t>
            </a:r>
          </a:p>
          <a:p>
            <a:pPr lvl="2"/>
            <a:r>
              <a:rPr lang="en-US" sz="1800" dirty="0"/>
              <a:t>Issues affecting science brought to the SAC before formal change request</a:t>
            </a:r>
          </a:p>
          <a:p>
            <a:r>
              <a:rPr lang="en-US" sz="2400" dirty="0"/>
              <a:t>Cost and schedule</a:t>
            </a:r>
          </a:p>
          <a:p>
            <a:pPr lvl="1"/>
            <a:r>
              <a:rPr lang="en-US" sz="2000" dirty="0"/>
              <a:t>Design process may identify issues that raise cost or lengthen schedule</a:t>
            </a:r>
          </a:p>
          <a:p>
            <a:pPr lvl="2"/>
            <a:r>
              <a:rPr lang="en-US" sz="1800" dirty="0"/>
              <a:t>Descope options can be assessed in terms of science impact</a:t>
            </a:r>
          </a:p>
          <a:p>
            <a:pPr lvl="2"/>
            <a:r>
              <a:rPr lang="en-US" sz="1800" dirty="0"/>
              <a:t>Change Control process is the same as if a technical issue arises</a:t>
            </a:r>
          </a:p>
          <a:p>
            <a:r>
              <a:rPr lang="en-US" sz="2400" dirty="0"/>
              <a:t>Changes in the scientific and technical landscape</a:t>
            </a:r>
          </a:p>
          <a:p>
            <a:pPr lvl="1"/>
            <a:r>
              <a:rPr lang="en-US" sz="2000" dirty="0"/>
              <a:t>External influences that affect the instrument roadmap</a:t>
            </a:r>
          </a:p>
        </p:txBody>
      </p:sp>
    </p:spTree>
    <p:extLst>
      <p:ext uri="{BB962C8B-B14F-4D97-AF65-F5344CB8AC3E}">
        <p14:creationId xmlns:p14="http://schemas.microsoft.com/office/powerpoint/2010/main" val="717756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10" end="1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1F7E1-DA93-E43B-F56E-6180318038C2}"/>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85776FB7-BAD3-4D04-8B59-7346B0CB3370}"/>
              </a:ext>
            </a:extLst>
          </p:cNvPr>
          <p:cNvSpPr>
            <a:spLocks noGrp="1"/>
          </p:cNvSpPr>
          <p:nvPr>
            <p:ph idx="1"/>
          </p:nvPr>
        </p:nvSpPr>
        <p:spPr>
          <a:xfrm>
            <a:off x="609600" y="1295400"/>
            <a:ext cx="10972800" cy="4525963"/>
          </a:xfrm>
        </p:spPr>
        <p:txBody>
          <a:bodyPr/>
          <a:lstStyle/>
          <a:p>
            <a:r>
              <a:rPr lang="en-US" dirty="0"/>
              <a:t>Science Cases are the rationale for developing any astronomical facility</a:t>
            </a:r>
          </a:p>
          <a:p>
            <a:pPr lvl="1"/>
            <a:r>
              <a:rPr lang="en-US" dirty="0"/>
              <a:t>Critical for pre-construction stages of a project, defining goals and requirements</a:t>
            </a:r>
          </a:p>
          <a:p>
            <a:pPr lvl="1"/>
            <a:r>
              <a:rPr lang="en-US" dirty="0"/>
              <a:t>Measuring communities evolving interests and needs</a:t>
            </a:r>
          </a:p>
          <a:p>
            <a:r>
              <a:rPr lang="en-US" dirty="0"/>
              <a:t>Well established methods to identify technical requirements from science cases</a:t>
            </a:r>
          </a:p>
          <a:p>
            <a:pPr lvl="1"/>
            <a:r>
              <a:rPr lang="en-US" dirty="0"/>
              <a:t>Management - </a:t>
            </a:r>
            <a:r>
              <a:rPr lang="en-US" dirty="0" err="1"/>
              <a:t>Flowdown</a:t>
            </a:r>
            <a:r>
              <a:rPr lang="en-US" dirty="0"/>
              <a:t> and traceability</a:t>
            </a:r>
          </a:p>
          <a:p>
            <a:pPr lvl="1"/>
            <a:r>
              <a:rPr lang="en-US" dirty="0"/>
              <a:t>Change Control if requirements need to be modified as project evolves and matures</a:t>
            </a:r>
          </a:p>
          <a:p>
            <a:pPr lvl="2"/>
            <a:r>
              <a:rPr lang="en-US" dirty="0"/>
              <a:t>Key performance, cost and schedule</a:t>
            </a:r>
          </a:p>
          <a:p>
            <a:pPr lvl="2"/>
            <a:r>
              <a:rPr lang="en-US" dirty="0"/>
              <a:t>Consequences for scientific capabilities</a:t>
            </a:r>
          </a:p>
          <a:p>
            <a:r>
              <a:rPr lang="en-US" dirty="0"/>
              <a:t>COMMUNITY INPUT IS VITAL TO DEVELOPING ROBUST SCIENCE CASES</a:t>
            </a:r>
          </a:p>
        </p:txBody>
      </p:sp>
    </p:spTree>
    <p:extLst>
      <p:ext uri="{BB962C8B-B14F-4D97-AF65-F5344CB8AC3E}">
        <p14:creationId xmlns:p14="http://schemas.microsoft.com/office/powerpoint/2010/main" val="31478970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3AB47E-6F39-9FD2-521B-5A7077FEE6AF}"/>
              </a:ext>
            </a:extLst>
          </p:cNvPr>
          <p:cNvSpPr>
            <a:spLocks noGrp="1"/>
          </p:cNvSpPr>
          <p:nvPr>
            <p:ph type="title"/>
          </p:nvPr>
        </p:nvSpPr>
        <p:spPr/>
        <p:txBody>
          <a:bodyPr/>
          <a:lstStyle/>
          <a:p>
            <a:r>
              <a:rPr lang="en-US" dirty="0"/>
              <a:t>Any questions?</a:t>
            </a:r>
          </a:p>
        </p:txBody>
      </p:sp>
      <p:sp>
        <p:nvSpPr>
          <p:cNvPr id="3" name="Content Placeholder 2">
            <a:extLst>
              <a:ext uri="{FF2B5EF4-FFF2-40B4-BE49-F238E27FC236}">
                <a16:creationId xmlns:a16="http://schemas.microsoft.com/office/drawing/2014/main" id="{787CF1CE-0F45-AB17-F578-93DAF80A8F1A}"/>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1945501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2"/>
          </p:nvPr>
        </p:nvSpPr>
        <p:spPr>
          <a:xfrm>
            <a:off x="2057400" y="1828800"/>
            <a:ext cx="8077200" cy="4267200"/>
          </a:xfrm>
        </p:spPr>
        <p:txBody>
          <a:bodyPr>
            <a:normAutofit fontScale="92500" lnSpcReduction="20000"/>
          </a:bodyPr>
          <a:lstStyle/>
          <a:p>
            <a:pPr algn="just"/>
            <a:r>
              <a:rPr lang="en-US" sz="2400" dirty="0"/>
              <a:t>The TMT Project gratefully acknowledges the support of the TMT collaborating institutions.  They are the California Institute of Technology, the University of California, the National Astronomical Observatory of Japan, the National Astronomical Observatories of China and their consortium partners, the Department of Science and Technology of India and their supported institutes, and the National Research Council of Canada.  This work was supported as well by the Gordon and Betty Moore Foundation, the Canada Foundation for Innovation, the Ontario Ministry of Research and Innovation, the Natural Sciences and Engineering Research Council of Canada, the British Columbia Knowledge Development Fund, the Association of Canadian Universities for Research in Astronomy (ACURA), the Association of Universities for Research in Astronomy (AURA), the U.S. National Science Foundation, the National Institutes of Natural Sciences of Japan, and the Department of Atomic Energy of India.</a:t>
            </a:r>
          </a:p>
        </p:txBody>
      </p:sp>
      <p:sp>
        <p:nvSpPr>
          <p:cNvPr id="4" name="Title 3"/>
          <p:cNvSpPr>
            <a:spLocks noGrp="1"/>
          </p:cNvSpPr>
          <p:nvPr>
            <p:ph type="title"/>
          </p:nvPr>
        </p:nvSpPr>
        <p:spPr/>
        <p:txBody>
          <a:bodyPr/>
          <a:lstStyle/>
          <a:p>
            <a:r>
              <a:rPr lang="en-US" dirty="0"/>
              <a:t>Acknowledgments</a:t>
            </a:r>
          </a:p>
        </p:txBody>
      </p:sp>
    </p:spTree>
    <p:extLst>
      <p:ext uri="{BB962C8B-B14F-4D97-AF65-F5344CB8AC3E}">
        <p14:creationId xmlns:p14="http://schemas.microsoft.com/office/powerpoint/2010/main" val="854296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02730B9D-AC95-1831-B4ED-A0A4949EC812}"/>
              </a:ext>
            </a:extLst>
          </p:cNvPr>
          <p:cNvSpPr>
            <a:spLocks noGrp="1"/>
          </p:cNvSpPr>
          <p:nvPr>
            <p:ph type="pic" idx="1"/>
          </p:nvPr>
        </p:nvSpPr>
        <p:spPr/>
        <p:txBody>
          <a:bodyPr/>
          <a:lstStyle/>
          <a:p>
            <a:endParaRPr lang="en-US"/>
          </a:p>
        </p:txBody>
      </p:sp>
      <p:sp>
        <p:nvSpPr>
          <p:cNvPr id="3" name="Text Placeholder 2">
            <a:extLst>
              <a:ext uri="{FF2B5EF4-FFF2-40B4-BE49-F238E27FC236}">
                <a16:creationId xmlns:a16="http://schemas.microsoft.com/office/drawing/2014/main" id="{4460B924-A7CD-7B90-941A-0FCEC7D15531}"/>
              </a:ext>
            </a:extLst>
          </p:cNvPr>
          <p:cNvSpPr>
            <a:spLocks noGrp="1"/>
          </p:cNvSpPr>
          <p:nvPr>
            <p:ph type="body" sz="half" idx="2"/>
          </p:nvPr>
        </p:nvSpPr>
        <p:spPr/>
        <p:txBody>
          <a:bodyPr/>
          <a:lstStyle/>
          <a:p>
            <a:endParaRPr lang="en-US"/>
          </a:p>
        </p:txBody>
      </p:sp>
      <p:sp>
        <p:nvSpPr>
          <p:cNvPr id="4" name="Title 3">
            <a:extLst>
              <a:ext uri="{FF2B5EF4-FFF2-40B4-BE49-F238E27FC236}">
                <a16:creationId xmlns:a16="http://schemas.microsoft.com/office/drawing/2014/main" id="{E247FAD7-ACDD-1733-4E40-8ED578BD9D6B}"/>
              </a:ext>
            </a:extLst>
          </p:cNvPr>
          <p:cNvSpPr>
            <a:spLocks noGrp="1"/>
          </p:cNvSpPr>
          <p:nvPr>
            <p:ph type="title"/>
          </p:nvPr>
        </p:nvSpPr>
        <p:spPr/>
        <p:txBody>
          <a:bodyPr/>
          <a:lstStyle/>
          <a:p>
            <a:r>
              <a:rPr lang="en-US" dirty="0"/>
              <a:t>Backup slides</a:t>
            </a:r>
          </a:p>
        </p:txBody>
      </p:sp>
    </p:spTree>
    <p:extLst>
      <p:ext uri="{BB962C8B-B14F-4D97-AF65-F5344CB8AC3E}">
        <p14:creationId xmlns:p14="http://schemas.microsoft.com/office/powerpoint/2010/main" val="27789734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3F0186-5434-295F-406E-DA0170F1D82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B01F207-F826-5BB4-8634-AA517799916D}"/>
              </a:ext>
            </a:extLst>
          </p:cNvPr>
          <p:cNvSpPr>
            <a:spLocks noGrp="1"/>
          </p:cNvSpPr>
          <p:nvPr>
            <p:ph idx="1"/>
          </p:nvPr>
        </p:nvSpPr>
        <p:spPr/>
        <p:txBody>
          <a:bodyPr/>
          <a:lstStyle/>
          <a:p>
            <a:r>
              <a:rPr lang="en-US" dirty="0"/>
              <a:t>Community provides science cases and technical information about required observations</a:t>
            </a:r>
          </a:p>
          <a:p>
            <a:pPr lvl="1"/>
            <a:r>
              <a:rPr lang="en-US" dirty="0"/>
              <a:t>Science Cases are developed initially with some instrument concepts in mind</a:t>
            </a:r>
          </a:p>
          <a:p>
            <a:pPr lvl="2"/>
            <a:r>
              <a:rPr lang="en-US" dirty="0"/>
              <a:t>TMT made a call for instrument concepts and supporting science cases (~2006)</a:t>
            </a:r>
          </a:p>
          <a:p>
            <a:pPr lvl="1"/>
            <a:r>
              <a:rPr lang="en-US" dirty="0"/>
              <a:t>Creates Detailed Science Case and Science Capabilities Matrix </a:t>
            </a:r>
          </a:p>
          <a:p>
            <a:r>
              <a:rPr lang="en-US" dirty="0"/>
              <a:t>SAC identifies the highest priority science cases</a:t>
            </a:r>
          </a:p>
          <a:p>
            <a:r>
              <a:rPr lang="en-US" dirty="0"/>
              <a:t>Systems Engineering derives science requirements through the science </a:t>
            </a:r>
            <a:r>
              <a:rPr lang="en-US" dirty="0" err="1"/>
              <a:t>flowdown</a:t>
            </a:r>
            <a:r>
              <a:rPr lang="en-US" dirty="0"/>
              <a:t> process</a:t>
            </a:r>
          </a:p>
          <a:p>
            <a:pPr lvl="1"/>
            <a:r>
              <a:rPr lang="en-US" dirty="0"/>
              <a:t>Requirements at all levels are traceable back to science cases</a:t>
            </a:r>
          </a:p>
          <a:p>
            <a:pPr lvl="1"/>
            <a:r>
              <a:rPr lang="en-US" dirty="0"/>
              <a:t>Collections of related observing requirements define the instruments</a:t>
            </a:r>
          </a:p>
          <a:p>
            <a:r>
              <a:rPr lang="en-US" dirty="0"/>
              <a:t>Instrument development teams design instruments according to the requirements</a:t>
            </a:r>
          </a:p>
          <a:p>
            <a:pPr lvl="1"/>
            <a:r>
              <a:rPr lang="en-US" dirty="0"/>
              <a:t>Supported by Instrument Science Team that provides detailed information to guide operational concepts development and assesses impact of design on ability to conduct science</a:t>
            </a:r>
          </a:p>
          <a:p>
            <a:r>
              <a:rPr lang="en-US" dirty="0"/>
              <a:t>Development of the Operations Plans to support science cases and operation and maintenance of instruments</a:t>
            </a:r>
          </a:p>
        </p:txBody>
      </p:sp>
    </p:spTree>
    <p:extLst>
      <p:ext uri="{BB962C8B-B14F-4D97-AF65-F5344CB8AC3E}">
        <p14:creationId xmlns:p14="http://schemas.microsoft.com/office/powerpoint/2010/main" val="37029722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26FCE7-E15B-89E3-E2CF-1A479947702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C38A29A-4EF8-D47B-E92F-0A252D668982}"/>
              </a:ext>
            </a:extLst>
          </p:cNvPr>
          <p:cNvSpPr>
            <a:spLocks noGrp="1"/>
          </p:cNvSpPr>
          <p:nvPr>
            <p:ph idx="1"/>
          </p:nvPr>
        </p:nvSpPr>
        <p:spPr/>
        <p:txBody>
          <a:bodyPr/>
          <a:lstStyle/>
          <a:p>
            <a:r>
              <a:rPr lang="en-US" dirty="0"/>
              <a:t>Examples of science case </a:t>
            </a:r>
            <a:r>
              <a:rPr lang="en-US" dirty="0" err="1"/>
              <a:t>flowdown</a:t>
            </a:r>
            <a:endParaRPr lang="en-US" dirty="0"/>
          </a:p>
          <a:p>
            <a:pPr lvl="1"/>
            <a:r>
              <a:rPr lang="en-US" dirty="0"/>
              <a:t>Level 3 requirement traces back to a science case (most often, multiple science cases)</a:t>
            </a:r>
          </a:p>
        </p:txBody>
      </p:sp>
    </p:spTree>
    <p:extLst>
      <p:ext uri="{BB962C8B-B14F-4D97-AF65-F5344CB8AC3E}">
        <p14:creationId xmlns:p14="http://schemas.microsoft.com/office/powerpoint/2010/main" val="34640232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8FF804-A9BA-BA66-F76B-8639D3386675}"/>
              </a:ext>
            </a:extLst>
          </p:cNvPr>
          <p:cNvSpPr>
            <a:spLocks noGrp="1"/>
          </p:cNvSpPr>
          <p:nvPr>
            <p:ph type="title"/>
          </p:nvPr>
        </p:nvSpPr>
        <p:spPr/>
        <p:txBody>
          <a:bodyPr/>
          <a:lstStyle/>
          <a:p>
            <a:r>
              <a:rPr lang="en-US" dirty="0"/>
              <a:t>Introduction</a:t>
            </a:r>
          </a:p>
        </p:txBody>
      </p:sp>
      <p:sp>
        <p:nvSpPr>
          <p:cNvPr id="3" name="Content Placeholder 2">
            <a:extLst>
              <a:ext uri="{FF2B5EF4-FFF2-40B4-BE49-F238E27FC236}">
                <a16:creationId xmlns:a16="http://schemas.microsoft.com/office/drawing/2014/main" id="{25EE0C80-0B99-3BB0-88F2-E8E445B3375B}"/>
              </a:ext>
            </a:extLst>
          </p:cNvPr>
          <p:cNvSpPr>
            <a:spLocks noGrp="1"/>
          </p:cNvSpPr>
          <p:nvPr>
            <p:ph idx="1"/>
          </p:nvPr>
        </p:nvSpPr>
        <p:spPr>
          <a:xfrm>
            <a:off x="609600" y="1524001"/>
            <a:ext cx="10972800" cy="5181599"/>
          </a:xfrm>
        </p:spPr>
        <p:txBody>
          <a:bodyPr/>
          <a:lstStyle/>
          <a:p>
            <a:r>
              <a:rPr lang="en-US" dirty="0"/>
              <a:t>Christophe discussed the science that motivates the development of TMT observatory</a:t>
            </a:r>
          </a:p>
          <a:p>
            <a:r>
              <a:rPr lang="en-US" dirty="0"/>
              <a:t>Dave presented the instruments, their capabilities and development status</a:t>
            </a:r>
          </a:p>
          <a:p>
            <a:r>
              <a:rPr lang="en-US" dirty="0"/>
              <a:t>How do we determine what instruments to build? - ‘road map’</a:t>
            </a:r>
          </a:p>
          <a:p>
            <a:pPr lvl="1"/>
            <a:r>
              <a:rPr lang="en-US" dirty="0"/>
              <a:t>Science priorities</a:t>
            </a:r>
          </a:p>
          <a:p>
            <a:pPr lvl="1"/>
            <a:r>
              <a:rPr lang="en-US" dirty="0"/>
              <a:t>Priorities for collections of capabilities </a:t>
            </a:r>
          </a:p>
          <a:p>
            <a:r>
              <a:rPr lang="en-US" dirty="0"/>
              <a:t>The story of instrument development for TMT has been complicated by the length of the project and the evolution of the scientific landscape</a:t>
            </a:r>
          </a:p>
          <a:p>
            <a:pPr lvl="1"/>
            <a:r>
              <a:rPr lang="en-US" dirty="0"/>
              <a:t>I’ll present an ‘idealized’ story based on the plan for future instrument development</a:t>
            </a:r>
          </a:p>
        </p:txBody>
      </p:sp>
      <p:pic>
        <p:nvPicPr>
          <p:cNvPr id="7" name="Picture 6" descr="A satellite with a blue circle&#10;&#10;Description automatically generated with medium confidence">
            <a:extLst>
              <a:ext uri="{FF2B5EF4-FFF2-40B4-BE49-F238E27FC236}">
                <a16:creationId xmlns:a16="http://schemas.microsoft.com/office/drawing/2014/main" id="{C303993D-4AA2-58FF-AB40-E5F10F1408AB}"/>
              </a:ext>
            </a:extLst>
          </p:cNvPr>
          <p:cNvPicPr>
            <a:picLocks noChangeAspect="1"/>
          </p:cNvPicPr>
          <p:nvPr/>
        </p:nvPicPr>
        <p:blipFill rotWithShape="1">
          <a:blip r:embed="rId3">
            <a:extLst>
              <a:ext uri="{28A0092B-C50C-407E-A947-70E740481C1C}">
                <a14:useLocalDpi xmlns:a14="http://schemas.microsoft.com/office/drawing/2010/main" val="0"/>
              </a:ext>
            </a:extLst>
          </a:blip>
          <a:srcRect l="7435" r="10212"/>
          <a:stretch/>
        </p:blipFill>
        <p:spPr>
          <a:xfrm>
            <a:off x="7086600" y="3360770"/>
            <a:ext cx="4284203" cy="3344829"/>
          </a:xfrm>
          <a:prstGeom prst="rect">
            <a:avLst/>
          </a:prstGeom>
          <a:solidFill>
            <a:schemeClr val="bg1"/>
          </a:solidFill>
        </p:spPr>
      </p:pic>
      <p:pic>
        <p:nvPicPr>
          <p:cNvPr id="9" name="Picture 8" descr="A collage of planets and stars&#10;&#10;Description automatically generated">
            <a:extLst>
              <a:ext uri="{FF2B5EF4-FFF2-40B4-BE49-F238E27FC236}">
                <a16:creationId xmlns:a16="http://schemas.microsoft.com/office/drawing/2014/main" id="{66B20EAA-ABB5-B39D-B2D1-64318E87A4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1197" y="3360769"/>
            <a:ext cx="5943600" cy="3344829"/>
          </a:xfrm>
          <a:prstGeom prst="rect">
            <a:avLst/>
          </a:prstGeom>
        </p:spPr>
      </p:pic>
    </p:spTree>
    <p:extLst>
      <p:ext uri="{BB962C8B-B14F-4D97-AF65-F5344CB8AC3E}">
        <p14:creationId xmlns:p14="http://schemas.microsoft.com/office/powerpoint/2010/main" val="1580600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par>
                          <p:cTn id="7" fill="hold">
                            <p:stCondLst>
                              <p:cond delay="0"/>
                            </p:stCondLst>
                            <p:childTnLst>
                              <p:par>
                                <p:cTn id="8" presetID="9"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dissolv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par>
                          <p:cTn id="15" fill="hold">
                            <p:stCondLst>
                              <p:cond delay="0"/>
                            </p:stCondLst>
                            <p:childTnLst>
                              <p:par>
                                <p:cTn id="16" presetID="9" presetClass="entr" presetSubtype="0"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dissolv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xit" presetSubtype="0" fill="hold" nodeType="clickEffect">
                                  <p:stCondLst>
                                    <p:cond delay="0"/>
                                  </p:stCondLst>
                                  <p:childTnLst>
                                    <p:animEffect transition="out" filter="dissolve">
                                      <p:cBhvr>
                                        <p:cTn id="22" dur="500"/>
                                        <p:tgtEl>
                                          <p:spTgt spid="9"/>
                                        </p:tgtEl>
                                      </p:cBhvr>
                                    </p:animEffect>
                                    <p:set>
                                      <p:cBhvr>
                                        <p:cTn id="23" dur="1" fill="hold">
                                          <p:stCondLst>
                                            <p:cond delay="499"/>
                                          </p:stCondLst>
                                        </p:cTn>
                                        <p:tgtEl>
                                          <p:spTgt spid="9"/>
                                        </p:tgtEl>
                                        <p:attrNameLst>
                                          <p:attrName>style.visibility</p:attrName>
                                        </p:attrNameLst>
                                      </p:cBhvr>
                                      <p:to>
                                        <p:strVal val="hidden"/>
                                      </p:to>
                                    </p:set>
                                  </p:childTnLst>
                                </p:cTn>
                              </p:par>
                              <p:par>
                                <p:cTn id="24" presetID="9" presetClass="exit" presetSubtype="0" fill="hold" nodeType="withEffect">
                                  <p:stCondLst>
                                    <p:cond delay="0"/>
                                  </p:stCondLst>
                                  <p:childTnLst>
                                    <p:animEffect transition="out" filter="dissolve">
                                      <p:cBhvr>
                                        <p:cTn id="25" dur="500"/>
                                        <p:tgtEl>
                                          <p:spTgt spid="7"/>
                                        </p:tgtEl>
                                      </p:cBhvr>
                                    </p:animEffect>
                                    <p:set>
                                      <p:cBhvr>
                                        <p:cTn id="26" dur="1" fill="hold">
                                          <p:stCondLst>
                                            <p:cond delay="499"/>
                                          </p:stCondLst>
                                        </p:cTn>
                                        <p:tgtEl>
                                          <p:spTgt spid="7"/>
                                        </p:tgtEl>
                                        <p:attrNameLst>
                                          <p:attrName>style.visibility</p:attrName>
                                        </p:attrNameLst>
                                      </p:cBhvr>
                                      <p:to>
                                        <p:strVal val="hidden"/>
                                      </p:to>
                                    </p:set>
                                  </p:childTnLst>
                                </p:cTn>
                              </p:par>
                            </p:childTnLst>
                          </p:cTn>
                        </p:par>
                        <p:par>
                          <p:cTn id="27" fill="hold">
                            <p:stCondLst>
                              <p:cond delay="500"/>
                            </p:stCondLst>
                            <p:childTnLst>
                              <p:par>
                                <p:cTn id="28" presetID="9" presetClass="entr" presetSubtype="0" fill="hold" nodeType="after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Effect transition="in" filter="dissolve">
                                      <p:cBhvr>
                                        <p:cTn id="30" dur="500"/>
                                        <p:tgtEl>
                                          <p:spTgt spid="3">
                                            <p:txEl>
                                              <p:pRg st="2" end="2"/>
                                            </p:txEl>
                                          </p:spTgt>
                                        </p:tgtEl>
                                      </p:cBhvr>
                                    </p:animEffect>
                                  </p:childTnLst>
                                </p:cTn>
                              </p:par>
                            </p:childTnLst>
                          </p:cTn>
                        </p:par>
                        <p:par>
                          <p:cTn id="31" fill="hold">
                            <p:stCondLst>
                              <p:cond delay="1000"/>
                            </p:stCondLst>
                            <p:childTnLst>
                              <p:par>
                                <p:cTn id="32" presetID="1" presetClass="entr" presetSubtype="0" fill="hold" nodeType="afterEffect">
                                  <p:stCondLst>
                                    <p:cond delay="0"/>
                                  </p:stCondLst>
                                  <p:childTnLst>
                                    <p:set>
                                      <p:cBhvr>
                                        <p:cTn id="33" dur="1" fill="hold">
                                          <p:stCondLst>
                                            <p:cond delay="0"/>
                                          </p:stCondLst>
                                        </p:cTn>
                                        <p:tgtEl>
                                          <p:spTgt spid="3">
                                            <p:txEl>
                                              <p:pRg st="3" end="3"/>
                                            </p:txEl>
                                          </p:spTgt>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3">
                                            <p:txEl>
                                              <p:pRg st="5" end="5"/>
                                            </p:txEl>
                                          </p:spTgt>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F564F-311B-0E06-6B04-6D0637FF68B7}"/>
              </a:ext>
            </a:extLst>
          </p:cNvPr>
          <p:cNvSpPr>
            <a:spLocks noGrp="1"/>
          </p:cNvSpPr>
          <p:nvPr>
            <p:ph type="title"/>
          </p:nvPr>
        </p:nvSpPr>
        <p:spPr>
          <a:xfrm>
            <a:off x="1371600" y="304800"/>
            <a:ext cx="10210800" cy="990600"/>
          </a:xfrm>
        </p:spPr>
        <p:txBody>
          <a:bodyPr>
            <a:normAutofit/>
          </a:bodyPr>
          <a:lstStyle/>
          <a:p>
            <a:pPr algn="l"/>
            <a:r>
              <a:rPr lang="en-US" dirty="0"/>
              <a:t>TMT instrument development process</a:t>
            </a:r>
          </a:p>
        </p:txBody>
      </p:sp>
      <p:sp>
        <p:nvSpPr>
          <p:cNvPr id="3" name="Content Placeholder 2">
            <a:extLst>
              <a:ext uri="{FF2B5EF4-FFF2-40B4-BE49-F238E27FC236}">
                <a16:creationId xmlns:a16="http://schemas.microsoft.com/office/drawing/2014/main" id="{CC3FDBD2-75E2-C22A-9665-8142E11A5205}"/>
              </a:ext>
            </a:extLst>
          </p:cNvPr>
          <p:cNvSpPr>
            <a:spLocks noGrp="1"/>
          </p:cNvSpPr>
          <p:nvPr>
            <p:ph idx="1"/>
          </p:nvPr>
        </p:nvSpPr>
        <p:spPr>
          <a:xfrm>
            <a:off x="457199" y="1447800"/>
            <a:ext cx="9202923" cy="5105400"/>
          </a:xfrm>
        </p:spPr>
        <p:txBody>
          <a:bodyPr/>
          <a:lstStyle/>
          <a:p>
            <a:pPr marL="0" indent="0">
              <a:buNone/>
            </a:pPr>
            <a:r>
              <a:rPr lang="en-US" sz="1800" b="1" dirty="0"/>
              <a:t>COMMUNITY EXPLORATIONS</a:t>
            </a:r>
          </a:p>
          <a:p>
            <a:r>
              <a:rPr lang="en-US" sz="1800" dirty="0"/>
              <a:t>Partner communities, ISDTs, instrument science teams, unsolicited proposals, new technologies, mini-studies and white papers, etc. all provide inputs</a:t>
            </a:r>
          </a:p>
          <a:p>
            <a:pPr lvl="1"/>
            <a:r>
              <a:rPr lang="en-US" sz="1600" dirty="0"/>
              <a:t>TMT Detailed Science Case and Science Capabilities Matrix</a:t>
            </a:r>
          </a:p>
          <a:p>
            <a:r>
              <a:rPr lang="en-US" sz="1800" dirty="0"/>
              <a:t>Community interactions inform SAC prioritization of TMT instrumentation and science goals</a:t>
            </a:r>
          </a:p>
          <a:p>
            <a:pPr lvl="1"/>
            <a:r>
              <a:rPr lang="en-US" sz="1600" dirty="0"/>
              <a:t>Science cases, observation concepts and technology readiness</a:t>
            </a:r>
          </a:p>
          <a:p>
            <a:pPr marL="0" indent="0">
              <a:buNone/>
            </a:pPr>
            <a:endParaRPr lang="en-US" sz="800" dirty="0"/>
          </a:p>
          <a:p>
            <a:pPr marL="0" indent="0">
              <a:buNone/>
            </a:pPr>
            <a:r>
              <a:rPr lang="en-US" sz="1800" b="1" dirty="0"/>
              <a:t>SAC (Science Advisory Committee) PRIORITIZATION</a:t>
            </a:r>
          </a:p>
          <a:p>
            <a:r>
              <a:rPr lang="en-US" sz="1800" dirty="0"/>
              <a:t>SAC develops the TMT science priorities, and TMT instrument priorities and phasing based on the capabilities needed to support the highest priority science (agreed with TMT Board)</a:t>
            </a:r>
          </a:p>
          <a:p>
            <a:pPr lvl="1"/>
            <a:r>
              <a:rPr lang="en-US" sz="1600" dirty="0"/>
              <a:t>First Light and 2</a:t>
            </a:r>
            <a:r>
              <a:rPr lang="en-US" sz="1600" baseline="30000" dirty="0"/>
              <a:t>nd</a:t>
            </a:r>
            <a:r>
              <a:rPr lang="en-US" sz="1600" dirty="0"/>
              <a:t> Generation Instruments</a:t>
            </a:r>
          </a:p>
          <a:p>
            <a:pPr lvl="1"/>
            <a:r>
              <a:rPr lang="en-US" sz="1600" dirty="0"/>
              <a:t>Iterative and slowly dynamic with a long timescale (scientific and technological landscapes evolves)</a:t>
            </a:r>
          </a:p>
          <a:p>
            <a:pPr marL="0" indent="0">
              <a:buNone/>
            </a:pPr>
            <a:endParaRPr lang="en-US" sz="800" dirty="0"/>
          </a:p>
          <a:p>
            <a:pPr marL="0" indent="0">
              <a:buNone/>
            </a:pPr>
            <a:r>
              <a:rPr lang="en-US" sz="1800" b="1" dirty="0"/>
              <a:t>CALL FOR PROPOSALS/CONCEPTUAL DESIGNS/RECOMMENDATIONS         (Ideal Case!)</a:t>
            </a:r>
            <a:endParaRPr lang="en-US" sz="1800" dirty="0"/>
          </a:p>
          <a:p>
            <a:r>
              <a:rPr lang="en-US" sz="1800" dirty="0"/>
              <a:t>Determined by the Board with guidelines on scope/funding</a:t>
            </a:r>
          </a:p>
          <a:p>
            <a:r>
              <a:rPr lang="en-US" sz="1800" dirty="0"/>
              <a:t>Proposal execution and review process</a:t>
            </a:r>
          </a:p>
          <a:p>
            <a:r>
              <a:rPr lang="en-US" sz="1800" dirty="0"/>
              <a:t>SAC recommendation to the Board</a:t>
            </a:r>
          </a:p>
        </p:txBody>
      </p:sp>
      <p:pic>
        <p:nvPicPr>
          <p:cNvPr id="13" name="Picture 12">
            <a:extLst>
              <a:ext uri="{FF2B5EF4-FFF2-40B4-BE49-F238E27FC236}">
                <a16:creationId xmlns:a16="http://schemas.microsoft.com/office/drawing/2014/main" id="{D5B9DEF2-1FFE-4A4E-971C-F9EAF922E84A}"/>
              </a:ext>
            </a:extLst>
          </p:cNvPr>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9660123" y="-180535"/>
            <a:ext cx="2379477" cy="7314142"/>
          </a:xfrm>
          <a:prstGeom prst="rect">
            <a:avLst/>
          </a:prstGeom>
          <a:ln>
            <a:noFill/>
          </a:ln>
          <a:extLst>
            <a:ext uri="{53640926-AAD7-44D8-BBD7-CCE9431645EC}">
              <a14:shadowObscured xmlns:a14="http://schemas.microsoft.com/office/drawing/2010/main"/>
            </a:ext>
          </a:extLst>
        </p:spPr>
      </p:pic>
      <p:cxnSp>
        <p:nvCxnSpPr>
          <p:cNvPr id="4" name="Straight Arrow Connector 3">
            <a:extLst>
              <a:ext uri="{FF2B5EF4-FFF2-40B4-BE49-F238E27FC236}">
                <a16:creationId xmlns:a16="http://schemas.microsoft.com/office/drawing/2014/main" id="{472EF6AF-708F-683A-C900-71FB055A6195}"/>
              </a:ext>
            </a:extLst>
          </p:cNvPr>
          <p:cNvCxnSpPr>
            <a:cxnSpLocks/>
          </p:cNvCxnSpPr>
          <p:nvPr/>
        </p:nvCxnSpPr>
        <p:spPr>
          <a:xfrm flipV="1">
            <a:off x="3429000" y="381000"/>
            <a:ext cx="6324600" cy="121920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3AFBFAC2-9B6A-BFC6-AF5B-F9F00E9D922B}"/>
              </a:ext>
            </a:extLst>
          </p:cNvPr>
          <p:cNvCxnSpPr>
            <a:cxnSpLocks/>
          </p:cNvCxnSpPr>
          <p:nvPr/>
        </p:nvCxnSpPr>
        <p:spPr>
          <a:xfrm flipV="1">
            <a:off x="5486400" y="867393"/>
            <a:ext cx="4267200" cy="2714007"/>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7" name="Freeform 26">
            <a:extLst>
              <a:ext uri="{FF2B5EF4-FFF2-40B4-BE49-F238E27FC236}">
                <a16:creationId xmlns:a16="http://schemas.microsoft.com/office/drawing/2014/main" id="{815F5A84-14FE-420E-322C-FE8D56F843F3}"/>
              </a:ext>
            </a:extLst>
          </p:cNvPr>
          <p:cNvSpPr/>
          <p:nvPr/>
        </p:nvSpPr>
        <p:spPr>
          <a:xfrm>
            <a:off x="7037294" y="1448194"/>
            <a:ext cx="2716970" cy="3832018"/>
          </a:xfrm>
          <a:custGeom>
            <a:avLst/>
            <a:gdLst>
              <a:gd name="connsiteX0" fmla="*/ 0 w 2716970"/>
              <a:gd name="connsiteY0" fmla="*/ 3832018 h 3832018"/>
              <a:gd name="connsiteX1" fmla="*/ 788894 w 2716970"/>
              <a:gd name="connsiteY1" fmla="*/ 2603853 h 3832018"/>
              <a:gd name="connsiteX2" fmla="*/ 1407459 w 2716970"/>
              <a:gd name="connsiteY2" fmla="*/ 1626700 h 3832018"/>
              <a:gd name="connsiteX3" fmla="*/ 2142565 w 2716970"/>
              <a:gd name="connsiteY3" fmla="*/ 470253 h 3832018"/>
              <a:gd name="connsiteX4" fmla="*/ 2339788 w 2716970"/>
              <a:gd name="connsiteY4" fmla="*/ 129594 h 3832018"/>
              <a:gd name="connsiteX5" fmla="*/ 2384612 w 2716970"/>
              <a:gd name="connsiteY5" fmla="*/ 57877 h 3832018"/>
              <a:gd name="connsiteX6" fmla="*/ 2438400 w 2716970"/>
              <a:gd name="connsiteY6" fmla="*/ 22018 h 3832018"/>
              <a:gd name="connsiteX7" fmla="*/ 2528047 w 2716970"/>
              <a:gd name="connsiteY7" fmla="*/ 4088 h 3832018"/>
              <a:gd name="connsiteX8" fmla="*/ 2617694 w 2716970"/>
              <a:gd name="connsiteY8" fmla="*/ 4088 h 3832018"/>
              <a:gd name="connsiteX9" fmla="*/ 2671482 w 2716970"/>
              <a:gd name="connsiteY9" fmla="*/ 48912 h 3832018"/>
              <a:gd name="connsiteX10" fmla="*/ 2707341 w 2716970"/>
              <a:gd name="connsiteY10" fmla="*/ 120630 h 3832018"/>
              <a:gd name="connsiteX11" fmla="*/ 2716306 w 2716970"/>
              <a:gd name="connsiteY11" fmla="*/ 210277 h 3832018"/>
              <a:gd name="connsiteX12" fmla="*/ 2716306 w 2716970"/>
              <a:gd name="connsiteY12" fmla="*/ 1402582 h 3832018"/>
              <a:gd name="connsiteX13" fmla="*/ 2716306 w 2716970"/>
              <a:gd name="connsiteY13" fmla="*/ 1402582 h 3832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16970" h="3832018">
                <a:moveTo>
                  <a:pt x="0" y="3832018"/>
                </a:moveTo>
                <a:lnTo>
                  <a:pt x="788894" y="2603853"/>
                </a:lnTo>
                <a:cubicBezTo>
                  <a:pt x="1023471" y="2236300"/>
                  <a:pt x="1407459" y="1626700"/>
                  <a:pt x="1407459" y="1626700"/>
                </a:cubicBezTo>
                <a:lnTo>
                  <a:pt x="2142565" y="470253"/>
                </a:lnTo>
                <a:cubicBezTo>
                  <a:pt x="2297953" y="220735"/>
                  <a:pt x="2299447" y="198323"/>
                  <a:pt x="2339788" y="129594"/>
                </a:cubicBezTo>
                <a:cubicBezTo>
                  <a:pt x="2380129" y="60865"/>
                  <a:pt x="2368177" y="75806"/>
                  <a:pt x="2384612" y="57877"/>
                </a:cubicBezTo>
                <a:cubicBezTo>
                  <a:pt x="2401047" y="39948"/>
                  <a:pt x="2414494" y="30983"/>
                  <a:pt x="2438400" y="22018"/>
                </a:cubicBezTo>
                <a:cubicBezTo>
                  <a:pt x="2462306" y="13053"/>
                  <a:pt x="2498165" y="7076"/>
                  <a:pt x="2528047" y="4088"/>
                </a:cubicBezTo>
                <a:cubicBezTo>
                  <a:pt x="2557929" y="1100"/>
                  <a:pt x="2593788" y="-3383"/>
                  <a:pt x="2617694" y="4088"/>
                </a:cubicBezTo>
                <a:cubicBezTo>
                  <a:pt x="2641600" y="11559"/>
                  <a:pt x="2656541" y="29489"/>
                  <a:pt x="2671482" y="48912"/>
                </a:cubicBezTo>
                <a:cubicBezTo>
                  <a:pt x="2686423" y="68335"/>
                  <a:pt x="2699870" y="93736"/>
                  <a:pt x="2707341" y="120630"/>
                </a:cubicBezTo>
                <a:cubicBezTo>
                  <a:pt x="2714812" y="147524"/>
                  <a:pt x="2714812" y="-3382"/>
                  <a:pt x="2716306" y="210277"/>
                </a:cubicBezTo>
                <a:cubicBezTo>
                  <a:pt x="2717800" y="423936"/>
                  <a:pt x="2716306" y="1402582"/>
                  <a:pt x="2716306" y="1402582"/>
                </a:cubicBezTo>
                <a:lnTo>
                  <a:pt x="2716306" y="1402582"/>
                </a:lnTo>
              </a:path>
            </a:pathLst>
          </a:custGeom>
          <a:noFill/>
          <a:ln w="38100">
            <a:solidFill>
              <a:srgbClr val="00B050"/>
            </a:solidFill>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Arrow Connector 4">
            <a:extLst>
              <a:ext uri="{FF2B5EF4-FFF2-40B4-BE49-F238E27FC236}">
                <a16:creationId xmlns:a16="http://schemas.microsoft.com/office/drawing/2014/main" id="{1CE62889-3025-AAB2-94F0-FEBC690786FB}"/>
              </a:ext>
            </a:extLst>
          </p:cNvPr>
          <p:cNvCxnSpPr>
            <a:cxnSpLocks/>
          </p:cNvCxnSpPr>
          <p:nvPr/>
        </p:nvCxnSpPr>
        <p:spPr>
          <a:xfrm>
            <a:off x="762000" y="2362200"/>
            <a:ext cx="1447800" cy="0"/>
          </a:xfrm>
          <a:prstGeom prst="straightConnector1">
            <a:avLst/>
          </a:prstGeom>
          <a:ln w="38100">
            <a:solidFill>
              <a:srgbClr val="00B050"/>
            </a:solidFill>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527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wipe(left)">
                                      <p:cBhvr>
                                        <p:cTn id="2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66CE8F-45BE-CB73-190F-6F4348D181FD}"/>
              </a:ext>
            </a:extLst>
          </p:cNvPr>
          <p:cNvSpPr>
            <a:spLocks noGrp="1"/>
          </p:cNvSpPr>
          <p:nvPr>
            <p:ph type="title"/>
          </p:nvPr>
        </p:nvSpPr>
        <p:spPr/>
        <p:txBody>
          <a:bodyPr/>
          <a:lstStyle/>
          <a:p>
            <a:r>
              <a:rPr lang="en-US" dirty="0"/>
              <a:t>Science Cases for Astronomical Facilities</a:t>
            </a:r>
          </a:p>
        </p:txBody>
      </p:sp>
      <p:sp>
        <p:nvSpPr>
          <p:cNvPr id="3" name="Content Placeholder 2">
            <a:extLst>
              <a:ext uri="{FF2B5EF4-FFF2-40B4-BE49-F238E27FC236}">
                <a16:creationId xmlns:a16="http://schemas.microsoft.com/office/drawing/2014/main" id="{605A7507-EE60-B3A2-9555-4A2C92F80ECF}"/>
              </a:ext>
            </a:extLst>
          </p:cNvPr>
          <p:cNvSpPr>
            <a:spLocks noGrp="1"/>
          </p:cNvSpPr>
          <p:nvPr>
            <p:ph idx="1"/>
          </p:nvPr>
        </p:nvSpPr>
        <p:spPr>
          <a:xfrm>
            <a:off x="609600" y="1417637"/>
            <a:ext cx="11201400" cy="4525963"/>
          </a:xfrm>
        </p:spPr>
        <p:txBody>
          <a:bodyPr/>
          <a:lstStyle/>
          <a:p>
            <a:r>
              <a:rPr lang="en-US" dirty="0"/>
              <a:t>The uses of, or needs for Science Cases</a:t>
            </a:r>
          </a:p>
          <a:p>
            <a:pPr lvl="1"/>
            <a:r>
              <a:rPr lang="en-US" dirty="0"/>
              <a:t>Outward - Project inception, building partnerships, seeking resources</a:t>
            </a:r>
          </a:p>
          <a:p>
            <a:pPr lvl="1"/>
            <a:r>
              <a:rPr lang="en-US" dirty="0"/>
              <a:t>Inward - Informing engineers what the observatory needs to do</a:t>
            </a:r>
          </a:p>
          <a:p>
            <a:r>
              <a:rPr lang="en-US" dirty="0"/>
              <a:t>Process to develop (and update) the science case depends on</a:t>
            </a:r>
          </a:p>
          <a:p>
            <a:pPr lvl="1"/>
            <a:r>
              <a:rPr lang="en-US" dirty="0"/>
              <a:t>The vision for the observatory scope – Specific/narrow versus broad science goals</a:t>
            </a:r>
          </a:p>
          <a:p>
            <a:pPr lvl="1"/>
            <a:r>
              <a:rPr lang="en-US" dirty="0"/>
              <a:t>Maturity of the project and project needs - Pre-design/Initiation, planning and design, construction and beyond</a:t>
            </a:r>
          </a:p>
          <a:p>
            <a:r>
              <a:rPr lang="en-US" dirty="0"/>
              <a:t>Process always involves community input</a:t>
            </a:r>
          </a:p>
          <a:p>
            <a:pPr lvl="1"/>
            <a:r>
              <a:rPr lang="en-US" dirty="0"/>
              <a:t>Narrower and focused, smaller group, shorter process</a:t>
            </a:r>
          </a:p>
          <a:p>
            <a:pPr lvl="1"/>
            <a:r>
              <a:rPr lang="en-US" dirty="0"/>
              <a:t>Broader and higher level, larger group, longer process</a:t>
            </a:r>
          </a:p>
          <a:p>
            <a:r>
              <a:rPr lang="en-US" dirty="0"/>
              <a:t>Outcome is guidance for the design, and motivation for the project</a:t>
            </a:r>
          </a:p>
          <a:p>
            <a:endParaRPr lang="en-US" dirty="0"/>
          </a:p>
        </p:txBody>
      </p:sp>
      <p:sp>
        <p:nvSpPr>
          <p:cNvPr id="4" name="TextBox 3">
            <a:extLst>
              <a:ext uri="{FF2B5EF4-FFF2-40B4-BE49-F238E27FC236}">
                <a16:creationId xmlns:a16="http://schemas.microsoft.com/office/drawing/2014/main" id="{25BD3BA5-C0C0-C910-15BE-E0F7D564ED4A}"/>
              </a:ext>
            </a:extLst>
          </p:cNvPr>
          <p:cNvSpPr txBox="1"/>
          <p:nvPr/>
        </p:nvSpPr>
        <p:spPr>
          <a:xfrm>
            <a:off x="8686800" y="4876800"/>
            <a:ext cx="3305264" cy="461665"/>
          </a:xfrm>
          <a:prstGeom prst="rect">
            <a:avLst/>
          </a:prstGeom>
          <a:noFill/>
          <a:ln>
            <a:solidFill>
              <a:schemeClr val="tx1"/>
            </a:solidFill>
          </a:ln>
        </p:spPr>
        <p:txBody>
          <a:bodyPr wrap="none" rtlCol="0">
            <a:spAutoFit/>
          </a:bodyPr>
          <a:lstStyle/>
          <a:p>
            <a:r>
              <a:rPr lang="en-US" sz="2400" dirty="0"/>
              <a:t>The situation for the ELTs</a:t>
            </a:r>
          </a:p>
        </p:txBody>
      </p:sp>
      <p:cxnSp>
        <p:nvCxnSpPr>
          <p:cNvPr id="6" name="Straight Arrow Connector 5">
            <a:extLst>
              <a:ext uri="{FF2B5EF4-FFF2-40B4-BE49-F238E27FC236}">
                <a16:creationId xmlns:a16="http://schemas.microsoft.com/office/drawing/2014/main" id="{9033788C-00B0-2D38-2747-B7B89F186A46}"/>
              </a:ext>
            </a:extLst>
          </p:cNvPr>
          <p:cNvCxnSpPr>
            <a:cxnSpLocks/>
            <a:stCxn id="4" idx="2"/>
          </p:cNvCxnSpPr>
          <p:nvPr/>
        </p:nvCxnSpPr>
        <p:spPr>
          <a:xfrm flipH="1">
            <a:off x="8153400" y="5338465"/>
            <a:ext cx="2186032" cy="426448"/>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4AB09D6-CF5C-A715-16C9-32014F865D49}"/>
              </a:ext>
            </a:extLst>
          </p:cNvPr>
          <p:cNvCxnSpPr>
            <a:cxnSpLocks/>
          </p:cNvCxnSpPr>
          <p:nvPr/>
        </p:nvCxnSpPr>
        <p:spPr>
          <a:xfrm>
            <a:off x="2514600" y="2743200"/>
            <a:ext cx="6781800"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2080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3">
                                            <p:txEl>
                                              <p:pRg st="6" end="6"/>
                                            </p:txEl>
                                          </p:spTgt>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3">
                                            <p:txEl>
                                              <p:pRg st="7" end="7"/>
                                            </p:txEl>
                                          </p:spTgt>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4"/>
                                        </p:tgtEl>
                                        <p:attrNameLst>
                                          <p:attrName>style.visibility</p:attrName>
                                        </p:attrNameLst>
                                      </p:cBhvr>
                                      <p:to>
                                        <p:strVal val="visible"/>
                                      </p:to>
                                    </p:set>
                                  </p:childTnLst>
                                </p:cTn>
                              </p:par>
                            </p:childTnLst>
                          </p:cTn>
                        </p:par>
                        <p:par>
                          <p:cTn id="42" fill="hold">
                            <p:stCondLst>
                              <p:cond delay="0"/>
                            </p:stCondLst>
                            <p:childTnLst>
                              <p:par>
                                <p:cTn id="43" presetID="22" presetClass="entr" presetSubtype="1" fill="hold" nodeType="after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wipe(up)">
                                      <p:cBhvr>
                                        <p:cTn id="45" dur="500"/>
                                        <p:tgtEl>
                                          <p:spTgt spid="6"/>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5B09C-A425-8031-DEB3-86CA1A6C68F7}"/>
              </a:ext>
            </a:extLst>
          </p:cNvPr>
          <p:cNvSpPr>
            <a:spLocks noGrp="1"/>
          </p:cNvSpPr>
          <p:nvPr>
            <p:ph type="title"/>
          </p:nvPr>
        </p:nvSpPr>
        <p:spPr>
          <a:xfrm>
            <a:off x="4495800" y="4029515"/>
            <a:ext cx="8686800" cy="990600"/>
          </a:xfrm>
        </p:spPr>
        <p:txBody>
          <a:bodyPr/>
          <a:lstStyle/>
          <a:p>
            <a:r>
              <a:rPr lang="en-US" dirty="0"/>
              <a:t>TMT Detailed Science Case Update</a:t>
            </a:r>
          </a:p>
        </p:txBody>
      </p:sp>
      <p:sp>
        <p:nvSpPr>
          <p:cNvPr id="3" name="Content Placeholder 2">
            <a:extLst>
              <a:ext uri="{FF2B5EF4-FFF2-40B4-BE49-F238E27FC236}">
                <a16:creationId xmlns:a16="http://schemas.microsoft.com/office/drawing/2014/main" id="{D7D17DCD-1CF5-2E15-FB9F-CD01F817D943}"/>
              </a:ext>
            </a:extLst>
          </p:cNvPr>
          <p:cNvSpPr>
            <a:spLocks noGrp="1"/>
          </p:cNvSpPr>
          <p:nvPr>
            <p:ph idx="1"/>
          </p:nvPr>
        </p:nvSpPr>
        <p:spPr/>
        <p:txBody>
          <a:bodyPr/>
          <a:lstStyle/>
          <a:p>
            <a:r>
              <a:rPr lang="en-US" dirty="0"/>
              <a:t>TMT Detailed Science Case 2024</a:t>
            </a:r>
          </a:p>
          <a:p>
            <a:pPr lvl="1"/>
            <a:r>
              <a:rPr lang="en-US" dirty="0"/>
              <a:t>Content updates</a:t>
            </a:r>
          </a:p>
        </p:txBody>
      </p:sp>
      <p:pic>
        <p:nvPicPr>
          <p:cNvPr id="4" name="image12.png">
            <a:extLst>
              <a:ext uri="{FF2B5EF4-FFF2-40B4-BE49-F238E27FC236}">
                <a16:creationId xmlns:a16="http://schemas.microsoft.com/office/drawing/2014/main" id="{37296D65-AE23-0DBC-0E42-3F9979DAD65B}"/>
              </a:ext>
            </a:extLst>
          </p:cNvPr>
          <p:cNvPicPr>
            <a:picLocks noChangeAspect="1"/>
          </p:cNvPicPr>
          <p:nvPr/>
        </p:nvPicPr>
        <p:blipFill>
          <a:blip r:embed="rId2"/>
          <a:srcRect t="5911" b="5911"/>
          <a:stretch>
            <a:fillRect/>
          </a:stretch>
        </p:blipFill>
        <p:spPr>
          <a:xfrm>
            <a:off x="3595972" y="2122486"/>
            <a:ext cx="8495595" cy="4308480"/>
          </a:xfrm>
          <a:prstGeom prst="rect">
            <a:avLst/>
          </a:prstGeom>
          <a:ln/>
        </p:spPr>
      </p:pic>
      <p:sp>
        <p:nvSpPr>
          <p:cNvPr id="5" name="Content Placeholder 2">
            <a:extLst>
              <a:ext uri="{FF2B5EF4-FFF2-40B4-BE49-F238E27FC236}">
                <a16:creationId xmlns:a16="http://schemas.microsoft.com/office/drawing/2014/main" id="{D6F61CFA-126D-1997-7AB9-6F7F32E551B6}"/>
              </a:ext>
            </a:extLst>
          </p:cNvPr>
          <p:cNvSpPr txBox="1">
            <a:spLocks/>
          </p:cNvSpPr>
          <p:nvPr/>
        </p:nvSpPr>
        <p:spPr>
          <a:xfrm>
            <a:off x="609600" y="2103437"/>
            <a:ext cx="3048000" cy="4525963"/>
          </a:xfrm>
          <a:prstGeom prst="rect">
            <a:avLst/>
          </a:prstGeom>
        </p:spPr>
        <p:txBody>
          <a:bodyPr/>
          <a:lstStyle>
            <a:lvl1pPr marL="342900" indent="-342900" algn="l" defTabSz="914400" rtl="0" eaLnBrk="1" latinLnBrk="0" hangingPunct="1">
              <a:spcBef>
                <a:spcPct val="20000"/>
              </a:spcBef>
              <a:buFontTx/>
              <a:buBlip>
                <a:blip r:embed="rId3"/>
              </a:buBlip>
              <a:defRPr sz="2800" kern="1200">
                <a:solidFill>
                  <a:schemeClr val="tx1"/>
                </a:solidFill>
                <a:latin typeface="+mn-lt"/>
                <a:ea typeface="+mn-ea"/>
                <a:cs typeface="+mn-cs"/>
              </a:defRPr>
            </a:lvl1pPr>
            <a:lvl2pPr marL="742950" indent="-285750" algn="l" defTabSz="914400" rtl="0" eaLnBrk="1" latinLnBrk="0" hangingPunct="1">
              <a:spcBef>
                <a:spcPct val="20000"/>
              </a:spcBef>
              <a:buFontTx/>
              <a:buBlip>
                <a:blip r:embed="rId4"/>
              </a:buBlip>
              <a:defRPr sz="2400" kern="1200">
                <a:solidFill>
                  <a:schemeClr val="tx1"/>
                </a:solidFill>
                <a:latin typeface="+mn-lt"/>
                <a:ea typeface="+mn-ea"/>
                <a:cs typeface="+mn-cs"/>
              </a:defRPr>
            </a:lvl2pPr>
            <a:lvl3pPr marL="1143000" indent="-228600" algn="l" defTabSz="914400" rtl="0" eaLnBrk="1" latinLnBrk="0" hangingPunct="1">
              <a:spcBef>
                <a:spcPct val="20000"/>
              </a:spcBef>
              <a:buFontTx/>
              <a:buBlip>
                <a:blip r:embed="rId3"/>
              </a:buBlip>
              <a:defRPr sz="2000" kern="1200">
                <a:solidFill>
                  <a:schemeClr val="tx1"/>
                </a:solidFill>
                <a:latin typeface="+mn-lt"/>
                <a:ea typeface="+mn-ea"/>
                <a:cs typeface="+mn-cs"/>
              </a:defRPr>
            </a:lvl3pPr>
            <a:lvl4pPr marL="1600200" indent="-228600" algn="l" defTabSz="914400" rtl="0" eaLnBrk="1" latinLnBrk="0" hangingPunct="1">
              <a:spcBef>
                <a:spcPct val="20000"/>
              </a:spcBef>
              <a:buFontTx/>
              <a:buBlip>
                <a:blip r:embed="rId4"/>
              </a:buBlip>
              <a:defRPr sz="1800" kern="1200">
                <a:solidFill>
                  <a:schemeClr val="tx1"/>
                </a:solidFill>
                <a:latin typeface="+mn-lt"/>
                <a:ea typeface="+mn-ea"/>
                <a:cs typeface="+mn-cs"/>
              </a:defRPr>
            </a:lvl4pPr>
            <a:lvl5pPr marL="2057400" indent="-228600" algn="l" defTabSz="914400" rtl="0" eaLnBrk="1" latinLnBrk="0" hangingPunct="1">
              <a:spcBef>
                <a:spcPct val="20000"/>
              </a:spcBef>
              <a:buFontTx/>
              <a:buBlip>
                <a:blip r:embed="rId3"/>
              </a:buBlip>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1"/>
            <a:r>
              <a:rPr lang="en-US" dirty="0"/>
              <a:t>Content updates by TMT ISDTS</a:t>
            </a:r>
          </a:p>
          <a:p>
            <a:pPr lvl="1"/>
            <a:r>
              <a:rPr lang="en-US" dirty="0"/>
              <a:t>Both DSC text and Science Capabilities Matrix</a:t>
            </a:r>
          </a:p>
          <a:p>
            <a:r>
              <a:rPr lang="en-US" dirty="0"/>
              <a:t>See me if you want to be involved</a:t>
            </a:r>
          </a:p>
        </p:txBody>
      </p:sp>
      <p:sp>
        <p:nvSpPr>
          <p:cNvPr id="6" name="TextBox 5">
            <a:extLst>
              <a:ext uri="{FF2B5EF4-FFF2-40B4-BE49-F238E27FC236}">
                <a16:creationId xmlns:a16="http://schemas.microsoft.com/office/drawing/2014/main" id="{B5EEAC6B-9B43-02A9-FB64-B07FE68F6963}"/>
              </a:ext>
            </a:extLst>
          </p:cNvPr>
          <p:cNvSpPr txBox="1"/>
          <p:nvPr/>
        </p:nvSpPr>
        <p:spPr>
          <a:xfrm rot="20597366">
            <a:off x="6048382" y="879900"/>
            <a:ext cx="5822428" cy="830997"/>
          </a:xfrm>
          <a:prstGeom prst="rect">
            <a:avLst/>
          </a:prstGeom>
          <a:noFill/>
        </p:spPr>
        <p:txBody>
          <a:bodyPr wrap="none" rtlCol="0">
            <a:spAutoFit/>
          </a:bodyPr>
          <a:lstStyle/>
          <a:p>
            <a:r>
              <a:rPr lang="en-US" sz="4800" b="1" dirty="0">
                <a:solidFill>
                  <a:srgbClr val="FFC000"/>
                </a:solidFill>
                <a:latin typeface="Cavolini" panose="020B0604020202020204" pitchFamily="34" charset="0"/>
                <a:ea typeface="Brush Script MT" panose="03060802040406070304" pitchFamily="66" charset="-122"/>
                <a:cs typeface="Cavolini" panose="020B0604020202020204" pitchFamily="34" charset="0"/>
              </a:rPr>
              <a:t>Happening NOW!</a:t>
            </a:r>
          </a:p>
        </p:txBody>
      </p:sp>
      <p:cxnSp>
        <p:nvCxnSpPr>
          <p:cNvPr id="8" name="Straight Connector 7">
            <a:extLst>
              <a:ext uri="{FF2B5EF4-FFF2-40B4-BE49-F238E27FC236}">
                <a16:creationId xmlns:a16="http://schemas.microsoft.com/office/drawing/2014/main" id="{22F8BCA8-6BB8-E648-D6B3-C5DBB97A2120}"/>
              </a:ext>
            </a:extLst>
          </p:cNvPr>
          <p:cNvCxnSpPr>
            <a:cxnSpLocks/>
          </p:cNvCxnSpPr>
          <p:nvPr/>
        </p:nvCxnSpPr>
        <p:spPr>
          <a:xfrm>
            <a:off x="914400" y="4953000"/>
            <a:ext cx="220980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D199F01-7A10-A0AA-EF1E-B10F51B6BC2E}"/>
              </a:ext>
            </a:extLst>
          </p:cNvPr>
          <p:cNvCxnSpPr>
            <a:cxnSpLocks/>
          </p:cNvCxnSpPr>
          <p:nvPr/>
        </p:nvCxnSpPr>
        <p:spPr>
          <a:xfrm>
            <a:off x="914400" y="5334000"/>
            <a:ext cx="220980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1BEB9D9-2A5D-C907-8CA2-380DEDD4DF04}"/>
              </a:ext>
            </a:extLst>
          </p:cNvPr>
          <p:cNvCxnSpPr>
            <a:cxnSpLocks/>
          </p:cNvCxnSpPr>
          <p:nvPr/>
        </p:nvCxnSpPr>
        <p:spPr>
          <a:xfrm>
            <a:off x="914400" y="5791200"/>
            <a:ext cx="220980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680CEC68-AC19-9E70-D4C6-11BC6B32B471}"/>
              </a:ext>
            </a:extLst>
          </p:cNvPr>
          <p:cNvSpPr txBox="1"/>
          <p:nvPr/>
        </p:nvSpPr>
        <p:spPr>
          <a:xfrm>
            <a:off x="706507" y="5871718"/>
            <a:ext cx="2792559" cy="646331"/>
          </a:xfrm>
          <a:prstGeom prst="rect">
            <a:avLst/>
          </a:prstGeom>
          <a:noFill/>
        </p:spPr>
        <p:txBody>
          <a:bodyPr wrap="none" rtlCol="0">
            <a:spAutoFit/>
          </a:bodyPr>
          <a:lstStyle/>
          <a:p>
            <a:r>
              <a:rPr lang="en-US" sz="3600" b="1" dirty="0" err="1"/>
              <a:t>was@tmt.org</a:t>
            </a:r>
            <a:endParaRPr lang="en-US" sz="3600" b="1" dirty="0"/>
          </a:p>
        </p:txBody>
      </p:sp>
    </p:spTree>
    <p:extLst>
      <p:ext uri="{BB962C8B-B14F-4D97-AF65-F5344CB8AC3E}">
        <p14:creationId xmlns:p14="http://schemas.microsoft.com/office/powerpoint/2010/main" val="1114948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dissolve">
                                      <p:cBhvr>
                                        <p:cTn id="7" dur="500"/>
                                        <p:tgtEl>
                                          <p:spTgt spid="6">
                                            <p:txEl>
                                              <p:pRg st="0" end="0"/>
                                            </p:txEl>
                                          </p:spTgt>
                                        </p:tgtEl>
                                      </p:cBhvr>
                                    </p:animEffect>
                                  </p:childTnLst>
                                </p:cTn>
                              </p:par>
                            </p:childTnLst>
                          </p:cTn>
                        </p:par>
                        <p:par>
                          <p:cTn id="8" fill="hold">
                            <p:stCondLst>
                              <p:cond delay="500"/>
                            </p:stCondLst>
                            <p:childTnLst>
                              <p:par>
                                <p:cTn id="9" presetID="27" presetClass="emph" presetSubtype="0" repeatCount="10000" fill="remove" nodeType="afterEffect">
                                  <p:stCondLst>
                                    <p:cond delay="0"/>
                                  </p:stCondLst>
                                  <p:childTnLst>
                                    <p:animClr clrSpc="rgb" dir="cw">
                                      <p:cBhvr override="childStyle">
                                        <p:cTn id="10" dur="250" autoRev="1" fill="remove"/>
                                        <p:tgtEl>
                                          <p:spTgt spid="6">
                                            <p:txEl>
                                              <p:pRg st="0" end="0"/>
                                            </p:txEl>
                                          </p:spTgt>
                                        </p:tgtEl>
                                        <p:attrNameLst>
                                          <p:attrName>style.color</p:attrName>
                                        </p:attrNameLst>
                                      </p:cBhvr>
                                      <p:to>
                                        <a:schemeClr val="bg1"/>
                                      </p:to>
                                    </p:animClr>
                                    <p:animClr clrSpc="rgb" dir="cw">
                                      <p:cBhvr>
                                        <p:cTn id="11" dur="250" autoRev="1" fill="remove"/>
                                        <p:tgtEl>
                                          <p:spTgt spid="6">
                                            <p:txEl>
                                              <p:pRg st="0" end="0"/>
                                            </p:txEl>
                                          </p:spTgt>
                                        </p:tgtEl>
                                        <p:attrNameLst>
                                          <p:attrName>fillcolor</p:attrName>
                                        </p:attrNameLst>
                                      </p:cBhvr>
                                      <p:to>
                                        <a:schemeClr val="bg1"/>
                                      </p:to>
                                    </p:animClr>
                                    <p:set>
                                      <p:cBhvr>
                                        <p:cTn id="12" dur="250" autoRev="1" fill="remove"/>
                                        <p:tgtEl>
                                          <p:spTgt spid="6">
                                            <p:txEl>
                                              <p:pRg st="0" end="0"/>
                                            </p:txEl>
                                          </p:spTgt>
                                        </p:tgtEl>
                                        <p:attrNameLst>
                                          <p:attrName>fill.type</p:attrName>
                                        </p:attrNameLst>
                                      </p:cBhvr>
                                      <p:to>
                                        <p:strVal val="solid"/>
                                      </p:to>
                                    </p:set>
                                    <p:set>
                                      <p:cBhvr>
                                        <p:cTn id="13" dur="250" autoRev="1" fill="remove"/>
                                        <p:tgtEl>
                                          <p:spTgt spid="6">
                                            <p:txEl>
                                              <p:pRg st="0" end="0"/>
                                            </p:txEl>
                                          </p:spTgt>
                                        </p:tgtEl>
                                        <p:attrNameLst>
                                          <p:attrName>fill.on</p:attrName>
                                        </p:attrNameLst>
                                      </p:cBhvr>
                                      <p:to>
                                        <p:strVal val="true"/>
                                      </p:to>
                                    </p:set>
                                  </p:childTnLst>
                                </p:cTn>
                              </p:par>
                            </p:childTnLst>
                          </p:cTn>
                        </p:par>
                        <p:par>
                          <p:cTn id="14" fill="hold">
                            <p:stCondLst>
                              <p:cond delay="5500"/>
                            </p:stCondLst>
                            <p:childTnLst>
                              <p:par>
                                <p:cTn id="15" presetID="22" presetClass="entr" presetSubtype="8"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par>
                          <p:cTn id="18" fill="hold">
                            <p:stCondLst>
                              <p:cond delay="6000"/>
                            </p:stCondLst>
                            <p:childTnLst>
                              <p:par>
                                <p:cTn id="19" presetID="22" presetClass="entr" presetSubtype="8" fill="hold"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left)">
                                      <p:cBhvr>
                                        <p:cTn id="21" dur="500"/>
                                        <p:tgtEl>
                                          <p:spTgt spid="12"/>
                                        </p:tgtEl>
                                      </p:cBhvr>
                                    </p:animEffect>
                                  </p:childTnLst>
                                </p:cTn>
                              </p:par>
                            </p:childTnLst>
                          </p:cTn>
                        </p:par>
                        <p:par>
                          <p:cTn id="22" fill="hold">
                            <p:stCondLst>
                              <p:cond delay="6500"/>
                            </p:stCondLst>
                            <p:childTnLst>
                              <p:par>
                                <p:cTn id="23" presetID="22" presetClass="entr" presetSubtype="8" fill="hold" nodeType="after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left)">
                                      <p:cBhvr>
                                        <p:cTn id="25" dur="500"/>
                                        <p:tgtEl>
                                          <p:spTgt spid="13"/>
                                        </p:tgtEl>
                                      </p:cBhvr>
                                    </p:animEffect>
                                  </p:childTnLst>
                                </p:cTn>
                              </p:par>
                            </p:childTnLst>
                          </p:cTn>
                        </p:par>
                        <p:par>
                          <p:cTn id="26" fill="hold">
                            <p:stCondLst>
                              <p:cond delay="7000"/>
                            </p:stCondLst>
                            <p:childTnLst>
                              <p:par>
                                <p:cTn id="27" presetID="9" presetClass="entr" presetSubtype="0" fill="hold" nodeType="afterEffect">
                                  <p:stCondLst>
                                    <p:cond delay="0"/>
                                  </p:stCondLst>
                                  <p:childTnLst>
                                    <p:set>
                                      <p:cBhvr>
                                        <p:cTn id="28" dur="1" fill="hold">
                                          <p:stCondLst>
                                            <p:cond delay="0"/>
                                          </p:stCondLst>
                                        </p:cTn>
                                        <p:tgtEl>
                                          <p:spTgt spid="14">
                                            <p:txEl>
                                              <p:pRg st="0" end="0"/>
                                            </p:txEl>
                                          </p:spTgt>
                                        </p:tgtEl>
                                        <p:attrNameLst>
                                          <p:attrName>style.visibility</p:attrName>
                                        </p:attrNameLst>
                                      </p:cBhvr>
                                      <p:to>
                                        <p:strVal val="visible"/>
                                      </p:to>
                                    </p:set>
                                    <p:animEffect transition="in" filter="dissolve">
                                      <p:cBhvr>
                                        <p:cTn id="29"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sp>
        <p:nvSpPr>
          <p:cNvPr id="495" name="Google Shape;495;g18cee126400_1_262"/>
          <p:cNvSpPr txBox="1">
            <a:spLocks noGrp="1"/>
          </p:cNvSpPr>
          <p:nvPr>
            <p:ph type="title"/>
          </p:nvPr>
        </p:nvSpPr>
        <p:spPr>
          <a:xfrm>
            <a:off x="609601" y="304800"/>
            <a:ext cx="5486400" cy="990600"/>
          </a:xfrm>
          <a:prstGeom prst="rect">
            <a:avLst/>
          </a:prstGeom>
          <a:noFill/>
          <a:ln>
            <a:noFill/>
          </a:ln>
          <a:effectLst>
            <a:outerShdw blurRad="25400" dist="25400" dir="2700000" algn="ctr" rotWithShape="0">
              <a:srgbClr val="000000"/>
            </a:outerShdw>
          </a:effectLst>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1800"/>
              <a:buNone/>
            </a:pPr>
            <a:r>
              <a:rPr lang="en-US" dirty="0"/>
              <a:t>Requirements Management</a:t>
            </a:r>
            <a:endParaRPr dirty="0"/>
          </a:p>
        </p:txBody>
      </p:sp>
      <p:sp>
        <p:nvSpPr>
          <p:cNvPr id="496" name="Google Shape;496;g18cee126400_1_262"/>
          <p:cNvSpPr txBox="1">
            <a:spLocks noGrp="1"/>
          </p:cNvSpPr>
          <p:nvPr>
            <p:ph type="body" idx="1"/>
          </p:nvPr>
        </p:nvSpPr>
        <p:spPr>
          <a:xfrm>
            <a:off x="259925" y="1542175"/>
            <a:ext cx="5159700" cy="45261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ct val="20000"/>
              </a:spcBef>
              <a:spcAft>
                <a:spcPts val="0"/>
              </a:spcAft>
              <a:buClrTx/>
              <a:buSzTx/>
              <a:buNone/>
              <a:tabLst/>
              <a:defRPr/>
            </a:pPr>
            <a:r>
              <a:rPr lang="en-US" sz="2200" dirty="0"/>
              <a:t>E.g. IRIS</a:t>
            </a:r>
          </a:p>
          <a:p>
            <a:pPr marL="342900" marR="0" lvl="0" indent="-342900" algn="l" defTabSz="914400" rtl="0" eaLnBrk="1" fontAlgn="auto" latinLnBrk="0" hangingPunct="1">
              <a:lnSpc>
                <a:spcPct val="100000"/>
              </a:lnSpc>
              <a:spcBef>
                <a:spcPct val="20000"/>
              </a:spcBef>
              <a:spcAft>
                <a:spcPts val="0"/>
              </a:spcAft>
              <a:buClrTx/>
              <a:buSzTx/>
              <a:buFontTx/>
              <a:buBlip>
                <a:blip r:embed="rId3"/>
              </a:buBlip>
              <a:tabLst/>
              <a:defRPr/>
            </a:pPr>
            <a:r>
              <a:rPr lang="en-US" sz="2200" dirty="0"/>
              <a:t>All ~300 requirements from level 2 and 8x level-3 Design Requirement Documents (IRIS subsystems) are stored in TMT DOORS</a:t>
            </a:r>
          </a:p>
          <a:p>
            <a:pPr marL="342900" marR="0" lvl="0" indent="-342900" algn="l" defTabSz="914400" rtl="0" eaLnBrk="1" fontAlgn="auto" latinLnBrk="0" hangingPunct="1">
              <a:lnSpc>
                <a:spcPct val="100000"/>
              </a:lnSpc>
              <a:spcBef>
                <a:spcPct val="20000"/>
              </a:spcBef>
              <a:spcAft>
                <a:spcPts val="0"/>
              </a:spcAft>
              <a:buClrTx/>
              <a:buSzTx/>
              <a:buFontTx/>
              <a:buBlip>
                <a:blip r:embed="rId3"/>
              </a:buBlip>
              <a:tabLst/>
              <a:defRPr/>
            </a:pPr>
            <a:r>
              <a:rPr lang="en-US" sz="2200" dirty="0"/>
              <a:t>Traceability is shown in </a:t>
            </a:r>
            <a:r>
              <a:rPr lang="en-US" sz="2200" dirty="0" err="1"/>
              <a:t>Tracetree</a:t>
            </a:r>
            <a:r>
              <a:rPr lang="en-US" sz="2200" dirty="0"/>
              <a:t> tool</a:t>
            </a:r>
          </a:p>
          <a:p>
            <a:pPr marL="342900" marR="0" lvl="0" indent="-342900" algn="l" defTabSz="914400" rtl="0" eaLnBrk="1" fontAlgn="auto" latinLnBrk="0" hangingPunct="1">
              <a:lnSpc>
                <a:spcPct val="100000"/>
              </a:lnSpc>
              <a:spcBef>
                <a:spcPct val="20000"/>
              </a:spcBef>
              <a:spcAft>
                <a:spcPts val="0"/>
              </a:spcAft>
              <a:buClrTx/>
              <a:buSzTx/>
              <a:buFontTx/>
              <a:buBlip>
                <a:blip r:embed="rId3"/>
              </a:buBlip>
              <a:tabLst/>
              <a:defRPr/>
            </a:pPr>
            <a:r>
              <a:rPr lang="en-US" sz="2200" dirty="0"/>
              <a:t>Example: IRIS Image Blurring Budget [REQ-2-IRIS-4110] flows from [REQ-1-OAD-0723], 3 Science Requirement Document Requirements, and 10 driving Science Cases. The 8 level-3 requirements flow down technical specs</a:t>
            </a:r>
            <a:endParaRPr sz="2200" dirty="0"/>
          </a:p>
        </p:txBody>
      </p:sp>
      <p:pic>
        <p:nvPicPr>
          <p:cNvPr id="497" name="Google Shape;497;g18cee126400_1_262"/>
          <p:cNvPicPr preferRelativeResize="0"/>
          <p:nvPr/>
        </p:nvPicPr>
        <p:blipFill rotWithShape="1">
          <a:blip r:embed="rId4" cstate="print">
            <a:alphaModFix/>
            <a:extLst>
              <a:ext uri="{28A0092B-C50C-407E-A947-70E740481C1C}">
                <a14:useLocalDpi xmlns:a14="http://schemas.microsoft.com/office/drawing/2010/main"/>
              </a:ext>
            </a:extLst>
          </a:blip>
          <a:srcRect b="41595"/>
          <a:stretch/>
        </p:blipFill>
        <p:spPr>
          <a:xfrm>
            <a:off x="5453600" y="1079975"/>
            <a:ext cx="6583124" cy="5778026"/>
          </a:xfrm>
          <a:prstGeom prst="rect">
            <a:avLst/>
          </a:prstGeom>
          <a:noFill/>
          <a:ln>
            <a:noFill/>
          </a:ln>
        </p:spPr>
      </p:pic>
      <p:sp>
        <p:nvSpPr>
          <p:cNvPr id="498" name="Google Shape;498;g18cee126400_1_262"/>
          <p:cNvSpPr txBox="1"/>
          <p:nvPr/>
        </p:nvSpPr>
        <p:spPr>
          <a:xfrm>
            <a:off x="5386300" y="492300"/>
            <a:ext cx="1785600" cy="677078"/>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b="1" dirty="0"/>
              <a:t>ASTRO 2020 Science Cases</a:t>
            </a:r>
            <a:endParaRPr sz="1600" b="1" dirty="0"/>
          </a:p>
        </p:txBody>
      </p:sp>
      <p:sp>
        <p:nvSpPr>
          <p:cNvPr id="499" name="Google Shape;499;g18cee126400_1_262"/>
          <p:cNvSpPr txBox="1"/>
          <p:nvPr/>
        </p:nvSpPr>
        <p:spPr>
          <a:xfrm>
            <a:off x="6719350" y="1846975"/>
            <a:ext cx="1785600" cy="677078"/>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b="1" dirty="0"/>
              <a:t>TMT Detailed Science Cases</a:t>
            </a:r>
            <a:endParaRPr sz="1600" b="1" dirty="0"/>
          </a:p>
        </p:txBody>
      </p:sp>
      <p:sp>
        <p:nvSpPr>
          <p:cNvPr id="500" name="Google Shape;500;g18cee126400_1_262"/>
          <p:cNvSpPr txBox="1"/>
          <p:nvPr/>
        </p:nvSpPr>
        <p:spPr>
          <a:xfrm>
            <a:off x="7770025" y="4027613"/>
            <a:ext cx="1785600" cy="92329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b="1" dirty="0"/>
              <a:t>Science Requirements (SRD, level 0)</a:t>
            </a:r>
            <a:endParaRPr sz="1600" b="1" dirty="0"/>
          </a:p>
        </p:txBody>
      </p:sp>
      <p:sp>
        <p:nvSpPr>
          <p:cNvPr id="501" name="Google Shape;501;g18cee126400_1_262"/>
          <p:cNvSpPr txBox="1"/>
          <p:nvPr/>
        </p:nvSpPr>
        <p:spPr>
          <a:xfrm>
            <a:off x="8679150" y="2534700"/>
            <a:ext cx="1785600" cy="1169521"/>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b="1" dirty="0"/>
              <a:t>Observatory Architecture Requirement (OAD, level 1)</a:t>
            </a:r>
            <a:endParaRPr sz="1600" b="1" dirty="0"/>
          </a:p>
        </p:txBody>
      </p:sp>
      <p:sp>
        <p:nvSpPr>
          <p:cNvPr id="502" name="Google Shape;502;g18cee126400_1_262"/>
          <p:cNvSpPr txBox="1"/>
          <p:nvPr/>
        </p:nvSpPr>
        <p:spPr>
          <a:xfrm>
            <a:off x="9681925" y="4103825"/>
            <a:ext cx="1072800" cy="677078"/>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b="1" dirty="0">
                <a:solidFill>
                  <a:schemeClr val="dk1"/>
                </a:solidFill>
              </a:rPr>
              <a:t>IRIS Req (level 2)</a:t>
            </a:r>
            <a:endParaRPr sz="1600" b="1" dirty="0"/>
          </a:p>
        </p:txBody>
      </p:sp>
      <p:sp>
        <p:nvSpPr>
          <p:cNvPr id="503" name="Google Shape;503;g18cee126400_1_262"/>
          <p:cNvSpPr txBox="1"/>
          <p:nvPr/>
        </p:nvSpPr>
        <p:spPr>
          <a:xfrm>
            <a:off x="10527975" y="1776325"/>
            <a:ext cx="1785600" cy="92329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b="1" dirty="0">
                <a:solidFill>
                  <a:schemeClr val="dk1"/>
                </a:solidFill>
              </a:rPr>
              <a:t>IRIS Subsystem Requirements (level 3)</a:t>
            </a:r>
            <a:endParaRPr sz="1600" b="1" dirty="0"/>
          </a:p>
        </p:txBody>
      </p:sp>
      <p:sp>
        <p:nvSpPr>
          <p:cNvPr id="504" name="Google Shape;504;g18cee126400_1_262"/>
          <p:cNvSpPr txBox="1"/>
          <p:nvPr/>
        </p:nvSpPr>
        <p:spPr>
          <a:xfrm>
            <a:off x="5646725" y="5129200"/>
            <a:ext cx="6390000" cy="923299"/>
          </a:xfrm>
          <a:prstGeom prst="rect">
            <a:avLst/>
          </a:prstGeom>
          <a:solidFill>
            <a:srgbClr val="F4CCCC"/>
          </a:solid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US" sz="1600" dirty="0"/>
              <a:t>REQ-1-OAD-0723: NFIRAOS/IRIS combined image smearing shall be greater than 0.992 PSSN in J-band, 0.995 PSSN in H-band, and 0.997 PSSN in K-band in NGS and LGS observing modes</a:t>
            </a:r>
            <a:endParaRPr sz="1600" dirty="0"/>
          </a:p>
        </p:txBody>
      </p:sp>
      <p:sp>
        <p:nvSpPr>
          <p:cNvPr id="2" name="Google Shape;495;g18cee126400_1_262">
            <a:extLst>
              <a:ext uri="{FF2B5EF4-FFF2-40B4-BE49-F238E27FC236}">
                <a16:creationId xmlns:a16="http://schemas.microsoft.com/office/drawing/2014/main" id="{D40686F1-2D14-27AE-8212-081B7E885FDC}"/>
              </a:ext>
            </a:extLst>
          </p:cNvPr>
          <p:cNvSpPr txBox="1">
            <a:spLocks/>
          </p:cNvSpPr>
          <p:nvPr/>
        </p:nvSpPr>
        <p:spPr>
          <a:xfrm>
            <a:off x="6705600" y="49102"/>
            <a:ext cx="5486400" cy="990600"/>
          </a:xfrm>
          <a:prstGeom prst="rect">
            <a:avLst/>
          </a:prstGeom>
          <a:noFill/>
          <a:ln>
            <a:noFill/>
          </a:ln>
          <a:effectLst>
            <a:outerShdw blurRad="25400" dist="25400" dir="2700000" algn="ctr" rotWithShape="0">
              <a:srgbClr val="000000"/>
            </a:outerShdw>
          </a:effectLst>
        </p:spPr>
        <p:txBody>
          <a:bodyPr spcFirstLastPara="1" vert="horz" wrap="square" lIns="91425" tIns="45700" rIns="91425" bIns="45700" rtlCol="0" anchor="ctr" anchorCtr="0">
            <a:noAutofit/>
          </a:bodyPr>
          <a:lstStyle>
            <a:lvl1pPr algn="ctr" defTabSz="914400" rtl="0" eaLnBrk="1" latinLnBrk="0" hangingPunct="1">
              <a:spcBef>
                <a:spcPct val="0"/>
              </a:spcBef>
              <a:buNone/>
              <a:defRPr sz="3200" b="1" kern="1200">
                <a:solidFill>
                  <a:schemeClr val="bg1"/>
                </a:solidFill>
                <a:latin typeface="Myriad Pro" pitchFamily="34" charset="0"/>
                <a:ea typeface="+mj-ea"/>
                <a:cs typeface="+mj-cs"/>
              </a:defRPr>
            </a:lvl1pPr>
          </a:lstStyle>
          <a:p>
            <a:pPr>
              <a:spcBef>
                <a:spcPts val="0"/>
              </a:spcBef>
              <a:buClr>
                <a:schemeClr val="lt1"/>
              </a:buClr>
              <a:buSzPts val="1800"/>
            </a:pPr>
            <a:r>
              <a:rPr lang="en-US" dirty="0"/>
              <a:t> and Performance (Error) Budgets</a:t>
            </a:r>
          </a:p>
        </p:txBody>
      </p:sp>
    </p:spTree>
    <p:extLst>
      <p:ext uri="{BB962C8B-B14F-4D97-AF65-F5344CB8AC3E}">
        <p14:creationId xmlns:p14="http://schemas.microsoft.com/office/powerpoint/2010/main" val="11893303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pic>
        <p:nvPicPr>
          <p:cNvPr id="510" name="Google Shape;510;g192ba49ab62_0_82"/>
          <p:cNvPicPr preferRelativeResize="0"/>
          <p:nvPr/>
        </p:nvPicPr>
        <p:blipFill>
          <a:blip r:embed="rId3">
            <a:alphaModFix/>
          </a:blip>
          <a:stretch>
            <a:fillRect/>
          </a:stretch>
        </p:blipFill>
        <p:spPr>
          <a:xfrm>
            <a:off x="15495" y="1693053"/>
            <a:ext cx="10366079" cy="5164750"/>
          </a:xfrm>
          <a:prstGeom prst="rect">
            <a:avLst/>
          </a:prstGeom>
          <a:noFill/>
          <a:ln>
            <a:noFill/>
          </a:ln>
        </p:spPr>
      </p:pic>
      <p:sp>
        <p:nvSpPr>
          <p:cNvPr id="511" name="Google Shape;511;g192ba49ab62_0_82"/>
          <p:cNvSpPr txBox="1">
            <a:spLocks noGrp="1"/>
          </p:cNvSpPr>
          <p:nvPr>
            <p:ph type="title"/>
          </p:nvPr>
        </p:nvSpPr>
        <p:spPr>
          <a:xfrm>
            <a:off x="609600" y="304800"/>
            <a:ext cx="10972800" cy="7614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a:t>IRIS Throughput Traceability </a:t>
            </a:r>
            <a:endParaRPr/>
          </a:p>
        </p:txBody>
      </p:sp>
      <p:sp>
        <p:nvSpPr>
          <p:cNvPr id="512" name="Google Shape;512;g192ba49ab62_0_82"/>
          <p:cNvSpPr txBox="1"/>
          <p:nvPr/>
        </p:nvSpPr>
        <p:spPr>
          <a:xfrm>
            <a:off x="26700" y="1839625"/>
            <a:ext cx="1785600" cy="677078"/>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b="1" dirty="0"/>
              <a:t>ASTRO 2020 Science Cases</a:t>
            </a:r>
            <a:endParaRPr sz="1600" b="1" dirty="0"/>
          </a:p>
        </p:txBody>
      </p:sp>
      <p:sp>
        <p:nvSpPr>
          <p:cNvPr id="513" name="Google Shape;513;g192ba49ab62_0_82"/>
          <p:cNvSpPr txBox="1"/>
          <p:nvPr/>
        </p:nvSpPr>
        <p:spPr>
          <a:xfrm>
            <a:off x="2035025" y="1807975"/>
            <a:ext cx="1785600" cy="677078"/>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b="1" dirty="0"/>
              <a:t>TMT Detailed Science Cases</a:t>
            </a:r>
            <a:endParaRPr sz="1600" b="1" dirty="0"/>
          </a:p>
        </p:txBody>
      </p:sp>
      <p:sp>
        <p:nvSpPr>
          <p:cNvPr id="514" name="Google Shape;514;g192ba49ab62_0_82"/>
          <p:cNvSpPr txBox="1"/>
          <p:nvPr/>
        </p:nvSpPr>
        <p:spPr>
          <a:xfrm>
            <a:off x="3706900" y="1700113"/>
            <a:ext cx="1785600" cy="92329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b="1" dirty="0"/>
              <a:t>Science Requirements (SRD, level 0)</a:t>
            </a:r>
            <a:endParaRPr sz="1600" b="1" dirty="0"/>
          </a:p>
        </p:txBody>
      </p:sp>
      <p:sp>
        <p:nvSpPr>
          <p:cNvPr id="515" name="Google Shape;515;g192ba49ab62_0_82"/>
          <p:cNvSpPr txBox="1"/>
          <p:nvPr/>
        </p:nvSpPr>
        <p:spPr>
          <a:xfrm>
            <a:off x="5489525" y="1484725"/>
            <a:ext cx="1785600" cy="104641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400" b="1" dirty="0"/>
              <a:t>Observatory Architecture Requirement (OAD, level 1)</a:t>
            </a:r>
            <a:endParaRPr sz="1400" b="1" dirty="0"/>
          </a:p>
        </p:txBody>
      </p:sp>
      <p:sp>
        <p:nvSpPr>
          <p:cNvPr id="516" name="Google Shape;516;g192ba49ab62_0_82"/>
          <p:cNvSpPr txBox="1"/>
          <p:nvPr/>
        </p:nvSpPr>
        <p:spPr>
          <a:xfrm>
            <a:off x="7302775" y="1601725"/>
            <a:ext cx="1072800" cy="677078"/>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b="1" dirty="0">
                <a:solidFill>
                  <a:schemeClr val="dk1"/>
                </a:solidFill>
              </a:rPr>
              <a:t>IRIS Req (level 2)</a:t>
            </a:r>
            <a:endParaRPr sz="1600" b="1" dirty="0"/>
          </a:p>
        </p:txBody>
      </p:sp>
      <p:sp>
        <p:nvSpPr>
          <p:cNvPr id="517" name="Google Shape;517;g192ba49ab62_0_82"/>
          <p:cNvSpPr txBox="1"/>
          <p:nvPr/>
        </p:nvSpPr>
        <p:spPr>
          <a:xfrm>
            <a:off x="8775725" y="868825"/>
            <a:ext cx="1785600" cy="92329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b="1" dirty="0">
                <a:solidFill>
                  <a:schemeClr val="dk1"/>
                </a:solidFill>
              </a:rPr>
              <a:t>IRIS Subsystem Requirements (level 3)</a:t>
            </a:r>
            <a:endParaRPr sz="1600" b="1" dirty="0"/>
          </a:p>
        </p:txBody>
      </p:sp>
      <p:sp>
        <p:nvSpPr>
          <p:cNvPr id="518" name="Google Shape;518;g192ba49ab62_0_82"/>
          <p:cNvSpPr txBox="1"/>
          <p:nvPr/>
        </p:nvSpPr>
        <p:spPr>
          <a:xfrm>
            <a:off x="3581400" y="3327875"/>
            <a:ext cx="1631400" cy="1031400"/>
          </a:xfrm>
          <a:prstGeom prst="rect">
            <a:avLst/>
          </a:prstGeom>
          <a:solidFill>
            <a:srgbClr val="FFFF00"/>
          </a:solid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US" sz="1100"/>
              <a:t>REQ-0-SRD-1080: </a:t>
            </a:r>
            <a:r>
              <a:rPr lang="en-US" sz="1100">
                <a:solidFill>
                  <a:schemeClr val="dk1"/>
                </a:solidFill>
              </a:rPr>
              <a:t>The IRIS IFU throughput shall be &gt; 30% (excluding the AO system and telescope).</a:t>
            </a:r>
            <a:endParaRPr sz="1100"/>
          </a:p>
        </p:txBody>
      </p:sp>
      <p:sp>
        <p:nvSpPr>
          <p:cNvPr id="519" name="Google Shape;519;g192ba49ab62_0_82"/>
          <p:cNvSpPr txBox="1"/>
          <p:nvPr/>
        </p:nvSpPr>
        <p:spPr>
          <a:xfrm>
            <a:off x="10381575" y="1655832"/>
            <a:ext cx="1706400" cy="553968"/>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200" dirty="0"/>
              <a:t>Imager Throughput &gt;50%</a:t>
            </a:r>
            <a:endParaRPr sz="1200" dirty="0"/>
          </a:p>
        </p:txBody>
      </p:sp>
      <p:sp>
        <p:nvSpPr>
          <p:cNvPr id="520" name="Google Shape;520;g192ba49ab62_0_82"/>
          <p:cNvSpPr txBox="1"/>
          <p:nvPr/>
        </p:nvSpPr>
        <p:spPr>
          <a:xfrm>
            <a:off x="10381575" y="2293525"/>
            <a:ext cx="17064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200"/>
              <a:t>Cryostat window&gt;96%</a:t>
            </a:r>
            <a:endParaRPr sz="1200"/>
          </a:p>
        </p:txBody>
      </p:sp>
      <p:sp>
        <p:nvSpPr>
          <p:cNvPr id="521" name="Google Shape;521;g192ba49ab62_0_82"/>
          <p:cNvSpPr txBox="1"/>
          <p:nvPr/>
        </p:nvSpPr>
        <p:spPr>
          <a:xfrm>
            <a:off x="10381575" y="2722632"/>
            <a:ext cx="1706400" cy="553968"/>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200" dirty="0"/>
              <a:t>Imager Throughput in slicer mode &gt;60%</a:t>
            </a:r>
            <a:endParaRPr sz="1200" dirty="0"/>
          </a:p>
        </p:txBody>
      </p:sp>
      <p:sp>
        <p:nvSpPr>
          <p:cNvPr id="522" name="Google Shape;522;g192ba49ab62_0_82"/>
          <p:cNvSpPr txBox="1"/>
          <p:nvPr/>
        </p:nvSpPr>
        <p:spPr>
          <a:xfrm>
            <a:off x="10341975" y="3696575"/>
            <a:ext cx="17856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200"/>
              <a:t>IFS throughput &gt;30% over 5% range for each mode</a:t>
            </a:r>
            <a:endParaRPr sz="1000"/>
          </a:p>
        </p:txBody>
      </p:sp>
      <p:sp>
        <p:nvSpPr>
          <p:cNvPr id="523" name="Google Shape;523;g192ba49ab62_0_82"/>
          <p:cNvSpPr txBox="1"/>
          <p:nvPr/>
        </p:nvSpPr>
        <p:spPr>
          <a:xfrm>
            <a:off x="10381575" y="3256032"/>
            <a:ext cx="1706400" cy="553968"/>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200" dirty="0"/>
              <a:t>Imager Throughput in </a:t>
            </a:r>
            <a:r>
              <a:rPr lang="en-US" sz="1200" dirty="0" err="1"/>
              <a:t>lenslet</a:t>
            </a:r>
            <a:r>
              <a:rPr lang="en-US" sz="1200" dirty="0"/>
              <a:t> mode &gt;60%</a:t>
            </a:r>
            <a:endParaRPr sz="1200" dirty="0"/>
          </a:p>
        </p:txBody>
      </p:sp>
      <p:sp>
        <p:nvSpPr>
          <p:cNvPr id="524" name="Google Shape;524;g192ba49ab62_0_82"/>
          <p:cNvSpPr txBox="1"/>
          <p:nvPr/>
        </p:nvSpPr>
        <p:spPr>
          <a:xfrm>
            <a:off x="10381575" y="4282225"/>
            <a:ext cx="17064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200"/>
              <a:t>Sequencer controls ADC</a:t>
            </a:r>
            <a:endParaRPr sz="1000"/>
          </a:p>
        </p:txBody>
      </p:sp>
      <p:sp>
        <p:nvSpPr>
          <p:cNvPr id="525" name="Google Shape;525;g192ba49ab62_0_82"/>
          <p:cNvSpPr txBox="1"/>
          <p:nvPr/>
        </p:nvSpPr>
        <p:spPr>
          <a:xfrm>
            <a:off x="10381575" y="4910725"/>
            <a:ext cx="17064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200"/>
              <a:t>ADC deployable</a:t>
            </a:r>
            <a:endParaRPr sz="1000"/>
          </a:p>
        </p:txBody>
      </p:sp>
      <p:sp>
        <p:nvSpPr>
          <p:cNvPr id="526" name="Google Shape;526;g192ba49ab62_0_82"/>
          <p:cNvSpPr txBox="1"/>
          <p:nvPr/>
        </p:nvSpPr>
        <p:spPr>
          <a:xfrm>
            <a:off x="10381575" y="5316825"/>
            <a:ext cx="17064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200"/>
              <a:t>Cold stop maintains alignment with pupil</a:t>
            </a:r>
            <a:endParaRPr sz="1000"/>
          </a:p>
        </p:txBody>
      </p:sp>
      <p:sp>
        <p:nvSpPr>
          <p:cNvPr id="527" name="Google Shape;527;g192ba49ab62_0_82"/>
          <p:cNvSpPr txBox="1"/>
          <p:nvPr/>
        </p:nvSpPr>
        <p:spPr>
          <a:xfrm>
            <a:off x="10381575" y="5831525"/>
            <a:ext cx="17064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200"/>
              <a:t>Cold stop assembly deployable</a:t>
            </a:r>
            <a:endParaRPr sz="1000"/>
          </a:p>
        </p:txBody>
      </p:sp>
      <p:sp>
        <p:nvSpPr>
          <p:cNvPr id="528" name="Google Shape;528;g192ba49ab62_0_82"/>
          <p:cNvSpPr txBox="1"/>
          <p:nvPr/>
        </p:nvSpPr>
        <p:spPr>
          <a:xfrm>
            <a:off x="10381575" y="6351425"/>
            <a:ext cx="17064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200"/>
              <a:t>Sequencer controls Cold stop assembly</a:t>
            </a:r>
            <a:endParaRPr sz="1000"/>
          </a:p>
        </p:txBody>
      </p:sp>
      <p:sp>
        <p:nvSpPr>
          <p:cNvPr id="529" name="Google Shape;529;g192ba49ab62_0_82"/>
          <p:cNvSpPr txBox="1"/>
          <p:nvPr/>
        </p:nvSpPr>
        <p:spPr>
          <a:xfrm>
            <a:off x="5105400" y="3947025"/>
            <a:ext cx="1917000" cy="1369800"/>
          </a:xfrm>
          <a:prstGeom prst="rect">
            <a:avLst/>
          </a:prstGeom>
          <a:solidFill>
            <a:srgbClr val="F4CCCC"/>
          </a:solid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US" sz="1100" dirty="0"/>
              <a:t>REQ-1-OAD-3088: </a:t>
            </a:r>
            <a:r>
              <a:rPr lang="en-US" sz="1100" dirty="0">
                <a:solidFill>
                  <a:schemeClr val="dk1"/>
                </a:solidFill>
              </a:rPr>
              <a:t>Throughput of the entire IRIS instrument from entrance window to detector shall be greater than 30%, not including telescope or NFIRAOS</a:t>
            </a:r>
            <a:endParaRPr sz="1100" dirty="0"/>
          </a:p>
        </p:txBody>
      </p:sp>
      <p:sp>
        <p:nvSpPr>
          <p:cNvPr id="530" name="Google Shape;530;g192ba49ab62_0_82"/>
          <p:cNvSpPr txBox="1"/>
          <p:nvPr/>
        </p:nvSpPr>
        <p:spPr>
          <a:xfrm>
            <a:off x="5093400" y="2481875"/>
            <a:ext cx="1917000" cy="1369800"/>
          </a:xfrm>
          <a:prstGeom prst="rect">
            <a:avLst/>
          </a:prstGeom>
          <a:solidFill>
            <a:srgbClr val="F4CCCC"/>
          </a:solid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US" sz="1100"/>
              <a:t>REQ-1-OAD-3089: </a:t>
            </a:r>
            <a:r>
              <a:rPr lang="en-US" sz="1100">
                <a:solidFill>
                  <a:schemeClr val="dk1"/>
                </a:solidFill>
              </a:rPr>
              <a:t>Throughput of the IRIS imager from entrance window to detector shall be greater than 45%, not including telescope or NFIRAOS</a:t>
            </a:r>
            <a:endParaRPr sz="1100"/>
          </a:p>
        </p:txBody>
      </p:sp>
      <p:sp>
        <p:nvSpPr>
          <p:cNvPr id="531" name="Google Shape;531;g192ba49ab62_0_82"/>
          <p:cNvSpPr txBox="1"/>
          <p:nvPr/>
        </p:nvSpPr>
        <p:spPr>
          <a:xfrm>
            <a:off x="142325" y="5648375"/>
            <a:ext cx="7821000" cy="1108200"/>
          </a:xfrm>
          <a:prstGeom prst="rect">
            <a:avLst/>
          </a:prstGeom>
          <a:solidFill>
            <a:schemeClr val="lt1"/>
          </a:solidFill>
          <a:ln w="9525" cap="flat" cmpd="sng">
            <a:solidFill>
              <a:srgbClr val="0000FF"/>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US" sz="2000" b="1" dirty="0">
                <a:solidFill>
                  <a:srgbClr val="0000FF"/>
                </a:solidFill>
              </a:rPr>
              <a:t>Traceability enables instrument team to understand how potential changes will affect upstream requirements and ultimately the science</a:t>
            </a:r>
            <a:endParaRPr sz="2000" b="1" dirty="0">
              <a:solidFill>
                <a:srgbClr val="0000FF"/>
              </a:solidFill>
            </a:endParaRPr>
          </a:p>
        </p:txBody>
      </p:sp>
    </p:spTree>
    <p:extLst>
      <p:ext uri="{BB962C8B-B14F-4D97-AF65-F5344CB8AC3E}">
        <p14:creationId xmlns:p14="http://schemas.microsoft.com/office/powerpoint/2010/main" val="3513673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18"/>
                                        </p:tgtEl>
                                        <p:attrNameLst>
                                          <p:attrName>style.visibility</p:attrName>
                                        </p:attrNameLst>
                                      </p:cBhvr>
                                      <p:to>
                                        <p:strVal val="visible"/>
                                      </p:to>
                                    </p:set>
                                    <p:animEffect transition="in" filter="dissolve">
                                      <p:cBhvr>
                                        <p:cTn id="7" dur="500"/>
                                        <p:tgtEl>
                                          <p:spTgt spid="518"/>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30"/>
                                        </p:tgtEl>
                                        <p:attrNameLst>
                                          <p:attrName>style.visibility</p:attrName>
                                        </p:attrNameLst>
                                      </p:cBhvr>
                                      <p:to>
                                        <p:strVal val="visible"/>
                                      </p:to>
                                    </p:set>
                                    <p:animEffect transition="in" filter="dissolve">
                                      <p:cBhvr>
                                        <p:cTn id="10" dur="500"/>
                                        <p:tgtEl>
                                          <p:spTgt spid="530"/>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529"/>
                                        </p:tgtEl>
                                        <p:attrNameLst>
                                          <p:attrName>style.visibility</p:attrName>
                                        </p:attrNameLst>
                                      </p:cBhvr>
                                      <p:to>
                                        <p:strVal val="visible"/>
                                      </p:to>
                                    </p:set>
                                    <p:animEffect transition="in" filter="dissolve">
                                      <p:cBhvr>
                                        <p:cTn id="13" dur="500"/>
                                        <p:tgtEl>
                                          <p:spTgt spid="5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8" grpId="0" animBg="1"/>
      <p:bldP spid="529" grpId="0" animBg="1"/>
      <p:bldP spid="53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4A7DBA8A-192A-6A5F-62DF-B3A357BFAE60}"/>
              </a:ext>
            </a:extLst>
          </p:cNvPr>
          <p:cNvGrpSpPr/>
          <p:nvPr/>
        </p:nvGrpSpPr>
        <p:grpSpPr>
          <a:xfrm>
            <a:off x="533400" y="1371600"/>
            <a:ext cx="11277600" cy="4308480"/>
            <a:chOff x="914400" y="2122486"/>
            <a:chExt cx="11277600" cy="4308480"/>
          </a:xfrm>
        </p:grpSpPr>
        <p:sp>
          <p:nvSpPr>
            <p:cNvPr id="12" name="Rectangle 11">
              <a:extLst>
                <a:ext uri="{FF2B5EF4-FFF2-40B4-BE49-F238E27FC236}">
                  <a16:creationId xmlns:a16="http://schemas.microsoft.com/office/drawing/2014/main" id="{1015C917-EA1F-926A-5916-2202AFC096B9}"/>
                </a:ext>
              </a:extLst>
            </p:cNvPr>
            <p:cNvSpPr/>
            <p:nvPr/>
          </p:nvSpPr>
          <p:spPr>
            <a:xfrm>
              <a:off x="914400" y="2122486"/>
              <a:ext cx="11277600" cy="43084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12.png">
              <a:extLst>
                <a:ext uri="{FF2B5EF4-FFF2-40B4-BE49-F238E27FC236}">
                  <a16:creationId xmlns:a16="http://schemas.microsoft.com/office/drawing/2014/main" id="{2E7038CC-1CAE-8963-2914-6883F85E614D}"/>
                </a:ext>
              </a:extLst>
            </p:cNvPr>
            <p:cNvPicPr>
              <a:picLocks noChangeAspect="1"/>
            </p:cNvPicPr>
            <p:nvPr/>
          </p:nvPicPr>
          <p:blipFill>
            <a:blip r:embed="rId3"/>
            <a:srcRect t="5911" b="5911"/>
            <a:stretch>
              <a:fillRect/>
            </a:stretch>
          </p:blipFill>
          <p:spPr>
            <a:xfrm>
              <a:off x="3595972" y="2122486"/>
              <a:ext cx="8495595" cy="4308480"/>
            </a:xfrm>
            <a:prstGeom prst="rect">
              <a:avLst/>
            </a:prstGeom>
            <a:ln/>
          </p:spPr>
        </p:pic>
        <p:sp>
          <p:nvSpPr>
            <p:cNvPr id="5" name="TextBox 4">
              <a:extLst>
                <a:ext uri="{FF2B5EF4-FFF2-40B4-BE49-F238E27FC236}">
                  <a16:creationId xmlns:a16="http://schemas.microsoft.com/office/drawing/2014/main" id="{E3D02E94-9A7A-4494-0FDB-C081678E52A1}"/>
                </a:ext>
              </a:extLst>
            </p:cNvPr>
            <p:cNvSpPr txBox="1"/>
            <p:nvPr/>
          </p:nvSpPr>
          <p:spPr>
            <a:xfrm>
              <a:off x="1322599" y="4381161"/>
              <a:ext cx="1581238" cy="646331"/>
            </a:xfrm>
            <a:prstGeom prst="rect">
              <a:avLst/>
            </a:prstGeom>
            <a:noFill/>
            <a:ln w="22225">
              <a:solidFill>
                <a:schemeClr val="accent6">
                  <a:lumMod val="75000"/>
                </a:schemeClr>
              </a:solidFill>
            </a:ln>
          </p:spPr>
          <p:txBody>
            <a:bodyPr wrap="square" rtlCol="0">
              <a:spAutoFit/>
            </a:bodyPr>
            <a:lstStyle/>
            <a:p>
              <a:pPr algn="ctr"/>
              <a:r>
                <a:rPr lang="en-US" sz="1200" b="1" dirty="0"/>
                <a:t>2002 CELT Conceptual Design, inc. Science Motivations</a:t>
              </a:r>
            </a:p>
          </p:txBody>
        </p:sp>
        <p:sp>
          <p:nvSpPr>
            <p:cNvPr id="6" name="TextBox 5">
              <a:extLst>
                <a:ext uri="{FF2B5EF4-FFF2-40B4-BE49-F238E27FC236}">
                  <a16:creationId xmlns:a16="http://schemas.microsoft.com/office/drawing/2014/main" id="{B35C198D-925C-D106-21EC-6914624F65C3}"/>
                </a:ext>
              </a:extLst>
            </p:cNvPr>
            <p:cNvSpPr txBox="1"/>
            <p:nvPr/>
          </p:nvSpPr>
          <p:spPr>
            <a:xfrm>
              <a:off x="1545020" y="2815450"/>
              <a:ext cx="1136396" cy="646331"/>
            </a:xfrm>
            <a:prstGeom prst="rect">
              <a:avLst/>
            </a:prstGeom>
            <a:noFill/>
            <a:ln w="22225">
              <a:solidFill>
                <a:schemeClr val="accent6">
                  <a:lumMod val="75000"/>
                </a:schemeClr>
              </a:solidFill>
            </a:ln>
          </p:spPr>
          <p:txBody>
            <a:bodyPr wrap="square" rtlCol="0">
              <a:spAutoFit/>
            </a:bodyPr>
            <a:lstStyle/>
            <a:p>
              <a:pPr algn="ctr"/>
              <a:r>
                <a:rPr lang="en-US" sz="1200" b="1" dirty="0"/>
                <a:t>2002 GSMT Frontier Science Goals</a:t>
              </a:r>
            </a:p>
          </p:txBody>
        </p:sp>
        <p:sp>
          <p:nvSpPr>
            <p:cNvPr id="7" name="TextBox 6">
              <a:extLst>
                <a:ext uri="{FF2B5EF4-FFF2-40B4-BE49-F238E27FC236}">
                  <a16:creationId xmlns:a16="http://schemas.microsoft.com/office/drawing/2014/main" id="{7BCC0442-0A9B-A43E-269B-D0C183850C57}"/>
                </a:ext>
              </a:extLst>
            </p:cNvPr>
            <p:cNvSpPr txBox="1"/>
            <p:nvPr/>
          </p:nvSpPr>
          <p:spPr>
            <a:xfrm>
              <a:off x="1545020" y="3547421"/>
              <a:ext cx="1136396" cy="646331"/>
            </a:xfrm>
            <a:prstGeom prst="rect">
              <a:avLst/>
            </a:prstGeom>
            <a:noFill/>
            <a:ln w="22225">
              <a:solidFill>
                <a:schemeClr val="accent6">
                  <a:lumMod val="75000"/>
                </a:schemeClr>
              </a:solidFill>
            </a:ln>
          </p:spPr>
          <p:txBody>
            <a:bodyPr wrap="square" rtlCol="0">
              <a:spAutoFit/>
            </a:bodyPr>
            <a:lstStyle/>
            <a:p>
              <a:pPr algn="ctr"/>
              <a:r>
                <a:rPr lang="en-US" sz="1200" b="1" dirty="0"/>
                <a:t>2002 VLOT Project Book Science Case</a:t>
              </a:r>
            </a:p>
          </p:txBody>
        </p:sp>
        <p:cxnSp>
          <p:nvCxnSpPr>
            <p:cNvPr id="8" name="Straight Connector 7">
              <a:extLst>
                <a:ext uri="{FF2B5EF4-FFF2-40B4-BE49-F238E27FC236}">
                  <a16:creationId xmlns:a16="http://schemas.microsoft.com/office/drawing/2014/main" id="{F73DAC18-2A7E-F212-0161-08E070B343CD}"/>
                </a:ext>
              </a:extLst>
            </p:cNvPr>
            <p:cNvCxnSpPr>
              <a:cxnSpLocks/>
            </p:cNvCxnSpPr>
            <p:nvPr/>
          </p:nvCxnSpPr>
          <p:spPr>
            <a:xfrm>
              <a:off x="1309816" y="4279392"/>
              <a:ext cx="2782585" cy="0"/>
            </a:xfrm>
            <a:prstGeom prst="line">
              <a:avLst/>
            </a:prstGeom>
            <a:ln w="6032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5-Point Star 8">
              <a:extLst>
                <a:ext uri="{FF2B5EF4-FFF2-40B4-BE49-F238E27FC236}">
                  <a16:creationId xmlns:a16="http://schemas.microsoft.com/office/drawing/2014/main" id="{2524C381-05B4-D6B6-7D87-07364BEBC1BF}"/>
                </a:ext>
              </a:extLst>
            </p:cNvPr>
            <p:cNvSpPr>
              <a:spLocks noChangeAspect="1"/>
            </p:cNvSpPr>
            <p:nvPr/>
          </p:nvSpPr>
          <p:spPr>
            <a:xfrm>
              <a:off x="3067025" y="4050357"/>
              <a:ext cx="365760" cy="365760"/>
            </a:xfrm>
            <a:prstGeom prst="star5">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0FDB5AA-370C-5940-8058-353F8724417B}"/>
                </a:ext>
              </a:extLst>
            </p:cNvPr>
            <p:cNvSpPr txBox="1"/>
            <p:nvPr/>
          </p:nvSpPr>
          <p:spPr>
            <a:xfrm>
              <a:off x="2731971" y="2392146"/>
              <a:ext cx="1035868" cy="415498"/>
            </a:xfrm>
            <a:prstGeom prst="rect">
              <a:avLst/>
            </a:prstGeom>
            <a:noFill/>
            <a:ln w="22225">
              <a:solidFill>
                <a:srgbClr val="FF0000"/>
              </a:solidFill>
            </a:ln>
          </p:spPr>
          <p:txBody>
            <a:bodyPr wrap="square" tIns="0" rtlCol="0">
              <a:spAutoFit/>
            </a:bodyPr>
            <a:lstStyle/>
            <a:p>
              <a:pPr algn="ctr"/>
              <a:r>
                <a:rPr lang="en-US" sz="1200" b="1" dirty="0"/>
                <a:t>TMT Project Inception</a:t>
              </a:r>
            </a:p>
          </p:txBody>
        </p:sp>
        <p:cxnSp>
          <p:nvCxnSpPr>
            <p:cNvPr id="11" name="Straight Arrow Connector 10">
              <a:extLst>
                <a:ext uri="{FF2B5EF4-FFF2-40B4-BE49-F238E27FC236}">
                  <a16:creationId xmlns:a16="http://schemas.microsoft.com/office/drawing/2014/main" id="{716B9F1D-BEFE-18F0-175E-8A38E751DC16}"/>
                </a:ext>
              </a:extLst>
            </p:cNvPr>
            <p:cNvCxnSpPr>
              <a:cxnSpLocks/>
              <a:stCxn id="9" idx="0"/>
              <a:endCxn id="10" idx="2"/>
            </p:cNvCxnSpPr>
            <p:nvPr/>
          </p:nvCxnSpPr>
          <p:spPr>
            <a:xfrm flipV="1">
              <a:off x="3249905" y="2807644"/>
              <a:ext cx="0" cy="1242713"/>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
        <p:nvSpPr>
          <p:cNvPr id="14" name="Title 1">
            <a:extLst>
              <a:ext uri="{FF2B5EF4-FFF2-40B4-BE49-F238E27FC236}">
                <a16:creationId xmlns:a16="http://schemas.microsoft.com/office/drawing/2014/main" id="{F84A0C1F-413E-C404-A8F8-BBCBBD94BEE5}"/>
              </a:ext>
            </a:extLst>
          </p:cNvPr>
          <p:cNvSpPr>
            <a:spLocks noGrp="1"/>
          </p:cNvSpPr>
          <p:nvPr>
            <p:ph type="title"/>
          </p:nvPr>
        </p:nvSpPr>
        <p:spPr>
          <a:xfrm>
            <a:off x="609600" y="304800"/>
            <a:ext cx="10972800" cy="990600"/>
          </a:xfrm>
        </p:spPr>
        <p:txBody>
          <a:bodyPr>
            <a:normAutofit/>
          </a:bodyPr>
          <a:lstStyle/>
          <a:p>
            <a:r>
              <a:rPr lang="en-US" dirty="0"/>
              <a:t>The TMT Perspective</a:t>
            </a:r>
          </a:p>
        </p:txBody>
      </p:sp>
      <p:sp>
        <p:nvSpPr>
          <p:cNvPr id="15" name="Content Placeholder 2">
            <a:extLst>
              <a:ext uri="{FF2B5EF4-FFF2-40B4-BE49-F238E27FC236}">
                <a16:creationId xmlns:a16="http://schemas.microsoft.com/office/drawing/2014/main" id="{0AFFD059-6945-EA20-4C25-C71717D75369}"/>
              </a:ext>
            </a:extLst>
          </p:cNvPr>
          <p:cNvSpPr>
            <a:spLocks noGrp="1"/>
          </p:cNvSpPr>
          <p:nvPr>
            <p:ph idx="1"/>
          </p:nvPr>
        </p:nvSpPr>
        <p:spPr>
          <a:xfrm>
            <a:off x="609600" y="5692026"/>
            <a:ext cx="10972800" cy="1242174"/>
          </a:xfrm>
        </p:spPr>
        <p:txBody>
          <a:bodyPr/>
          <a:lstStyle/>
          <a:p>
            <a:r>
              <a:rPr lang="en-US" dirty="0"/>
              <a:t>Science and the ability to do it has always been the key consideration</a:t>
            </a:r>
          </a:p>
          <a:p>
            <a:r>
              <a:rPr lang="en-US" dirty="0"/>
              <a:t>Science landscape evolves</a:t>
            </a:r>
          </a:p>
        </p:txBody>
      </p:sp>
      <p:sp>
        <p:nvSpPr>
          <p:cNvPr id="16" name="5-Point Star 15">
            <a:extLst>
              <a:ext uri="{FF2B5EF4-FFF2-40B4-BE49-F238E27FC236}">
                <a16:creationId xmlns:a16="http://schemas.microsoft.com/office/drawing/2014/main" id="{C1F37BFF-86B2-9D5D-EBE2-7D2F6924013B}"/>
              </a:ext>
            </a:extLst>
          </p:cNvPr>
          <p:cNvSpPr>
            <a:spLocks noChangeAspect="1"/>
          </p:cNvSpPr>
          <p:nvPr/>
        </p:nvSpPr>
        <p:spPr>
          <a:xfrm>
            <a:off x="7097009" y="3305542"/>
            <a:ext cx="365760" cy="365760"/>
          </a:xfrm>
          <a:prstGeom prst="star5">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E6AFCE36-840D-1631-DB77-B82C9B929A81}"/>
              </a:ext>
            </a:extLst>
          </p:cNvPr>
          <p:cNvSpPr txBox="1"/>
          <p:nvPr/>
        </p:nvSpPr>
        <p:spPr>
          <a:xfrm>
            <a:off x="5616166" y="4884464"/>
            <a:ext cx="1112068" cy="600164"/>
          </a:xfrm>
          <a:prstGeom prst="rect">
            <a:avLst/>
          </a:prstGeom>
          <a:noFill/>
          <a:ln w="22225">
            <a:solidFill>
              <a:srgbClr val="FF0000"/>
            </a:solidFill>
          </a:ln>
        </p:spPr>
        <p:txBody>
          <a:bodyPr wrap="square" tIns="0" rtlCol="0">
            <a:spAutoFit/>
          </a:bodyPr>
          <a:lstStyle/>
          <a:p>
            <a:pPr algn="ctr"/>
            <a:r>
              <a:rPr lang="en-US" sz="1200" b="1" dirty="0"/>
              <a:t>First Light Instrument Plan Updated</a:t>
            </a:r>
          </a:p>
        </p:txBody>
      </p:sp>
      <p:cxnSp>
        <p:nvCxnSpPr>
          <p:cNvPr id="18" name="Straight Arrow Connector 17">
            <a:extLst>
              <a:ext uri="{FF2B5EF4-FFF2-40B4-BE49-F238E27FC236}">
                <a16:creationId xmlns:a16="http://schemas.microsoft.com/office/drawing/2014/main" id="{E55DC74D-C190-3F5B-7D96-2499B702DD8E}"/>
              </a:ext>
            </a:extLst>
          </p:cNvPr>
          <p:cNvCxnSpPr>
            <a:cxnSpLocks/>
            <a:endCxn id="16" idx="2"/>
          </p:cNvCxnSpPr>
          <p:nvPr/>
        </p:nvCxnSpPr>
        <p:spPr>
          <a:xfrm flipV="1">
            <a:off x="6933822" y="3671301"/>
            <a:ext cx="233041" cy="291099"/>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767B97FF-0A8F-51F9-25A0-71A496A26D97}"/>
              </a:ext>
            </a:extLst>
          </p:cNvPr>
          <p:cNvCxnSpPr>
            <a:cxnSpLocks/>
            <a:stCxn id="17" idx="0"/>
          </p:cNvCxnSpPr>
          <p:nvPr/>
        </p:nvCxnSpPr>
        <p:spPr>
          <a:xfrm flipV="1">
            <a:off x="6172200" y="4276606"/>
            <a:ext cx="497331" cy="607858"/>
          </a:xfrm>
          <a:prstGeom prst="straightConnector1">
            <a:avLst/>
          </a:prstGeom>
          <a:ln w="28575">
            <a:solidFill>
              <a:srgbClr val="C00000"/>
            </a:solidFill>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810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white cover page of a document&#10;&#10;Description automatically generated with medium confidence">
            <a:extLst>
              <a:ext uri="{FF2B5EF4-FFF2-40B4-BE49-F238E27FC236}">
                <a16:creationId xmlns:a16="http://schemas.microsoft.com/office/drawing/2014/main" id="{EDE57908-D4FA-5213-7FEE-A82D848BB0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0593" y="94371"/>
            <a:ext cx="2352407" cy="3337560"/>
          </a:xfrm>
          <a:prstGeom prst="rect">
            <a:avLst/>
          </a:prstGeom>
          <a:effectLst>
            <a:outerShdw blurRad="50800" dist="38100" dir="2700000" algn="tl" rotWithShape="0">
              <a:prstClr val="black">
                <a:alpha val="40000"/>
              </a:prstClr>
            </a:outerShdw>
          </a:effectLst>
        </p:spPr>
      </p:pic>
      <p:pic>
        <p:nvPicPr>
          <p:cNvPr id="9" name="Picture 8" descr="A cover of a science case&#10;&#10;Description automatically generated">
            <a:extLst>
              <a:ext uri="{FF2B5EF4-FFF2-40B4-BE49-F238E27FC236}">
                <a16:creationId xmlns:a16="http://schemas.microsoft.com/office/drawing/2014/main" id="{E020DAC3-7651-85BD-EA71-CDB1D0ED66D8}"/>
              </a:ext>
            </a:extLst>
          </p:cNvPr>
          <p:cNvPicPr>
            <a:picLocks noChangeAspect="1"/>
          </p:cNvPicPr>
          <p:nvPr/>
        </p:nvPicPr>
        <p:blipFill>
          <a:blip r:embed="rId4">
            <a:alphaModFix/>
            <a:extLst>
              <a:ext uri="{28A0092B-C50C-407E-A947-70E740481C1C}">
                <a14:useLocalDpi xmlns:a14="http://schemas.microsoft.com/office/drawing/2010/main" val="0"/>
              </a:ext>
            </a:extLst>
          </a:blip>
          <a:stretch>
            <a:fillRect/>
          </a:stretch>
        </p:blipFill>
        <p:spPr>
          <a:xfrm>
            <a:off x="3450483" y="83401"/>
            <a:ext cx="2493117" cy="3337560"/>
          </a:xfrm>
          <a:prstGeom prst="rect">
            <a:avLst/>
          </a:prstGeom>
          <a:noFill/>
          <a:ln>
            <a:noFill/>
          </a:ln>
          <a:effectLst>
            <a:outerShdw blurRad="50800" dist="38100" dir="2700000" algn="tl" rotWithShape="0">
              <a:prstClr val="black">
                <a:alpha val="40000"/>
              </a:prstClr>
            </a:outerShdw>
          </a:effectLst>
        </p:spPr>
      </p:pic>
      <p:pic>
        <p:nvPicPr>
          <p:cNvPr id="11" name="Picture 10" descr="A cover of a book&#10;&#10;Description automatically generated">
            <a:extLst>
              <a:ext uri="{FF2B5EF4-FFF2-40B4-BE49-F238E27FC236}">
                <a16:creationId xmlns:a16="http://schemas.microsoft.com/office/drawing/2014/main" id="{BA8B2432-6FEA-E331-3EF7-D3B8E50C333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7698" y="83401"/>
            <a:ext cx="2544102" cy="3337560"/>
          </a:xfrm>
          <a:prstGeom prst="rect">
            <a:avLst/>
          </a:prstGeom>
          <a:effectLst>
            <a:outerShdw blurRad="50800" dist="38100" dir="2700000" algn="tl" rotWithShape="0">
              <a:prstClr val="black">
                <a:alpha val="40000"/>
              </a:prstClr>
            </a:outerShdw>
          </a:effectLst>
        </p:spPr>
      </p:pic>
      <p:pic>
        <p:nvPicPr>
          <p:cNvPr id="13" name="Picture 12" descr="A close-up of a document&#10;&#10;Description automatically generated">
            <a:extLst>
              <a:ext uri="{FF2B5EF4-FFF2-40B4-BE49-F238E27FC236}">
                <a16:creationId xmlns:a16="http://schemas.microsoft.com/office/drawing/2014/main" id="{F1639D10-EBBE-A912-BAD7-316806C2C10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9314" y="3478942"/>
            <a:ext cx="2582486" cy="3337560"/>
          </a:xfrm>
          <a:prstGeom prst="rect">
            <a:avLst/>
          </a:prstGeom>
          <a:effectLst>
            <a:outerShdw blurRad="50800" dist="38100" dir="2700000" algn="tl" rotWithShape="0">
              <a:prstClr val="black">
                <a:alpha val="40000"/>
              </a:prstClr>
            </a:outerShdw>
          </a:effectLst>
        </p:spPr>
      </p:pic>
      <p:pic>
        <p:nvPicPr>
          <p:cNvPr id="15" name="Picture 14" descr="A document with text and images&#10;&#10;Description automatically generated">
            <a:extLst>
              <a:ext uri="{FF2B5EF4-FFF2-40B4-BE49-F238E27FC236}">
                <a16:creationId xmlns:a16="http://schemas.microsoft.com/office/drawing/2014/main" id="{CE0EF329-81C4-1CC4-0281-AC31DFFB2B6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46568" y="3492138"/>
            <a:ext cx="2573232" cy="3337560"/>
          </a:xfrm>
          <a:prstGeom prst="rect">
            <a:avLst/>
          </a:prstGeom>
          <a:effectLst>
            <a:outerShdw blurRad="50800" dist="38100" dir="2700000" algn="tl" rotWithShape="0">
              <a:prstClr val="black">
                <a:alpha val="40000"/>
              </a:prstClr>
            </a:outerShdw>
          </a:effectLst>
        </p:spPr>
      </p:pic>
      <p:pic>
        <p:nvPicPr>
          <p:cNvPr id="17" name="Picture 16" descr="A document with signature on it&#10;&#10;Description automatically generated">
            <a:extLst>
              <a:ext uri="{FF2B5EF4-FFF2-40B4-BE49-F238E27FC236}">
                <a16:creationId xmlns:a16="http://schemas.microsoft.com/office/drawing/2014/main" id="{534101AC-FC73-7EC7-181A-27048A55564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96146" y="3478942"/>
            <a:ext cx="2366854" cy="3337560"/>
          </a:xfrm>
          <a:prstGeom prst="rect">
            <a:avLst/>
          </a:prstGeom>
          <a:effectLst>
            <a:outerShdw blurRad="50800" dist="38100" dir="2700000" algn="tl" rotWithShape="0">
              <a:prstClr val="black">
                <a:alpha val="40000"/>
              </a:prstClr>
            </a:outerShdw>
          </a:effectLst>
        </p:spPr>
      </p:pic>
      <p:pic>
        <p:nvPicPr>
          <p:cNvPr id="19" name="Picture 18" descr="A white cover with black text&#10;&#10;Description automatically generated">
            <a:extLst>
              <a:ext uri="{FF2B5EF4-FFF2-40B4-BE49-F238E27FC236}">
                <a16:creationId xmlns:a16="http://schemas.microsoft.com/office/drawing/2014/main" id="{F514AF0B-F9AD-B580-F9B8-8F3F30B1EB8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37767" y="91440"/>
            <a:ext cx="2573233" cy="3337560"/>
          </a:xfrm>
          <a:prstGeom prst="rect">
            <a:avLst/>
          </a:prstGeom>
          <a:effectLst>
            <a:outerShdw blurRad="50800" dist="38100" dir="2700000" algn="tl" rotWithShape="0">
              <a:prstClr val="black">
                <a:alpha val="40000"/>
              </a:prstClr>
            </a:outerShdw>
          </a:effectLst>
        </p:spPr>
      </p:pic>
      <p:sp>
        <p:nvSpPr>
          <p:cNvPr id="20" name="TextBox 19">
            <a:extLst>
              <a:ext uri="{FF2B5EF4-FFF2-40B4-BE49-F238E27FC236}">
                <a16:creationId xmlns:a16="http://schemas.microsoft.com/office/drawing/2014/main" id="{F489A3DA-838C-1322-0DE1-63416BD114B4}"/>
              </a:ext>
            </a:extLst>
          </p:cNvPr>
          <p:cNvSpPr txBox="1"/>
          <p:nvPr/>
        </p:nvSpPr>
        <p:spPr>
          <a:xfrm>
            <a:off x="9301054" y="3418030"/>
            <a:ext cx="2509946" cy="646331"/>
          </a:xfrm>
          <a:prstGeom prst="rect">
            <a:avLst/>
          </a:prstGeom>
          <a:noFill/>
        </p:spPr>
        <p:txBody>
          <a:bodyPr wrap="square" rtlCol="0">
            <a:spAutoFit/>
          </a:bodyPr>
          <a:lstStyle/>
          <a:p>
            <a:pPr algn="ctr"/>
            <a:r>
              <a:rPr lang="en-US" dirty="0"/>
              <a:t>JWST - Science cases and requirements in one </a:t>
            </a:r>
          </a:p>
        </p:txBody>
      </p:sp>
    </p:spTree>
    <p:extLst>
      <p:ext uri="{BB962C8B-B14F-4D97-AF65-F5344CB8AC3E}">
        <p14:creationId xmlns:p14="http://schemas.microsoft.com/office/powerpoint/2010/main" val="14051033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F84A0C1F-413E-C404-A8F8-BBCBBD94BEE5}"/>
              </a:ext>
            </a:extLst>
          </p:cNvPr>
          <p:cNvSpPr>
            <a:spLocks noGrp="1"/>
          </p:cNvSpPr>
          <p:nvPr>
            <p:ph type="title"/>
          </p:nvPr>
        </p:nvSpPr>
        <p:spPr>
          <a:xfrm>
            <a:off x="609600" y="304800"/>
            <a:ext cx="10972800" cy="990600"/>
          </a:xfrm>
        </p:spPr>
        <p:txBody>
          <a:bodyPr>
            <a:normAutofit/>
          </a:bodyPr>
          <a:lstStyle/>
          <a:p>
            <a:r>
              <a:rPr lang="en-US" dirty="0"/>
              <a:t>The TMT Perspective</a:t>
            </a:r>
          </a:p>
        </p:txBody>
      </p:sp>
      <p:sp>
        <p:nvSpPr>
          <p:cNvPr id="15" name="Content Placeholder 2">
            <a:extLst>
              <a:ext uri="{FF2B5EF4-FFF2-40B4-BE49-F238E27FC236}">
                <a16:creationId xmlns:a16="http://schemas.microsoft.com/office/drawing/2014/main" id="{0AFFD059-6945-EA20-4C25-C71717D75369}"/>
              </a:ext>
            </a:extLst>
          </p:cNvPr>
          <p:cNvSpPr>
            <a:spLocks noGrp="1"/>
          </p:cNvSpPr>
          <p:nvPr>
            <p:ph idx="1"/>
          </p:nvPr>
        </p:nvSpPr>
        <p:spPr>
          <a:xfrm>
            <a:off x="609600" y="5692026"/>
            <a:ext cx="10972800" cy="1242174"/>
          </a:xfrm>
        </p:spPr>
        <p:txBody>
          <a:bodyPr/>
          <a:lstStyle/>
          <a:p>
            <a:r>
              <a:rPr lang="en-US" dirty="0"/>
              <a:t>Science and the ability to do it has always been the key consideration</a:t>
            </a:r>
          </a:p>
          <a:p>
            <a:r>
              <a:rPr lang="en-US" dirty="0"/>
              <a:t>Science landscape evolves</a:t>
            </a:r>
          </a:p>
        </p:txBody>
      </p:sp>
      <p:pic>
        <p:nvPicPr>
          <p:cNvPr id="2" name="Picture 1" descr="A diagram of a company's flowchart&#10;&#10;Description automatically generated">
            <a:extLst>
              <a:ext uri="{FF2B5EF4-FFF2-40B4-BE49-F238E27FC236}">
                <a16:creationId xmlns:a16="http://schemas.microsoft.com/office/drawing/2014/main" id="{A1049CFA-1CBA-4AF8-A2E7-8A3D94C47E77}"/>
              </a:ext>
            </a:extLst>
          </p:cNvPr>
          <p:cNvPicPr>
            <a:picLocks noChangeAspect="1"/>
          </p:cNvPicPr>
          <p:nvPr/>
        </p:nvPicPr>
        <p:blipFill rotWithShape="1">
          <a:blip r:embed="rId3">
            <a:extLst>
              <a:ext uri="{28A0092B-C50C-407E-A947-70E740481C1C}">
                <a14:useLocalDpi xmlns:a14="http://schemas.microsoft.com/office/drawing/2010/main" val="0"/>
              </a:ext>
            </a:extLst>
          </a:blip>
          <a:srcRect l="4902" t="8887" r="15686" b="35856"/>
          <a:stretch/>
        </p:blipFill>
        <p:spPr>
          <a:xfrm>
            <a:off x="76201" y="1156160"/>
            <a:ext cx="12039600" cy="4605890"/>
          </a:xfrm>
          <a:prstGeom prst="rect">
            <a:avLst/>
          </a:prstGeom>
        </p:spPr>
      </p:pic>
    </p:spTree>
    <p:extLst>
      <p:ext uri="{BB962C8B-B14F-4D97-AF65-F5344CB8AC3E}">
        <p14:creationId xmlns:p14="http://schemas.microsoft.com/office/powerpoint/2010/main" val="25777812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over of a science case&#10;&#10;Description automatically generated">
            <a:extLst>
              <a:ext uri="{FF2B5EF4-FFF2-40B4-BE49-F238E27FC236}">
                <a16:creationId xmlns:a16="http://schemas.microsoft.com/office/drawing/2014/main" id="{66967E18-1718-A5F6-916E-BFF45C2A1422}"/>
              </a:ext>
            </a:extLst>
          </p:cNvPr>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7924800" y="1111609"/>
            <a:ext cx="4202386" cy="5625775"/>
          </a:xfrm>
          <a:prstGeom prst="rect">
            <a:avLst/>
          </a:prstGeom>
          <a:noFill/>
          <a:ln>
            <a:noFill/>
          </a:ln>
          <a:effectLst>
            <a:outerShdw blurRad="50800" dist="38100" dir="2700000" algn="tl" rotWithShape="0">
              <a:prstClr val="black">
                <a:alpha val="40000"/>
              </a:prstClr>
            </a:outerShdw>
          </a:effectLst>
        </p:spPr>
      </p:pic>
      <p:pic>
        <p:nvPicPr>
          <p:cNvPr id="12" name="Picture 11" descr="A white sheet with black text&#10;&#10;Description automatically generated">
            <a:extLst>
              <a:ext uri="{FF2B5EF4-FFF2-40B4-BE49-F238E27FC236}">
                <a16:creationId xmlns:a16="http://schemas.microsoft.com/office/drawing/2014/main" id="{59AE6204-4B00-6DBB-C828-CD52E7D86C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3469" y="2254609"/>
            <a:ext cx="2742662" cy="3536591"/>
          </a:xfrm>
          <a:prstGeom prst="rect">
            <a:avLst/>
          </a:prstGeom>
        </p:spPr>
      </p:pic>
      <p:sp>
        <p:nvSpPr>
          <p:cNvPr id="6" name="Title 1">
            <a:extLst>
              <a:ext uri="{FF2B5EF4-FFF2-40B4-BE49-F238E27FC236}">
                <a16:creationId xmlns:a16="http://schemas.microsoft.com/office/drawing/2014/main" id="{083E6422-91BA-E8BA-58A9-A198EFF353B4}"/>
              </a:ext>
            </a:extLst>
          </p:cNvPr>
          <p:cNvSpPr>
            <a:spLocks noGrp="1"/>
          </p:cNvSpPr>
          <p:nvPr>
            <p:ph type="title"/>
          </p:nvPr>
        </p:nvSpPr>
        <p:spPr>
          <a:xfrm>
            <a:off x="609600" y="304800"/>
            <a:ext cx="10972800" cy="990600"/>
          </a:xfrm>
        </p:spPr>
        <p:txBody>
          <a:bodyPr>
            <a:normAutofit/>
          </a:bodyPr>
          <a:lstStyle/>
          <a:p>
            <a:r>
              <a:rPr lang="en-US" dirty="0"/>
              <a:t>The 2022 TMT Detailed Science Case</a:t>
            </a:r>
          </a:p>
        </p:txBody>
      </p:sp>
      <p:sp>
        <p:nvSpPr>
          <p:cNvPr id="7" name="Content Placeholder 2">
            <a:extLst>
              <a:ext uri="{FF2B5EF4-FFF2-40B4-BE49-F238E27FC236}">
                <a16:creationId xmlns:a16="http://schemas.microsoft.com/office/drawing/2014/main" id="{380D55DF-FA3D-2EEC-1093-5D42014B7ADC}"/>
              </a:ext>
            </a:extLst>
          </p:cNvPr>
          <p:cNvSpPr>
            <a:spLocks noGrp="1"/>
          </p:cNvSpPr>
          <p:nvPr>
            <p:ph idx="1"/>
          </p:nvPr>
        </p:nvSpPr>
        <p:spPr>
          <a:xfrm>
            <a:off x="609600" y="1417637"/>
            <a:ext cx="10972800" cy="3810001"/>
          </a:xfrm>
        </p:spPr>
        <p:txBody>
          <a:bodyPr/>
          <a:lstStyle/>
          <a:p>
            <a:r>
              <a:rPr lang="en-US" sz="2400" dirty="0"/>
              <a:t>238 pages, 277 science cases, 351 observing programs</a:t>
            </a:r>
          </a:p>
          <a:p>
            <a:pPr lvl="1"/>
            <a:r>
              <a:rPr lang="en-US" sz="2000" dirty="0"/>
              <a:t>Fundamental physics and cosmology</a:t>
            </a:r>
          </a:p>
          <a:p>
            <a:pPr lvl="1"/>
            <a:r>
              <a:rPr lang="en-US" sz="2000" dirty="0"/>
              <a:t>Early Universe</a:t>
            </a:r>
          </a:p>
          <a:p>
            <a:pPr lvl="1"/>
            <a:r>
              <a:rPr lang="en-US" sz="2000" dirty="0"/>
              <a:t>Galaxy Formation and the Intergalactic Medium</a:t>
            </a:r>
          </a:p>
          <a:p>
            <a:pPr lvl="1"/>
            <a:r>
              <a:rPr lang="en-US" sz="2000" dirty="0"/>
              <a:t>Supermassive Black Holes</a:t>
            </a:r>
          </a:p>
          <a:p>
            <a:pPr lvl="1"/>
            <a:r>
              <a:rPr lang="en-US" sz="2000" dirty="0"/>
              <a:t>Exploration of the Milky Way and nearby galaxies</a:t>
            </a:r>
          </a:p>
          <a:p>
            <a:pPr lvl="1"/>
            <a:r>
              <a:rPr lang="en-US" sz="2000" dirty="0"/>
              <a:t>The birth and early lives of stars and planets</a:t>
            </a:r>
          </a:p>
          <a:p>
            <a:pPr lvl="1"/>
            <a:r>
              <a:rPr lang="en-US" sz="2000" dirty="0"/>
              <a:t>Time-Domain Science</a:t>
            </a:r>
          </a:p>
          <a:p>
            <a:pPr lvl="1"/>
            <a:r>
              <a:rPr lang="en-US" sz="2000" dirty="0"/>
              <a:t>Exoplanets</a:t>
            </a:r>
          </a:p>
          <a:p>
            <a:pPr lvl="1"/>
            <a:r>
              <a:rPr lang="en-US" sz="2000" dirty="0"/>
              <a:t>Our Solar System</a:t>
            </a:r>
          </a:p>
          <a:p>
            <a:r>
              <a:rPr lang="en-US" sz="2400" dirty="0"/>
              <a:t>Science Capabilities Matrix</a:t>
            </a:r>
          </a:p>
          <a:p>
            <a:pPr lvl="1"/>
            <a:r>
              <a:rPr lang="en-US" sz="2000" dirty="0"/>
              <a:t>Observing program technical parameters</a:t>
            </a:r>
          </a:p>
          <a:p>
            <a:pPr marL="57150" indent="0">
              <a:buNone/>
            </a:pPr>
            <a:endParaRPr lang="en-US" sz="800" dirty="0"/>
          </a:p>
          <a:p>
            <a:pPr marL="57150" indent="0">
              <a:buNone/>
            </a:pPr>
            <a:r>
              <a:rPr lang="en-US" sz="2500" dirty="0"/>
              <a:t>https://</a:t>
            </a:r>
            <a:r>
              <a:rPr lang="en-US" sz="2500" dirty="0" err="1"/>
              <a:t>www.tmt.org</a:t>
            </a:r>
            <a:r>
              <a:rPr lang="en-US" sz="2500" dirty="0"/>
              <a:t>/download/Document/10/original</a:t>
            </a:r>
          </a:p>
        </p:txBody>
      </p:sp>
      <p:cxnSp>
        <p:nvCxnSpPr>
          <p:cNvPr id="8" name="Straight Arrow Connector 7">
            <a:extLst>
              <a:ext uri="{FF2B5EF4-FFF2-40B4-BE49-F238E27FC236}">
                <a16:creationId xmlns:a16="http://schemas.microsoft.com/office/drawing/2014/main" id="{6CA08783-68B8-73F9-E0DD-1196FBC002A1}"/>
              </a:ext>
            </a:extLst>
          </p:cNvPr>
          <p:cNvCxnSpPr>
            <a:cxnSpLocks/>
          </p:cNvCxnSpPr>
          <p:nvPr/>
        </p:nvCxnSpPr>
        <p:spPr>
          <a:xfrm flipH="1">
            <a:off x="5410200" y="1828800"/>
            <a:ext cx="2133600" cy="3810000"/>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6524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0" end="1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11" end="11"/>
                                            </p:txEl>
                                          </p:spTgt>
                                        </p:tgtEl>
                                        <p:attrNameLst>
                                          <p:attrName>style.visibility</p:attrName>
                                        </p:attrNameLst>
                                      </p:cBhvr>
                                      <p:to>
                                        <p:strVal val="visible"/>
                                      </p:to>
                                    </p:set>
                                  </p:childTnLst>
                                </p:cTn>
                              </p:par>
                            </p:childTnLst>
                          </p:cTn>
                        </p:par>
                        <p:par>
                          <p:cTn id="9" fill="hold">
                            <p:stCondLst>
                              <p:cond delay="0"/>
                            </p:stCondLst>
                            <p:childTnLst>
                              <p:par>
                                <p:cTn id="10" presetID="22" presetClass="entr" presetSubtype="1" fill="hold" nodeType="afterEffect">
                                  <p:stCondLst>
                                    <p:cond delay="150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500"/>
                                        <p:tgtEl>
                                          <p:spTgt spid="8"/>
                                        </p:tgtEl>
                                      </p:cBhvr>
                                    </p:animEffect>
                                  </p:childTnLst>
                                </p:cTn>
                              </p:par>
                              <p:par>
                                <p:cTn id="13" presetID="9"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dissolv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xit" presetSubtype="0" fill="hold" nodeType="clickEffect">
                                  <p:stCondLst>
                                    <p:cond delay="0"/>
                                  </p:stCondLst>
                                  <p:childTnLst>
                                    <p:animEffect transition="out" filter="dissolve">
                                      <p:cBhvr>
                                        <p:cTn id="19" dur="500"/>
                                        <p:tgtEl>
                                          <p:spTgt spid="12"/>
                                        </p:tgtEl>
                                      </p:cBhvr>
                                    </p:animEffect>
                                    <p:set>
                                      <p:cBhvr>
                                        <p:cTn id="20" dur="1" fill="hold">
                                          <p:stCondLst>
                                            <p:cond delay="499"/>
                                          </p:stCondLst>
                                        </p:cTn>
                                        <p:tgtEl>
                                          <p:spTgt spid="12"/>
                                        </p:tgtEl>
                                        <p:attrNameLst>
                                          <p:attrName>style.visibility</p:attrName>
                                        </p:attrNameLst>
                                      </p:cBhvr>
                                      <p:to>
                                        <p:strVal val="hidden"/>
                                      </p:to>
                                    </p:set>
                                  </p:childTnLst>
                                </p:cTn>
                              </p:par>
                            </p:childTnLst>
                          </p:cTn>
                        </p:par>
                        <p:par>
                          <p:cTn id="21" fill="hold">
                            <p:stCondLst>
                              <p:cond delay="500"/>
                            </p:stCondLst>
                            <p:childTnLst>
                              <p:par>
                                <p:cTn id="22" presetID="1" presetClass="entr" presetSubtype="0" fill="hold" nodeType="afterEffect">
                                  <p:stCondLst>
                                    <p:cond delay="0"/>
                                  </p:stCondLst>
                                  <p:childTnLst>
                                    <p:set>
                                      <p:cBhvr>
                                        <p:cTn id="23" dur="1" fill="hold">
                                          <p:stCondLst>
                                            <p:cond delay="0"/>
                                          </p:stCondLst>
                                        </p:cTn>
                                        <p:tgtEl>
                                          <p:spTgt spid="7">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EDEAF-6D01-6E58-8F63-A7E89FD91621}"/>
              </a:ext>
            </a:extLst>
          </p:cNvPr>
          <p:cNvSpPr>
            <a:spLocks noGrp="1"/>
          </p:cNvSpPr>
          <p:nvPr>
            <p:ph type="title"/>
          </p:nvPr>
        </p:nvSpPr>
        <p:spPr/>
        <p:txBody>
          <a:bodyPr>
            <a:normAutofit/>
          </a:bodyPr>
          <a:lstStyle/>
          <a:p>
            <a:r>
              <a:rPr lang="en-US" dirty="0"/>
              <a:t>Science Cases and Science Requirements</a:t>
            </a:r>
          </a:p>
        </p:txBody>
      </p:sp>
      <p:sp>
        <p:nvSpPr>
          <p:cNvPr id="3" name="Content Placeholder 2">
            <a:extLst>
              <a:ext uri="{FF2B5EF4-FFF2-40B4-BE49-F238E27FC236}">
                <a16:creationId xmlns:a16="http://schemas.microsoft.com/office/drawing/2014/main" id="{CFA5205E-68C7-C796-C139-0CC1714368A7}"/>
              </a:ext>
            </a:extLst>
          </p:cNvPr>
          <p:cNvSpPr>
            <a:spLocks noGrp="1"/>
          </p:cNvSpPr>
          <p:nvPr>
            <p:ph idx="1"/>
          </p:nvPr>
        </p:nvSpPr>
        <p:spPr>
          <a:xfrm>
            <a:off x="609599" y="1341437"/>
            <a:ext cx="5978487" cy="4525963"/>
          </a:xfrm>
        </p:spPr>
        <p:txBody>
          <a:bodyPr/>
          <a:lstStyle/>
          <a:p>
            <a:r>
              <a:rPr lang="en-US" dirty="0"/>
              <a:t>Science cases drive the technical requirements used by the project</a:t>
            </a:r>
          </a:p>
          <a:p>
            <a:pPr lvl="1"/>
            <a:r>
              <a:rPr lang="en-US" dirty="0"/>
              <a:t>Rigorous </a:t>
            </a:r>
            <a:r>
              <a:rPr lang="en-US" dirty="0" err="1"/>
              <a:t>Flowdown</a:t>
            </a:r>
            <a:r>
              <a:rPr lang="en-US" dirty="0"/>
              <a:t> Process</a:t>
            </a:r>
          </a:p>
          <a:p>
            <a:pPr lvl="1"/>
            <a:r>
              <a:rPr lang="en-US" dirty="0"/>
              <a:t>Operations and Observing Capabilities</a:t>
            </a:r>
          </a:p>
          <a:p>
            <a:r>
              <a:rPr lang="en-US" dirty="0"/>
              <a:t>Science cases and observing programs are the foundation</a:t>
            </a:r>
          </a:p>
          <a:p>
            <a:pPr lvl="1"/>
            <a:r>
              <a:rPr lang="en-US" dirty="0">
                <a:solidFill>
                  <a:schemeClr val="dk1"/>
                </a:solidFill>
                <a:ea typeface="Calibri"/>
                <a:cs typeface="Calibri"/>
                <a:sym typeface="Calibri"/>
              </a:rPr>
              <a:t>40 </a:t>
            </a:r>
            <a:r>
              <a:rPr lang="en-US" dirty="0">
                <a:sym typeface="Calibri"/>
              </a:rPr>
              <a:t>t</a:t>
            </a:r>
            <a:r>
              <a:rPr lang="en-US" dirty="0"/>
              <a:t>echnical </a:t>
            </a:r>
            <a:r>
              <a:rPr lang="en-US" dirty="0">
                <a:solidFill>
                  <a:schemeClr val="dk1"/>
                </a:solidFill>
                <a:cs typeface="Calibri"/>
                <a:sym typeface="Calibri"/>
              </a:rPr>
              <a:t>o</a:t>
            </a:r>
            <a:r>
              <a:rPr lang="en-US" dirty="0">
                <a:solidFill>
                  <a:schemeClr val="dk1"/>
                </a:solidFill>
                <a:ea typeface="Calibri"/>
                <a:cs typeface="Calibri"/>
                <a:sym typeface="Calibri"/>
              </a:rPr>
              <a:t>bserving parameters for each program </a:t>
            </a:r>
            <a:r>
              <a:rPr lang="en-US" dirty="0"/>
              <a:t>is critical for deriving technical requirements</a:t>
            </a:r>
          </a:p>
          <a:p>
            <a:r>
              <a:rPr lang="en-US" dirty="0"/>
              <a:t>Consideration of many science cases ensures flexible capabilities</a:t>
            </a:r>
          </a:p>
        </p:txBody>
      </p:sp>
      <p:pic>
        <p:nvPicPr>
          <p:cNvPr id="4" name="image26.png">
            <a:extLst>
              <a:ext uri="{FF2B5EF4-FFF2-40B4-BE49-F238E27FC236}">
                <a16:creationId xmlns:a16="http://schemas.microsoft.com/office/drawing/2014/main" id="{CC857A80-3ED5-B3BE-275F-277E67EBBFE1}"/>
              </a:ext>
            </a:extLst>
          </p:cNvPr>
          <p:cNvPicPr/>
          <p:nvPr/>
        </p:nvPicPr>
        <p:blipFill>
          <a:blip r:embed="rId2"/>
          <a:srcRect l="1336"/>
          <a:stretch>
            <a:fillRect/>
          </a:stretch>
        </p:blipFill>
        <p:spPr>
          <a:xfrm>
            <a:off x="6588087" y="1143000"/>
            <a:ext cx="5423535" cy="2487295"/>
          </a:xfrm>
          <a:prstGeom prst="rect">
            <a:avLst/>
          </a:prstGeom>
          <a:ln/>
        </p:spPr>
      </p:pic>
      <p:pic>
        <p:nvPicPr>
          <p:cNvPr id="6" name="image24.png">
            <a:extLst>
              <a:ext uri="{FF2B5EF4-FFF2-40B4-BE49-F238E27FC236}">
                <a16:creationId xmlns:a16="http://schemas.microsoft.com/office/drawing/2014/main" id="{BADC63A1-519C-0FA7-9084-0FE94ACD6C36}"/>
              </a:ext>
            </a:extLst>
          </p:cNvPr>
          <p:cNvPicPr/>
          <p:nvPr/>
        </p:nvPicPr>
        <p:blipFill rotWithShape="1">
          <a:blip r:embed="rId3">
            <a:extLst>
              <a:ext uri="{28A0092B-C50C-407E-A947-70E740481C1C}">
                <a14:useLocalDpi xmlns:a14="http://schemas.microsoft.com/office/drawing/2010/main" val="0"/>
              </a:ext>
            </a:extLst>
          </a:blip>
          <a:srcRect t="28536" b="33910"/>
          <a:stretch/>
        </p:blipFill>
        <p:spPr bwMode="auto">
          <a:xfrm>
            <a:off x="6579196" y="3765220"/>
            <a:ext cx="5441315" cy="1004570"/>
          </a:xfrm>
          <a:prstGeom prst="rect">
            <a:avLst/>
          </a:prstGeom>
          <a:ln w="12700" cap="flat" cmpd="sng" algn="ctr">
            <a:solidFill>
              <a:srgbClr val="000000"/>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xtLst>
            <a:ext uri="{53640926-AAD7-44D8-BBD7-CCE9431645EC}">
              <a14:shadowObscured xmlns:a14="http://schemas.microsoft.com/office/drawing/2010/main"/>
            </a:ext>
          </a:extLst>
        </p:spPr>
      </p:pic>
      <p:pic>
        <p:nvPicPr>
          <p:cNvPr id="8" name="Picture 7" descr="Graphical user interface, text, application&#10;&#10;Description automatically generated">
            <a:extLst>
              <a:ext uri="{FF2B5EF4-FFF2-40B4-BE49-F238E27FC236}">
                <a16:creationId xmlns:a16="http://schemas.microsoft.com/office/drawing/2014/main" id="{D59B4D67-6123-43CA-B12C-4DE286F595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56145" y="4883467"/>
            <a:ext cx="5486400" cy="1663065"/>
          </a:xfrm>
          <a:prstGeom prst="rect">
            <a:avLst/>
          </a:prstGeom>
        </p:spPr>
      </p:pic>
      <p:cxnSp>
        <p:nvCxnSpPr>
          <p:cNvPr id="11" name="Straight Arrow Connector 10">
            <a:extLst>
              <a:ext uri="{FF2B5EF4-FFF2-40B4-BE49-F238E27FC236}">
                <a16:creationId xmlns:a16="http://schemas.microsoft.com/office/drawing/2014/main" id="{9C900B00-67AC-8632-9626-B8F847CD06F8}"/>
              </a:ext>
            </a:extLst>
          </p:cNvPr>
          <p:cNvCxnSpPr>
            <a:cxnSpLocks/>
            <a:endCxn id="12" idx="1"/>
          </p:cNvCxnSpPr>
          <p:nvPr/>
        </p:nvCxnSpPr>
        <p:spPr>
          <a:xfrm flipV="1">
            <a:off x="5181600" y="2190117"/>
            <a:ext cx="1374545" cy="1238883"/>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2" name="Rounded Rectangle 11">
            <a:extLst>
              <a:ext uri="{FF2B5EF4-FFF2-40B4-BE49-F238E27FC236}">
                <a16:creationId xmlns:a16="http://schemas.microsoft.com/office/drawing/2014/main" id="{032BA55E-0C66-8E5D-D00A-939880346D27}"/>
              </a:ext>
            </a:extLst>
          </p:cNvPr>
          <p:cNvSpPr/>
          <p:nvPr/>
        </p:nvSpPr>
        <p:spPr>
          <a:xfrm>
            <a:off x="6556145" y="1179834"/>
            <a:ext cx="2130655" cy="2020566"/>
          </a:xfrm>
          <a:prstGeom prst="round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5" name="Straight Arrow Connector 14">
            <a:extLst>
              <a:ext uri="{FF2B5EF4-FFF2-40B4-BE49-F238E27FC236}">
                <a16:creationId xmlns:a16="http://schemas.microsoft.com/office/drawing/2014/main" id="{4C4CC421-80A2-0F50-342A-2F2E73E47A4C}"/>
              </a:ext>
            </a:extLst>
          </p:cNvPr>
          <p:cNvCxnSpPr>
            <a:cxnSpLocks/>
          </p:cNvCxnSpPr>
          <p:nvPr/>
        </p:nvCxnSpPr>
        <p:spPr>
          <a:xfrm flipV="1">
            <a:off x="6096000" y="4114800"/>
            <a:ext cx="3429000" cy="76200"/>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A1CF088E-1A4B-9BCC-164D-13C9148FF3CB}"/>
              </a:ext>
            </a:extLst>
          </p:cNvPr>
          <p:cNvCxnSpPr>
            <a:cxnSpLocks/>
          </p:cNvCxnSpPr>
          <p:nvPr/>
        </p:nvCxnSpPr>
        <p:spPr>
          <a:xfrm>
            <a:off x="4343400" y="5029200"/>
            <a:ext cx="4953000" cy="228600"/>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23" name="Rounded Rectangle 22">
            <a:extLst>
              <a:ext uri="{FF2B5EF4-FFF2-40B4-BE49-F238E27FC236}">
                <a16:creationId xmlns:a16="http://schemas.microsoft.com/office/drawing/2014/main" id="{1574EBD3-D0A8-3C6F-D6C3-DA6FBC9F5BA2}"/>
              </a:ext>
            </a:extLst>
          </p:cNvPr>
          <p:cNvSpPr/>
          <p:nvPr/>
        </p:nvSpPr>
        <p:spPr>
          <a:xfrm>
            <a:off x="7620000" y="2895600"/>
            <a:ext cx="1066800" cy="228600"/>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4" name="Straight Arrow Connector 23">
            <a:extLst>
              <a:ext uri="{FF2B5EF4-FFF2-40B4-BE49-F238E27FC236}">
                <a16:creationId xmlns:a16="http://schemas.microsoft.com/office/drawing/2014/main" id="{525653A4-BD0B-7610-4F18-4EE7DB9BAAF0}"/>
              </a:ext>
            </a:extLst>
          </p:cNvPr>
          <p:cNvCxnSpPr>
            <a:cxnSpLocks/>
            <a:stCxn id="23" idx="2"/>
          </p:cNvCxnSpPr>
          <p:nvPr/>
        </p:nvCxnSpPr>
        <p:spPr>
          <a:xfrm>
            <a:off x="8153400" y="3124200"/>
            <a:ext cx="152400" cy="619772"/>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B193BB8E-FCC0-8F4F-923B-64EDDC8A5C5A}"/>
              </a:ext>
            </a:extLst>
          </p:cNvPr>
          <p:cNvCxnSpPr>
            <a:cxnSpLocks/>
          </p:cNvCxnSpPr>
          <p:nvPr/>
        </p:nvCxnSpPr>
        <p:spPr>
          <a:xfrm flipH="1">
            <a:off x="8229600" y="4352920"/>
            <a:ext cx="330796" cy="1209680"/>
          </a:xfrm>
          <a:prstGeom prst="straightConnector1">
            <a:avLst/>
          </a:prstGeom>
          <a:ln w="76200">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363003C5-2075-E3DB-663B-EE39DC6E26C8}"/>
              </a:ext>
            </a:extLst>
          </p:cNvPr>
          <p:cNvCxnSpPr>
            <a:cxnSpLocks/>
          </p:cNvCxnSpPr>
          <p:nvPr/>
        </p:nvCxnSpPr>
        <p:spPr>
          <a:xfrm>
            <a:off x="9296400" y="2190117"/>
            <a:ext cx="838200" cy="2839083"/>
          </a:xfrm>
          <a:prstGeom prst="straightConnector1">
            <a:avLst/>
          </a:prstGeom>
          <a:ln w="76200">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6362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par>
                          <p:cTn id="11" fill="hold">
                            <p:stCondLst>
                              <p:cond delay="0"/>
                            </p:stCondLst>
                            <p:childTnLst>
                              <p:par>
                                <p:cTn id="12" presetID="9" presetClass="entr" presetSubtype="0"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dissolv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par>
                          <p:cTn id="23" fill="hold">
                            <p:stCondLst>
                              <p:cond delay="0"/>
                            </p:stCondLst>
                            <p:childTnLst>
                              <p:par>
                                <p:cTn id="24" presetID="22" presetClass="entr" presetSubtype="4" fill="hold" nodeType="after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down)">
                                      <p:cBhvr>
                                        <p:cTn id="26" dur="500"/>
                                        <p:tgtEl>
                                          <p:spTgt spid="11"/>
                                        </p:tgtEl>
                                      </p:cBhvr>
                                    </p:animEffect>
                                  </p:childTnLst>
                                </p:cTn>
                              </p:par>
                            </p:childTnLst>
                          </p:cTn>
                        </p:par>
                        <p:par>
                          <p:cTn id="27" fill="hold">
                            <p:stCondLst>
                              <p:cond delay="500"/>
                            </p:stCondLst>
                            <p:childTnLst>
                              <p:par>
                                <p:cTn id="28" presetID="21" presetClass="entr" presetSubtype="1" fill="hold" grpId="0" nodeType="after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heel(1)">
                                      <p:cBhvr>
                                        <p:cTn id="30" dur="10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childTnLst>
                                </p:cTn>
                              </p:par>
                            </p:childTnLst>
                          </p:cTn>
                        </p:par>
                        <p:par>
                          <p:cTn id="35" fill="hold">
                            <p:stCondLst>
                              <p:cond delay="0"/>
                            </p:stCondLst>
                            <p:childTnLst>
                              <p:par>
                                <p:cTn id="36" presetID="9" presetClass="entr" presetSubtype="0" fill="hold" nodeType="after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dissolve">
                                      <p:cBhvr>
                                        <p:cTn id="38" dur="500"/>
                                        <p:tgtEl>
                                          <p:spTgt spid="6"/>
                                        </p:tgtEl>
                                      </p:cBhvr>
                                    </p:animEffect>
                                  </p:childTnLst>
                                </p:cTn>
                              </p:par>
                            </p:childTnLst>
                          </p:cTn>
                        </p:par>
                        <p:par>
                          <p:cTn id="39" fill="hold">
                            <p:stCondLst>
                              <p:cond delay="500"/>
                            </p:stCondLst>
                            <p:childTnLst>
                              <p:par>
                                <p:cTn id="40" presetID="9" presetClass="entr" presetSubtype="0" fill="hold" nodeType="after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dissolve">
                                      <p:cBhvr>
                                        <p:cTn id="42" dur="500"/>
                                        <p:tgtEl>
                                          <p:spTgt spid="8"/>
                                        </p:tgtEl>
                                      </p:cBhvr>
                                    </p:animEffect>
                                  </p:childTnLst>
                                </p:cTn>
                              </p:par>
                            </p:childTnLst>
                          </p:cTn>
                        </p:par>
                        <p:par>
                          <p:cTn id="43" fill="hold">
                            <p:stCondLst>
                              <p:cond delay="1000"/>
                            </p:stCondLst>
                            <p:childTnLst>
                              <p:par>
                                <p:cTn id="44" presetID="22" presetClass="entr" presetSubtype="8" fill="hold" nodeType="after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wipe(left)">
                                      <p:cBhvr>
                                        <p:cTn id="46" dur="500"/>
                                        <p:tgtEl>
                                          <p:spTgt spid="15"/>
                                        </p:tgtEl>
                                      </p:cBhvr>
                                    </p:animEffect>
                                  </p:childTnLst>
                                </p:cTn>
                              </p:par>
                            </p:childTnLst>
                          </p:cTn>
                        </p:par>
                        <p:par>
                          <p:cTn id="47" fill="hold">
                            <p:stCondLst>
                              <p:cond delay="1500"/>
                            </p:stCondLst>
                            <p:childTnLst>
                              <p:par>
                                <p:cTn id="48" presetID="22" presetClass="entr" presetSubtype="8" fill="hold" nodeType="after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wipe(left)">
                                      <p:cBhvr>
                                        <p:cTn id="50" dur="500"/>
                                        <p:tgtEl>
                                          <p:spTgt spid="18"/>
                                        </p:tgtEl>
                                      </p:cBhvr>
                                    </p:animEffec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
                                            <p:txEl>
                                              <p:pRg st="5" end="5"/>
                                            </p:txEl>
                                          </p:spTgt>
                                        </p:tgtEl>
                                        <p:attrNameLst>
                                          <p:attrName>style.visibility</p:attrName>
                                        </p:attrNameLst>
                                      </p:cBhvr>
                                      <p:to>
                                        <p:strVal val="visible"/>
                                      </p:to>
                                    </p:set>
                                  </p:childTnLst>
                                </p:cTn>
                              </p:par>
                            </p:childTnLst>
                          </p:cTn>
                        </p:par>
                        <p:par>
                          <p:cTn id="55" fill="hold">
                            <p:stCondLst>
                              <p:cond delay="0"/>
                            </p:stCondLst>
                            <p:childTnLst>
                              <p:par>
                                <p:cTn id="56" presetID="21" presetClass="entr" presetSubtype="1" fill="hold" grpId="0" nodeType="after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wheel(1)">
                                      <p:cBhvr>
                                        <p:cTn id="58" dur="1000"/>
                                        <p:tgtEl>
                                          <p:spTgt spid="23"/>
                                        </p:tgtEl>
                                      </p:cBhvr>
                                    </p:animEffect>
                                  </p:childTnLst>
                                </p:cTn>
                              </p:par>
                            </p:childTnLst>
                          </p:cTn>
                        </p:par>
                        <p:par>
                          <p:cTn id="59" fill="hold">
                            <p:stCondLst>
                              <p:cond delay="1000"/>
                            </p:stCondLst>
                            <p:childTnLst>
                              <p:par>
                                <p:cTn id="60" presetID="22" presetClass="entr" presetSubtype="1" fill="hold" nodeType="afterEffect">
                                  <p:stCondLst>
                                    <p:cond delay="0"/>
                                  </p:stCondLst>
                                  <p:childTnLst>
                                    <p:set>
                                      <p:cBhvr>
                                        <p:cTn id="61" dur="1" fill="hold">
                                          <p:stCondLst>
                                            <p:cond delay="0"/>
                                          </p:stCondLst>
                                        </p:cTn>
                                        <p:tgtEl>
                                          <p:spTgt spid="24"/>
                                        </p:tgtEl>
                                        <p:attrNameLst>
                                          <p:attrName>style.visibility</p:attrName>
                                        </p:attrNameLst>
                                      </p:cBhvr>
                                      <p:to>
                                        <p:strVal val="visible"/>
                                      </p:to>
                                    </p:set>
                                    <p:animEffect transition="in" filter="wipe(up)">
                                      <p:cBhvr>
                                        <p:cTn id="62" dur="500"/>
                                        <p:tgtEl>
                                          <p:spTgt spid="24"/>
                                        </p:tgtEl>
                                      </p:cBhvr>
                                    </p:animEffect>
                                  </p:childTnLst>
                                </p:cTn>
                              </p:par>
                            </p:childTnLst>
                          </p:cTn>
                        </p:par>
                        <p:par>
                          <p:cTn id="63" fill="hold">
                            <p:stCondLst>
                              <p:cond delay="1500"/>
                            </p:stCondLst>
                            <p:childTnLst>
                              <p:par>
                                <p:cTn id="64" presetID="22" presetClass="entr" presetSubtype="1" fill="hold" nodeType="afterEffect">
                                  <p:stCondLst>
                                    <p:cond delay="0"/>
                                  </p:stCondLst>
                                  <p:childTnLst>
                                    <p:set>
                                      <p:cBhvr>
                                        <p:cTn id="65" dur="1" fill="hold">
                                          <p:stCondLst>
                                            <p:cond delay="0"/>
                                          </p:stCondLst>
                                        </p:cTn>
                                        <p:tgtEl>
                                          <p:spTgt spid="5"/>
                                        </p:tgtEl>
                                        <p:attrNameLst>
                                          <p:attrName>style.visibility</p:attrName>
                                        </p:attrNameLst>
                                      </p:cBhvr>
                                      <p:to>
                                        <p:strVal val="visible"/>
                                      </p:to>
                                    </p:set>
                                    <p:animEffect transition="in" filter="wipe(up)">
                                      <p:cBhvr>
                                        <p:cTn id="66" dur="500"/>
                                        <p:tgtEl>
                                          <p:spTgt spid="5"/>
                                        </p:tgtEl>
                                      </p:cBhvr>
                                    </p:animEffect>
                                  </p:childTnLst>
                                </p:cTn>
                              </p:par>
                            </p:childTnLst>
                          </p:cTn>
                        </p:par>
                        <p:par>
                          <p:cTn id="67" fill="hold">
                            <p:stCondLst>
                              <p:cond delay="2000"/>
                            </p:stCondLst>
                            <p:childTnLst>
                              <p:par>
                                <p:cTn id="68" presetID="16" presetClass="entr" presetSubtype="37" fill="hold" nodeType="afterEffect">
                                  <p:stCondLst>
                                    <p:cond delay="0"/>
                                  </p:stCondLst>
                                  <p:childTnLst>
                                    <p:set>
                                      <p:cBhvr>
                                        <p:cTn id="69" dur="1" fill="hold">
                                          <p:stCondLst>
                                            <p:cond delay="0"/>
                                          </p:stCondLst>
                                        </p:cTn>
                                        <p:tgtEl>
                                          <p:spTgt spid="13"/>
                                        </p:tgtEl>
                                        <p:attrNameLst>
                                          <p:attrName>style.visibility</p:attrName>
                                        </p:attrNameLst>
                                      </p:cBhvr>
                                      <p:to>
                                        <p:strVal val="visible"/>
                                      </p:to>
                                    </p:set>
                                    <p:animEffect transition="in" filter="barn(outVertical)">
                                      <p:cBhvr>
                                        <p:cTn id="7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11"/>
          <p:cNvSpPr txBox="1">
            <a:spLocks noGrp="1"/>
          </p:cNvSpPr>
          <p:nvPr>
            <p:ph type="title"/>
          </p:nvPr>
        </p:nvSpPr>
        <p:spPr>
          <a:xfrm>
            <a:off x="3733800" y="185900"/>
            <a:ext cx="6447350" cy="990600"/>
          </a:xfrm>
          <a:prstGeom prst="rect">
            <a:avLst/>
          </a:prstGeom>
          <a:noFill/>
          <a:ln>
            <a:noFill/>
          </a:ln>
          <a:effectLst>
            <a:outerShdw blurRad="25400" dist="25400" dir="2700000" algn="ctr" rotWithShape="0">
              <a:srgbClr val="000000"/>
            </a:outerShdw>
          </a:effectLst>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ct val="62500"/>
              <a:buNone/>
            </a:pPr>
            <a:r>
              <a:rPr lang="en-US" dirty="0"/>
              <a:t>Requirements </a:t>
            </a:r>
            <a:r>
              <a:rPr lang="en-US" dirty="0" err="1"/>
              <a:t>Flowdown</a:t>
            </a:r>
            <a:endParaRPr dirty="0"/>
          </a:p>
        </p:txBody>
      </p:sp>
      <p:pic>
        <p:nvPicPr>
          <p:cNvPr id="188" name="Google Shape;188;p11"/>
          <p:cNvPicPr preferRelativeResize="0">
            <a:picLocks noChangeAspect="1"/>
          </p:cNvPicPr>
          <p:nvPr/>
        </p:nvPicPr>
        <p:blipFill rotWithShape="1">
          <a:blip r:embed="rId3">
            <a:alphaModFix/>
          </a:blip>
          <a:srcRect l="1448" t="1594" r="1321" b="1768"/>
          <a:stretch/>
        </p:blipFill>
        <p:spPr>
          <a:xfrm>
            <a:off x="5195836" y="1901547"/>
            <a:ext cx="6858000" cy="4270653"/>
          </a:xfrm>
          <a:prstGeom prst="rect">
            <a:avLst/>
          </a:prstGeom>
          <a:noFill/>
          <a:ln>
            <a:noFill/>
          </a:ln>
          <a:effectLst>
            <a:outerShdw blurRad="57150" dist="57150" dir="5400000" algn="bl" rotWithShape="0">
              <a:srgbClr val="000000">
                <a:alpha val="49803"/>
              </a:srgbClr>
            </a:outerShdw>
          </a:effectLst>
        </p:spPr>
      </p:pic>
      <p:pic>
        <p:nvPicPr>
          <p:cNvPr id="190" name="Google Shape;190;p11"/>
          <p:cNvPicPr preferRelativeResize="0"/>
          <p:nvPr/>
        </p:nvPicPr>
        <p:blipFill rotWithShape="1">
          <a:blip r:embed="rId4">
            <a:alphaModFix/>
          </a:blip>
          <a:srcRect/>
          <a:stretch/>
        </p:blipFill>
        <p:spPr>
          <a:xfrm>
            <a:off x="543050" y="2371675"/>
            <a:ext cx="4438035" cy="2124125"/>
          </a:xfrm>
          <a:prstGeom prst="rect">
            <a:avLst/>
          </a:prstGeom>
          <a:noFill/>
          <a:ln>
            <a:noFill/>
          </a:ln>
          <a:effectLst>
            <a:outerShdw blurRad="57150" dist="57150" dir="5400000" algn="bl" rotWithShape="0">
              <a:srgbClr val="000000">
                <a:alpha val="49803"/>
              </a:srgbClr>
            </a:outerShdw>
          </a:effectLst>
        </p:spPr>
      </p:pic>
      <p:sp>
        <p:nvSpPr>
          <p:cNvPr id="192" name="Google Shape;192;p11"/>
          <p:cNvSpPr txBox="1"/>
          <p:nvPr/>
        </p:nvSpPr>
        <p:spPr>
          <a:xfrm>
            <a:off x="698400" y="4503236"/>
            <a:ext cx="4066012" cy="177276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100" dirty="0">
                <a:solidFill>
                  <a:schemeClr val="dk1"/>
                </a:solidFill>
                <a:latin typeface="Calibri"/>
                <a:ea typeface="Calibri"/>
                <a:cs typeface="Calibri"/>
                <a:sym typeface="Calibri"/>
              </a:rPr>
              <a:t>Full traceability between TMT DSC and TMT SRD and </a:t>
            </a:r>
            <a:r>
              <a:rPr lang="en-US" sz="2100" dirty="0" err="1">
                <a:solidFill>
                  <a:schemeClr val="dk1"/>
                </a:solidFill>
                <a:latin typeface="Calibri"/>
                <a:ea typeface="Calibri"/>
                <a:cs typeface="Calibri"/>
                <a:sym typeface="Calibri"/>
              </a:rPr>
              <a:t>OpsRD</a:t>
            </a:r>
            <a:endParaRPr sz="1200" i="1" dirty="0">
              <a:solidFill>
                <a:schemeClr val="dk1"/>
              </a:solidFill>
              <a:latin typeface="Calibri"/>
              <a:ea typeface="Calibri"/>
              <a:cs typeface="Calibri"/>
              <a:sym typeface="Calibri"/>
            </a:endParaRPr>
          </a:p>
          <a:p>
            <a:pPr marL="342900" marR="0" lvl="0" indent="-342900" algn="l" defTabSz="914400" rtl="0" eaLnBrk="1" fontAlgn="auto" latinLnBrk="0" hangingPunct="1">
              <a:lnSpc>
                <a:spcPct val="100000"/>
              </a:lnSpc>
              <a:spcBef>
                <a:spcPct val="20000"/>
              </a:spcBef>
              <a:spcAft>
                <a:spcPts val="0"/>
              </a:spcAft>
              <a:buClrTx/>
              <a:buSzTx/>
              <a:buFontTx/>
              <a:buBlip>
                <a:blip r:embed="rId5"/>
              </a:buBlip>
              <a:tabLst/>
              <a:defRPr/>
            </a:pPr>
            <a:r>
              <a:rPr lang="en-US" sz="1800" dirty="0">
                <a:solidFill>
                  <a:schemeClr val="dk1"/>
                </a:solidFill>
                <a:latin typeface="Calibri"/>
                <a:ea typeface="Calibri"/>
                <a:cs typeface="Calibri"/>
                <a:sym typeface="Calibri"/>
              </a:rPr>
              <a:t>Driving science cases of Key </a:t>
            </a:r>
            <a:r>
              <a:rPr lang="en-US" dirty="0">
                <a:solidFill>
                  <a:schemeClr val="dk1"/>
                </a:solidFill>
                <a:latin typeface="Calibri"/>
                <a:ea typeface="Calibri"/>
                <a:cs typeface="Calibri"/>
                <a:sym typeface="Calibri"/>
              </a:rPr>
              <a:t>P</a:t>
            </a:r>
            <a:r>
              <a:rPr lang="en-US" sz="1800" dirty="0">
                <a:solidFill>
                  <a:schemeClr val="dk1"/>
                </a:solidFill>
                <a:latin typeface="Calibri"/>
                <a:ea typeface="Calibri"/>
                <a:cs typeface="Calibri"/>
                <a:sym typeface="Calibri"/>
              </a:rPr>
              <a:t>erformance </a:t>
            </a:r>
            <a:r>
              <a:rPr lang="en-US" dirty="0">
                <a:solidFill>
                  <a:schemeClr val="dk1"/>
                </a:solidFill>
                <a:latin typeface="Calibri"/>
                <a:ea typeface="Calibri"/>
                <a:cs typeface="Calibri"/>
                <a:sym typeface="Calibri"/>
              </a:rPr>
              <a:t>P</a:t>
            </a:r>
            <a:r>
              <a:rPr lang="en-US" sz="1800" dirty="0">
                <a:solidFill>
                  <a:schemeClr val="dk1"/>
                </a:solidFill>
                <a:latin typeface="Calibri"/>
                <a:ea typeface="Calibri"/>
                <a:cs typeface="Calibri"/>
                <a:sym typeface="Calibri"/>
              </a:rPr>
              <a:t>arameters identified</a:t>
            </a:r>
          </a:p>
          <a:p>
            <a:pPr marL="342900" marR="0" lvl="0" indent="-342900" algn="l" defTabSz="914400" rtl="0" eaLnBrk="1" fontAlgn="auto" latinLnBrk="0" hangingPunct="1">
              <a:lnSpc>
                <a:spcPct val="100000"/>
              </a:lnSpc>
              <a:spcBef>
                <a:spcPct val="20000"/>
              </a:spcBef>
              <a:spcAft>
                <a:spcPts val="0"/>
              </a:spcAft>
              <a:buClrTx/>
              <a:buSzTx/>
              <a:buFontTx/>
              <a:buBlip>
                <a:blip r:embed="rId5"/>
              </a:buBlip>
              <a:tabLst/>
              <a:defRPr/>
            </a:pPr>
            <a:r>
              <a:rPr lang="en-US" dirty="0">
                <a:solidFill>
                  <a:schemeClr val="dk1"/>
                </a:solidFill>
                <a:latin typeface="Calibri"/>
                <a:ea typeface="Calibri"/>
                <a:cs typeface="Calibri"/>
                <a:sym typeface="Calibri"/>
              </a:rPr>
              <a:t>KPPs directly tied to science cases</a:t>
            </a:r>
            <a:r>
              <a:rPr lang="en-US" sz="1800" dirty="0">
                <a:solidFill>
                  <a:schemeClr val="dk1"/>
                </a:solidFill>
                <a:latin typeface="Calibri"/>
                <a:ea typeface="Calibri"/>
                <a:cs typeface="Calibri"/>
                <a:sym typeface="Calibri"/>
              </a:rPr>
              <a:t> </a:t>
            </a:r>
            <a:endParaRPr sz="1100" dirty="0"/>
          </a:p>
        </p:txBody>
      </p:sp>
      <p:sp>
        <p:nvSpPr>
          <p:cNvPr id="193" name="Google Shape;193;p11"/>
          <p:cNvSpPr txBox="1"/>
          <p:nvPr/>
        </p:nvSpPr>
        <p:spPr>
          <a:xfrm>
            <a:off x="5195825" y="1688425"/>
            <a:ext cx="30000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endParaRPr/>
          </a:p>
        </p:txBody>
      </p:sp>
      <p:sp>
        <p:nvSpPr>
          <p:cNvPr id="194" name="Google Shape;194;p11"/>
          <p:cNvSpPr txBox="1"/>
          <p:nvPr/>
        </p:nvSpPr>
        <p:spPr>
          <a:xfrm>
            <a:off x="543050" y="6367175"/>
            <a:ext cx="10906800" cy="431100"/>
          </a:xfrm>
          <a:prstGeom prst="rect">
            <a:avLst/>
          </a:prstGeom>
          <a:solidFill>
            <a:schemeClr val="lt1"/>
          </a:solidFill>
          <a:ln>
            <a:noFill/>
          </a:ln>
          <a:effectLst>
            <a:outerShdw blurRad="57150" dist="19050" dir="5400000" algn="bl" rotWithShape="0">
              <a:srgbClr val="000000">
                <a:alpha val="49410"/>
              </a:srgbClr>
            </a:outerShdw>
          </a:effectLst>
        </p:spPr>
        <p:txBody>
          <a:bodyPr spcFirstLastPara="1" wrap="square" lIns="91425" tIns="91425" rIns="91425" bIns="91425" anchor="t" anchorCtr="0">
            <a:spAutoFit/>
          </a:bodyPr>
          <a:lstStyle/>
          <a:p>
            <a:pPr marL="0" lvl="0" indent="0" algn="ctr" rtl="0">
              <a:lnSpc>
                <a:spcPct val="115000"/>
              </a:lnSpc>
              <a:spcBef>
                <a:spcPts val="0"/>
              </a:spcBef>
              <a:spcAft>
                <a:spcPts val="0"/>
              </a:spcAft>
              <a:buClr>
                <a:schemeClr val="dk1"/>
              </a:buClr>
              <a:buSzPts val="1100"/>
              <a:buFont typeface="Arial"/>
              <a:buNone/>
            </a:pPr>
            <a:r>
              <a:rPr lang="en-US" sz="1600" b="1" dirty="0">
                <a:solidFill>
                  <a:srgbClr val="0432FF"/>
                </a:solidFill>
              </a:rPr>
              <a:t>Systematic flow-down of science requirements to quantitative technical requirements and specifications</a:t>
            </a:r>
            <a:endParaRPr sz="1600" b="1" dirty="0">
              <a:solidFill>
                <a:srgbClr val="0432FF"/>
              </a:solidFill>
            </a:endParaRPr>
          </a:p>
        </p:txBody>
      </p:sp>
      <p:cxnSp>
        <p:nvCxnSpPr>
          <p:cNvPr id="4" name="Straight Arrow Connector 3">
            <a:extLst>
              <a:ext uri="{FF2B5EF4-FFF2-40B4-BE49-F238E27FC236}">
                <a16:creationId xmlns:a16="http://schemas.microsoft.com/office/drawing/2014/main" id="{56D36459-8AD9-8B26-532F-75530455C7A5}"/>
              </a:ext>
            </a:extLst>
          </p:cNvPr>
          <p:cNvCxnSpPr>
            <a:cxnSpLocks/>
          </p:cNvCxnSpPr>
          <p:nvPr/>
        </p:nvCxnSpPr>
        <p:spPr>
          <a:xfrm flipH="1">
            <a:off x="1143000" y="2035837"/>
            <a:ext cx="328734" cy="402563"/>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16534346-E977-B737-87F9-C00C18C3FD90}"/>
              </a:ext>
            </a:extLst>
          </p:cNvPr>
          <p:cNvCxnSpPr>
            <a:cxnSpLocks/>
          </p:cNvCxnSpPr>
          <p:nvPr/>
        </p:nvCxnSpPr>
        <p:spPr>
          <a:xfrm>
            <a:off x="4682775" y="2971800"/>
            <a:ext cx="879825" cy="155383"/>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9CD18C11-1AE0-FD79-40A3-68853AF08CC6}"/>
              </a:ext>
            </a:extLst>
          </p:cNvPr>
          <p:cNvCxnSpPr>
            <a:cxnSpLocks/>
          </p:cNvCxnSpPr>
          <p:nvPr/>
        </p:nvCxnSpPr>
        <p:spPr>
          <a:xfrm>
            <a:off x="4682775" y="2971800"/>
            <a:ext cx="879825" cy="469214"/>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673DE3E9-03BB-850D-E75E-869208BC55CE}"/>
              </a:ext>
            </a:extLst>
          </p:cNvPr>
          <p:cNvCxnSpPr>
            <a:cxnSpLocks/>
          </p:cNvCxnSpPr>
          <p:nvPr/>
        </p:nvCxnSpPr>
        <p:spPr>
          <a:xfrm>
            <a:off x="4682775" y="2971800"/>
            <a:ext cx="879825" cy="988200"/>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pic>
        <p:nvPicPr>
          <p:cNvPr id="48" name="Picture 47" descr="A white sheet with black text&#10;&#10;Description automatically generated">
            <a:extLst>
              <a:ext uri="{FF2B5EF4-FFF2-40B4-BE49-F238E27FC236}">
                <a16:creationId xmlns:a16="http://schemas.microsoft.com/office/drawing/2014/main" id="{66A8A5A0-BC27-B7EA-7C1C-87B3A75AEEA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96280" y="87066"/>
            <a:ext cx="1676687" cy="2162044"/>
          </a:xfrm>
          <a:prstGeom prst="rect">
            <a:avLst/>
          </a:prstGeom>
        </p:spPr>
      </p:pic>
      <p:pic>
        <p:nvPicPr>
          <p:cNvPr id="49" name="Picture 48" descr="A cover of a science case&#10;&#10;Description automatically generated">
            <a:extLst>
              <a:ext uri="{FF2B5EF4-FFF2-40B4-BE49-F238E27FC236}">
                <a16:creationId xmlns:a16="http://schemas.microsoft.com/office/drawing/2014/main" id="{DD74D979-7035-14A9-4094-CC9656EA888C}"/>
              </a:ext>
            </a:extLst>
          </p:cNvPr>
          <p:cNvPicPr>
            <a:picLocks noChangeAspect="1"/>
          </p:cNvPicPr>
          <p:nvPr/>
        </p:nvPicPr>
        <p:blipFill>
          <a:blip r:embed="rId7">
            <a:alphaModFix/>
            <a:extLst>
              <a:ext uri="{28A0092B-C50C-407E-A947-70E740481C1C}">
                <a14:useLocalDpi xmlns:a14="http://schemas.microsoft.com/office/drawing/2010/main" val="0"/>
              </a:ext>
            </a:extLst>
          </a:blip>
          <a:stretch>
            <a:fillRect/>
          </a:stretch>
        </p:blipFill>
        <p:spPr>
          <a:xfrm>
            <a:off x="733668" y="59725"/>
            <a:ext cx="1476132" cy="1976112"/>
          </a:xfrm>
          <a:prstGeom prst="rect">
            <a:avLst/>
          </a:prstGeom>
          <a:noFill/>
          <a:ln>
            <a:noFill/>
          </a:ln>
          <a:effectLst>
            <a:outerShdw blurRad="50800" dist="38100" dir="2700000" algn="tl" rotWithShape="0">
              <a:prstClr val="black">
                <a:alpha val="40000"/>
              </a:prstClr>
            </a:outerShdw>
          </a:effectLst>
        </p:spPr>
      </p:pic>
      <p:cxnSp>
        <p:nvCxnSpPr>
          <p:cNvPr id="52" name="Straight Arrow Connector 51">
            <a:extLst>
              <a:ext uri="{FF2B5EF4-FFF2-40B4-BE49-F238E27FC236}">
                <a16:creationId xmlns:a16="http://schemas.microsoft.com/office/drawing/2014/main" id="{6D6FE859-F658-39F5-1D82-88D46237444E}"/>
              </a:ext>
            </a:extLst>
          </p:cNvPr>
          <p:cNvCxnSpPr>
            <a:cxnSpLocks/>
          </p:cNvCxnSpPr>
          <p:nvPr/>
        </p:nvCxnSpPr>
        <p:spPr>
          <a:xfrm flipH="1">
            <a:off x="1881066" y="2158402"/>
            <a:ext cx="31818" cy="279998"/>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55" name="Freeform 54">
            <a:extLst>
              <a:ext uri="{FF2B5EF4-FFF2-40B4-BE49-F238E27FC236}">
                <a16:creationId xmlns:a16="http://schemas.microsoft.com/office/drawing/2014/main" id="{AA84B546-EEC0-AA4F-D1C3-1F63CC505EA3}"/>
              </a:ext>
            </a:extLst>
          </p:cNvPr>
          <p:cNvSpPr/>
          <p:nvPr/>
        </p:nvSpPr>
        <p:spPr>
          <a:xfrm>
            <a:off x="2846717" y="1058805"/>
            <a:ext cx="6952891" cy="1494614"/>
          </a:xfrm>
          <a:custGeom>
            <a:avLst/>
            <a:gdLst>
              <a:gd name="connsiteX0" fmla="*/ 0 w 6952891"/>
              <a:gd name="connsiteY0" fmla="*/ 1494614 h 1494614"/>
              <a:gd name="connsiteX1" fmla="*/ 1414732 w 6952891"/>
              <a:gd name="connsiteY1" fmla="*/ 442191 h 1494614"/>
              <a:gd name="connsiteX2" fmla="*/ 3122762 w 6952891"/>
              <a:gd name="connsiteY2" fmla="*/ 28123 h 1494614"/>
              <a:gd name="connsiteX3" fmla="*/ 5106838 w 6952891"/>
              <a:gd name="connsiteY3" fmla="*/ 114387 h 1494614"/>
              <a:gd name="connsiteX4" fmla="*/ 6952891 w 6952891"/>
              <a:gd name="connsiteY4" fmla="*/ 735489 h 14946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52891" h="1494614">
                <a:moveTo>
                  <a:pt x="0" y="1494614"/>
                </a:moveTo>
                <a:cubicBezTo>
                  <a:pt x="447136" y="1090610"/>
                  <a:pt x="894272" y="686606"/>
                  <a:pt x="1414732" y="442191"/>
                </a:cubicBezTo>
                <a:cubicBezTo>
                  <a:pt x="1935192" y="197776"/>
                  <a:pt x="2507411" y="82757"/>
                  <a:pt x="3122762" y="28123"/>
                </a:cubicBezTo>
                <a:cubicBezTo>
                  <a:pt x="3738113" y="-26511"/>
                  <a:pt x="4468483" y="-3507"/>
                  <a:pt x="5106838" y="114387"/>
                </a:cubicBezTo>
                <a:cubicBezTo>
                  <a:pt x="5745193" y="232281"/>
                  <a:pt x="6349042" y="483885"/>
                  <a:pt x="6952891" y="735489"/>
                </a:cubicBezTo>
              </a:path>
            </a:pathLst>
          </a:custGeom>
          <a:noFill/>
          <a:ln w="38100">
            <a:solidFill>
              <a:srgbClr val="00B050"/>
            </a:solidFill>
            <a:tailEnd type="triangl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reeform 55">
            <a:extLst>
              <a:ext uri="{FF2B5EF4-FFF2-40B4-BE49-F238E27FC236}">
                <a16:creationId xmlns:a16="http://schemas.microsoft.com/office/drawing/2014/main" id="{C281BBD7-06DF-4768-4733-2C58F015F007}"/>
              </a:ext>
            </a:extLst>
          </p:cNvPr>
          <p:cNvSpPr/>
          <p:nvPr/>
        </p:nvSpPr>
        <p:spPr>
          <a:xfrm>
            <a:off x="2984740" y="1241925"/>
            <a:ext cx="4986068" cy="1415011"/>
          </a:xfrm>
          <a:custGeom>
            <a:avLst/>
            <a:gdLst>
              <a:gd name="connsiteX0" fmla="*/ 0 w 4986068"/>
              <a:gd name="connsiteY0" fmla="*/ 1415011 h 1415011"/>
              <a:gd name="connsiteX1" fmla="*/ 1587260 w 4986068"/>
              <a:gd name="connsiteY1" fmla="*/ 276324 h 1415011"/>
              <a:gd name="connsiteX2" fmla="*/ 3260785 w 4986068"/>
              <a:gd name="connsiteY2" fmla="*/ 17532 h 1415011"/>
              <a:gd name="connsiteX3" fmla="*/ 4986068 w 4986068"/>
              <a:gd name="connsiteY3" fmla="*/ 621381 h 1415011"/>
              <a:gd name="connsiteX4" fmla="*/ 4986068 w 4986068"/>
              <a:gd name="connsiteY4" fmla="*/ 621381 h 14150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86068" h="1415011">
                <a:moveTo>
                  <a:pt x="0" y="1415011"/>
                </a:moveTo>
                <a:cubicBezTo>
                  <a:pt x="521898" y="962124"/>
                  <a:pt x="1043796" y="509237"/>
                  <a:pt x="1587260" y="276324"/>
                </a:cubicBezTo>
                <a:cubicBezTo>
                  <a:pt x="2130724" y="43411"/>
                  <a:pt x="2694317" y="-39978"/>
                  <a:pt x="3260785" y="17532"/>
                </a:cubicBezTo>
                <a:cubicBezTo>
                  <a:pt x="3827253" y="75041"/>
                  <a:pt x="4986068" y="621381"/>
                  <a:pt x="4986068" y="621381"/>
                </a:cubicBezTo>
                <a:lnTo>
                  <a:pt x="4986068" y="621381"/>
                </a:lnTo>
              </a:path>
            </a:pathLst>
          </a:custGeom>
          <a:noFill/>
          <a:ln w="38100">
            <a:solidFill>
              <a:srgbClr val="00B050"/>
            </a:solidFill>
            <a:tailEnd type="triangl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Freeform 56">
            <a:extLst>
              <a:ext uri="{FF2B5EF4-FFF2-40B4-BE49-F238E27FC236}">
                <a16:creationId xmlns:a16="http://schemas.microsoft.com/office/drawing/2014/main" id="{5B658EE6-2533-6EBD-FD99-C37289BA404E}"/>
              </a:ext>
            </a:extLst>
          </p:cNvPr>
          <p:cNvSpPr/>
          <p:nvPr/>
        </p:nvSpPr>
        <p:spPr>
          <a:xfrm>
            <a:off x="3761117" y="2078992"/>
            <a:ext cx="4623758" cy="474427"/>
          </a:xfrm>
          <a:custGeom>
            <a:avLst/>
            <a:gdLst>
              <a:gd name="connsiteX0" fmla="*/ 0 w 4623758"/>
              <a:gd name="connsiteY0" fmla="*/ 457174 h 474427"/>
              <a:gd name="connsiteX1" fmla="*/ 1173192 w 4623758"/>
              <a:gd name="connsiteY1" fmla="*/ 25853 h 474427"/>
              <a:gd name="connsiteX2" fmla="*/ 3036498 w 4623758"/>
              <a:gd name="connsiteY2" fmla="*/ 94865 h 474427"/>
              <a:gd name="connsiteX3" fmla="*/ 4623758 w 4623758"/>
              <a:gd name="connsiteY3" fmla="*/ 474427 h 474427"/>
            </a:gdLst>
            <a:ahLst/>
            <a:cxnLst>
              <a:cxn ang="0">
                <a:pos x="connsiteX0" y="connsiteY0"/>
              </a:cxn>
              <a:cxn ang="0">
                <a:pos x="connsiteX1" y="connsiteY1"/>
              </a:cxn>
              <a:cxn ang="0">
                <a:pos x="connsiteX2" y="connsiteY2"/>
              </a:cxn>
              <a:cxn ang="0">
                <a:pos x="connsiteX3" y="connsiteY3"/>
              </a:cxn>
            </a:cxnLst>
            <a:rect l="l" t="t" r="r" b="b"/>
            <a:pathLst>
              <a:path w="4623758" h="474427">
                <a:moveTo>
                  <a:pt x="0" y="457174"/>
                </a:moveTo>
                <a:cubicBezTo>
                  <a:pt x="333554" y="271706"/>
                  <a:pt x="667109" y="86238"/>
                  <a:pt x="1173192" y="25853"/>
                </a:cubicBezTo>
                <a:cubicBezTo>
                  <a:pt x="1679275" y="-34532"/>
                  <a:pt x="2461404" y="20103"/>
                  <a:pt x="3036498" y="94865"/>
                </a:cubicBezTo>
                <a:cubicBezTo>
                  <a:pt x="3611592" y="169627"/>
                  <a:pt x="4117675" y="322027"/>
                  <a:pt x="4623758" y="474427"/>
                </a:cubicBezTo>
              </a:path>
            </a:pathLst>
          </a:custGeom>
          <a:noFill/>
          <a:ln w="38100">
            <a:solidFill>
              <a:srgbClr val="00B0F0"/>
            </a:solidFill>
            <a:tailEnd type="triangle" w="lg"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12"/>
          <p:cNvSpPr txBox="1">
            <a:spLocks noGrp="1"/>
          </p:cNvSpPr>
          <p:nvPr>
            <p:ph type="title"/>
          </p:nvPr>
        </p:nvSpPr>
        <p:spPr>
          <a:xfrm>
            <a:off x="609600" y="304800"/>
            <a:ext cx="10972800" cy="990600"/>
          </a:xfrm>
          <a:prstGeom prst="rect">
            <a:avLst/>
          </a:prstGeom>
          <a:noFill/>
          <a:ln>
            <a:noFill/>
          </a:ln>
          <a:effectLst>
            <a:outerShdw blurRad="25400" dist="25400" dir="2700000" algn="ctr" rotWithShape="0">
              <a:srgbClr val="000000"/>
            </a:outerShdw>
          </a:effectLst>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1800"/>
              <a:buNone/>
            </a:pPr>
            <a:r>
              <a:rPr lang="en-US" dirty="0"/>
              <a:t>Requirements Management </a:t>
            </a:r>
            <a:endParaRPr dirty="0"/>
          </a:p>
        </p:txBody>
      </p:sp>
      <p:pic>
        <p:nvPicPr>
          <p:cNvPr id="216" name="Google Shape;216;p12"/>
          <p:cNvPicPr preferRelativeResize="0">
            <a:picLocks noChangeAspect="1"/>
          </p:cNvPicPr>
          <p:nvPr/>
        </p:nvPicPr>
        <p:blipFill rotWithShape="1">
          <a:blip r:embed="rId3">
            <a:alphaModFix/>
          </a:blip>
          <a:srcRect l="404" t="1753" r="878" b="1375"/>
          <a:stretch/>
        </p:blipFill>
        <p:spPr>
          <a:xfrm>
            <a:off x="0" y="3055984"/>
            <a:ext cx="12201694" cy="3140791"/>
          </a:xfrm>
          <a:prstGeom prst="rect">
            <a:avLst/>
          </a:prstGeom>
          <a:noFill/>
          <a:ln>
            <a:noFill/>
          </a:ln>
          <a:effectLst>
            <a:outerShdw blurRad="57150" dist="57150" dir="5400000" algn="bl" rotWithShape="0">
              <a:srgbClr val="000000">
                <a:alpha val="49803"/>
              </a:srgbClr>
            </a:outerShdw>
          </a:effectLst>
        </p:spPr>
      </p:pic>
      <p:sp>
        <p:nvSpPr>
          <p:cNvPr id="217" name="Google Shape;217;p12"/>
          <p:cNvSpPr txBox="1"/>
          <p:nvPr/>
        </p:nvSpPr>
        <p:spPr>
          <a:xfrm>
            <a:off x="609599" y="1414300"/>
            <a:ext cx="11120625" cy="1555050"/>
          </a:xfrm>
          <a:prstGeom prst="rect">
            <a:avLst/>
          </a:prstGeom>
          <a:noFill/>
          <a:ln>
            <a:noFill/>
          </a:ln>
        </p:spPr>
        <p:txBody>
          <a:bodyPr spcFirstLastPara="1" wrap="square" lIns="91425" tIns="91425" rIns="91425" bIns="91425" anchor="t" anchorCtr="0">
            <a:noAutofit/>
          </a:bodyPr>
          <a:lstStyle/>
          <a:p>
            <a:pPr marL="342900" indent="-342900">
              <a:spcBef>
                <a:spcPct val="20000"/>
              </a:spcBef>
              <a:buClr>
                <a:srgbClr val="000000"/>
              </a:buClr>
              <a:buSzPts val="2000"/>
              <a:buBlip>
                <a:blip r:embed="rId4"/>
              </a:buBlip>
              <a:defRPr/>
            </a:pPr>
            <a:r>
              <a:rPr lang="en-US" b="1" dirty="0">
                <a:solidFill>
                  <a:schemeClr val="dk1"/>
                </a:solidFill>
                <a:latin typeface="Calibri"/>
                <a:cs typeface="Calibri"/>
                <a:sym typeface="Calibri"/>
              </a:rPr>
              <a:t>IBM DOORS (</a:t>
            </a:r>
            <a:r>
              <a:rPr lang="en-US" sz="1800" dirty="0"/>
              <a:t>Dynamic Object-Oriented Requirements System</a:t>
            </a:r>
            <a:r>
              <a:rPr lang="en-US" b="1" dirty="0">
                <a:solidFill>
                  <a:schemeClr val="dk1"/>
                </a:solidFill>
                <a:latin typeface="Calibri"/>
                <a:cs typeface="Calibri"/>
                <a:sym typeface="Calibri"/>
              </a:rPr>
              <a:t>) </a:t>
            </a:r>
            <a:r>
              <a:rPr lang="en-US" dirty="0">
                <a:solidFill>
                  <a:schemeClr val="dk1"/>
                </a:solidFill>
                <a:latin typeface="Calibri"/>
                <a:cs typeface="Calibri"/>
                <a:sym typeface="Calibri"/>
              </a:rPr>
              <a:t>– TMT’s requirements management tool </a:t>
            </a:r>
          </a:p>
          <a:p>
            <a:pPr marL="742950" marR="0" lvl="1" indent="-285750">
              <a:lnSpc>
                <a:spcPct val="100000"/>
              </a:lnSpc>
              <a:spcBef>
                <a:spcPct val="20000"/>
              </a:spcBef>
              <a:spcAft>
                <a:spcPts val="0"/>
              </a:spcAft>
              <a:buClr>
                <a:srgbClr val="000000"/>
              </a:buClr>
              <a:buSzPts val="2000"/>
              <a:buBlip>
                <a:blip r:embed="rId5"/>
              </a:buBlip>
              <a:defRPr/>
            </a:pPr>
            <a:r>
              <a:rPr lang="en-US" sz="1600" dirty="0">
                <a:sym typeface="Calibri"/>
              </a:rPr>
              <a:t>Captures, tracks, traces, and analyze requirements</a:t>
            </a:r>
            <a:endParaRPr sz="1600" dirty="0">
              <a:sym typeface="Calibri"/>
            </a:endParaRPr>
          </a:p>
          <a:p>
            <a:pPr marL="342900" indent="-342900">
              <a:spcBef>
                <a:spcPct val="20000"/>
              </a:spcBef>
              <a:buClr>
                <a:srgbClr val="000000"/>
              </a:buClr>
              <a:buSzPts val="2000"/>
              <a:buBlip>
                <a:blip r:embed="rId4"/>
              </a:buBlip>
              <a:defRPr/>
            </a:pPr>
            <a:r>
              <a:rPr lang="en-US" b="1" dirty="0" err="1">
                <a:solidFill>
                  <a:schemeClr val="dk1"/>
                </a:solidFill>
                <a:latin typeface="Calibri"/>
                <a:cs typeface="Calibri"/>
                <a:sym typeface="Calibri"/>
              </a:rPr>
              <a:t>TraceTree</a:t>
            </a:r>
            <a:r>
              <a:rPr lang="en-US" b="1" dirty="0">
                <a:solidFill>
                  <a:schemeClr val="dk1"/>
                </a:solidFill>
                <a:latin typeface="Calibri"/>
                <a:cs typeface="Calibri"/>
                <a:sym typeface="Calibri"/>
              </a:rPr>
              <a:t> </a:t>
            </a:r>
            <a:r>
              <a:rPr lang="en-US" dirty="0">
                <a:solidFill>
                  <a:schemeClr val="dk1"/>
                </a:solidFill>
                <a:latin typeface="Calibri"/>
                <a:cs typeface="Calibri"/>
                <a:sym typeface="Calibri"/>
              </a:rPr>
              <a:t>uses the data in DOORS to show traceability</a:t>
            </a:r>
            <a:endParaRPr b="1" dirty="0">
              <a:solidFill>
                <a:schemeClr val="dk1"/>
              </a:solidFill>
              <a:latin typeface="Calibri"/>
              <a:cs typeface="Calibri"/>
              <a:sym typeface="Calibri"/>
            </a:endParaRPr>
          </a:p>
          <a:p>
            <a:pPr marL="457200" marR="0" lvl="0" indent="0" algn="l" rtl="0">
              <a:lnSpc>
                <a:spcPct val="100000"/>
              </a:lnSpc>
              <a:spcBef>
                <a:spcPts val="0"/>
              </a:spcBef>
              <a:spcAft>
                <a:spcPts val="0"/>
              </a:spcAft>
              <a:buClr>
                <a:srgbClr val="000000"/>
              </a:buClr>
              <a:buSzPts val="1600"/>
              <a:buFont typeface="Arial"/>
              <a:buNone/>
            </a:pPr>
            <a:endParaRPr sz="1600" b="1" i="0" u="none" strike="noStrike" cap="none" dirty="0">
              <a:solidFill>
                <a:srgbClr val="000000"/>
              </a:solidFill>
              <a:latin typeface="Calibri"/>
              <a:ea typeface="Calibri"/>
              <a:cs typeface="Calibri"/>
              <a:sym typeface="Calibri"/>
            </a:endParaRPr>
          </a:p>
        </p:txBody>
      </p:sp>
      <p:sp>
        <p:nvSpPr>
          <p:cNvPr id="2" name="TextBox 1">
            <a:extLst>
              <a:ext uri="{FF2B5EF4-FFF2-40B4-BE49-F238E27FC236}">
                <a16:creationId xmlns:a16="http://schemas.microsoft.com/office/drawing/2014/main" id="{F7A4D52C-10A2-1040-0CCE-E573C2CC1936}"/>
              </a:ext>
            </a:extLst>
          </p:cNvPr>
          <p:cNvSpPr txBox="1"/>
          <p:nvPr/>
        </p:nvSpPr>
        <p:spPr>
          <a:xfrm>
            <a:off x="76200" y="2678668"/>
            <a:ext cx="12138003" cy="369332"/>
          </a:xfrm>
          <a:prstGeom prst="rect">
            <a:avLst/>
          </a:prstGeom>
          <a:noFill/>
        </p:spPr>
        <p:txBody>
          <a:bodyPr wrap="none" rtlCol="0">
            <a:spAutoFit/>
          </a:bodyPr>
          <a:lstStyle/>
          <a:p>
            <a:r>
              <a:rPr lang="en-US" dirty="0"/>
              <a:t>ASTRO2020	      TMT DSC	      SRD		                 OAD			Subsystems, e.g. instruments</a:t>
            </a:r>
          </a:p>
        </p:txBody>
      </p:sp>
      <p:sp>
        <p:nvSpPr>
          <p:cNvPr id="3" name="TextBox 2">
            <a:extLst>
              <a:ext uri="{FF2B5EF4-FFF2-40B4-BE49-F238E27FC236}">
                <a16:creationId xmlns:a16="http://schemas.microsoft.com/office/drawing/2014/main" id="{B79A7A32-0E60-A14F-9E80-4B976B7DFB59}"/>
              </a:ext>
            </a:extLst>
          </p:cNvPr>
          <p:cNvSpPr txBox="1"/>
          <p:nvPr/>
        </p:nvSpPr>
        <p:spPr>
          <a:xfrm>
            <a:off x="9829800" y="95071"/>
            <a:ext cx="2223487" cy="1200329"/>
          </a:xfrm>
          <a:prstGeom prst="rect">
            <a:avLst/>
          </a:prstGeom>
          <a:noFill/>
        </p:spPr>
        <p:txBody>
          <a:bodyPr wrap="square" rtlCol="0">
            <a:spAutoFit/>
          </a:bodyPr>
          <a:lstStyle/>
          <a:p>
            <a:pPr algn="ctr"/>
            <a:r>
              <a:rPr lang="en-US" sz="2400" dirty="0"/>
              <a:t>Systems Engineering Group</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26FCE7-E15B-89E3-E2CF-1A479947702B}"/>
              </a:ext>
            </a:extLst>
          </p:cNvPr>
          <p:cNvSpPr>
            <a:spLocks noGrp="1"/>
          </p:cNvSpPr>
          <p:nvPr>
            <p:ph type="title"/>
          </p:nvPr>
        </p:nvSpPr>
        <p:spPr/>
        <p:txBody>
          <a:bodyPr/>
          <a:lstStyle/>
          <a:p>
            <a:r>
              <a:rPr lang="en-US" dirty="0"/>
              <a:t>Change Control</a:t>
            </a:r>
          </a:p>
        </p:txBody>
      </p:sp>
      <p:sp>
        <p:nvSpPr>
          <p:cNvPr id="3" name="Content Placeholder 2">
            <a:extLst>
              <a:ext uri="{FF2B5EF4-FFF2-40B4-BE49-F238E27FC236}">
                <a16:creationId xmlns:a16="http://schemas.microsoft.com/office/drawing/2014/main" id="{9C38A29A-4EF8-D47B-E92F-0A252D668982}"/>
              </a:ext>
            </a:extLst>
          </p:cNvPr>
          <p:cNvSpPr>
            <a:spLocks noGrp="1"/>
          </p:cNvSpPr>
          <p:nvPr>
            <p:ph idx="1"/>
          </p:nvPr>
        </p:nvSpPr>
        <p:spPr>
          <a:xfrm>
            <a:off x="609600" y="1447800"/>
            <a:ext cx="10972800" cy="4952999"/>
          </a:xfrm>
        </p:spPr>
        <p:txBody>
          <a:bodyPr/>
          <a:lstStyle/>
          <a:p>
            <a:r>
              <a:rPr lang="en-US" sz="2400" dirty="0"/>
              <a:t>Requirements are rigid but can be modified if needed through the Change Control Process</a:t>
            </a:r>
          </a:p>
          <a:p>
            <a:pPr lvl="1"/>
            <a:r>
              <a:rPr lang="en-US" sz="2000" dirty="0"/>
              <a:t>Formal requests go to the Change Control Board</a:t>
            </a:r>
          </a:p>
          <a:p>
            <a:r>
              <a:rPr lang="en-US" sz="2400" dirty="0"/>
              <a:t>Engineering/design/performance</a:t>
            </a:r>
          </a:p>
          <a:p>
            <a:pPr lvl="1"/>
            <a:r>
              <a:rPr lang="en-US" sz="2000" dirty="0"/>
              <a:t>Impact of performance estimations on key driving science cases is assessed</a:t>
            </a:r>
          </a:p>
          <a:p>
            <a:pPr lvl="2"/>
            <a:r>
              <a:rPr lang="en-US" sz="1800" dirty="0"/>
              <a:t>Instrument science and technical teams</a:t>
            </a:r>
          </a:p>
          <a:p>
            <a:pPr lvl="2"/>
            <a:r>
              <a:rPr lang="en-US" sz="1800" dirty="0"/>
              <a:t>Issues affecting science brought to the SAC before formal change request</a:t>
            </a:r>
          </a:p>
        </p:txBody>
      </p:sp>
    </p:spTree>
    <p:extLst>
      <p:ext uri="{BB962C8B-B14F-4D97-AF65-F5344CB8AC3E}">
        <p14:creationId xmlns:p14="http://schemas.microsoft.com/office/powerpoint/2010/main" val="3828514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MTPowerpointTemplate_updated_20151031">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1" id="{8986E22F-E14A-44FF-8A3C-7B1E95BB5C80}" vid="{6A7FB189-2CE6-4099-9C2C-D8E66423A568}"/>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TMTPowerpointTemplate_20160610_REL04[1594]</Template>
  <TotalTime>73465</TotalTime>
  <Words>1948</Words>
  <Application>Microsoft Macintosh PowerPoint</Application>
  <PresentationFormat>Widescreen</PresentationFormat>
  <Paragraphs>228</Paragraphs>
  <Slides>23</Slides>
  <Notes>13</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23</vt:i4>
      </vt:variant>
    </vt:vector>
  </HeadingPairs>
  <TitlesOfParts>
    <vt:vector size="32" baseType="lpstr">
      <vt:lpstr>Arial</vt:lpstr>
      <vt:lpstr>Calibri</vt:lpstr>
      <vt:lpstr>Calibri Light</vt:lpstr>
      <vt:lpstr>Cavolini</vt:lpstr>
      <vt:lpstr>Myriad Pro</vt:lpstr>
      <vt:lpstr>Open Sans</vt:lpstr>
      <vt:lpstr>TMTPowerpointTemplate_updated_20151031</vt:lpstr>
      <vt:lpstr>Custom Design</vt:lpstr>
      <vt:lpstr>1_Custom Design</vt:lpstr>
      <vt:lpstr>PowerPoint Presentation</vt:lpstr>
      <vt:lpstr>Science Cases for Astronomical Facilities</vt:lpstr>
      <vt:lpstr>PowerPoint Presentation</vt:lpstr>
      <vt:lpstr>The TMT Perspective</vt:lpstr>
      <vt:lpstr>The 2022 TMT Detailed Science Case</vt:lpstr>
      <vt:lpstr>Science Cases and Science Requirements</vt:lpstr>
      <vt:lpstr>Requirements Flowdown</vt:lpstr>
      <vt:lpstr>Requirements Management </vt:lpstr>
      <vt:lpstr>Change Control</vt:lpstr>
      <vt:lpstr>Performance Budgets and KPPs</vt:lpstr>
      <vt:lpstr>Change Control</vt:lpstr>
      <vt:lpstr>Summary</vt:lpstr>
      <vt:lpstr>Any questions?</vt:lpstr>
      <vt:lpstr>Acknowledgments</vt:lpstr>
      <vt:lpstr>Backup slides</vt:lpstr>
      <vt:lpstr>PowerPoint Presentation</vt:lpstr>
      <vt:lpstr>PowerPoint Presentation</vt:lpstr>
      <vt:lpstr>Introduction</vt:lpstr>
      <vt:lpstr>TMT instrument development process</vt:lpstr>
      <vt:lpstr>TMT Detailed Science Case Update</vt:lpstr>
      <vt:lpstr>Requirements Management</vt:lpstr>
      <vt:lpstr>IRIS Throughput Traceability </vt:lpstr>
      <vt:lpstr>The TMT Perspective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Instructions for use  of this template</dc:title>
  <dc:creator>Pyle, Tim</dc:creator>
  <cp:lastModifiedBy>Warren  Skidmore</cp:lastModifiedBy>
  <cp:revision>67</cp:revision>
  <dcterms:created xsi:type="dcterms:W3CDTF">2020-06-25T19:21:02Z</dcterms:created>
  <dcterms:modified xsi:type="dcterms:W3CDTF">2023-12-10T00:06:19Z</dcterms:modified>
</cp:coreProperties>
</file>