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4" r:id="rId6"/>
    <p:sldMasterId id="2147483696" r:id="rId7"/>
  </p:sldMasterIdLst>
  <p:notesMasterIdLst>
    <p:notesMasterId r:id="rId53"/>
  </p:notesMasterIdLst>
  <p:sldIdLst>
    <p:sldId id="1679" r:id="rId8"/>
    <p:sldId id="259" r:id="rId9"/>
    <p:sldId id="262" r:id="rId10"/>
    <p:sldId id="258" r:id="rId11"/>
    <p:sldId id="526" r:id="rId12"/>
    <p:sldId id="1685" r:id="rId13"/>
    <p:sldId id="285" r:id="rId14"/>
    <p:sldId id="257" r:id="rId15"/>
    <p:sldId id="287" r:id="rId16"/>
    <p:sldId id="283" r:id="rId17"/>
    <p:sldId id="280" r:id="rId18"/>
    <p:sldId id="290" r:id="rId19"/>
    <p:sldId id="260" r:id="rId20"/>
    <p:sldId id="263" r:id="rId21"/>
    <p:sldId id="264" r:id="rId22"/>
    <p:sldId id="288" r:id="rId23"/>
    <p:sldId id="266" r:id="rId24"/>
    <p:sldId id="289" r:id="rId25"/>
    <p:sldId id="284" r:id="rId26"/>
    <p:sldId id="267" r:id="rId27"/>
    <p:sldId id="271" r:id="rId28"/>
    <p:sldId id="272" r:id="rId29"/>
    <p:sldId id="286" r:id="rId30"/>
    <p:sldId id="274" r:id="rId31"/>
    <p:sldId id="276" r:id="rId32"/>
    <p:sldId id="277" r:id="rId33"/>
    <p:sldId id="282" r:id="rId34"/>
    <p:sldId id="279" r:id="rId35"/>
    <p:sldId id="281" r:id="rId36"/>
    <p:sldId id="292" r:id="rId37"/>
    <p:sldId id="521" r:id="rId38"/>
    <p:sldId id="293" r:id="rId39"/>
    <p:sldId id="522" r:id="rId40"/>
    <p:sldId id="297" r:id="rId41"/>
    <p:sldId id="301" r:id="rId42"/>
    <p:sldId id="299" r:id="rId43"/>
    <p:sldId id="300" r:id="rId44"/>
    <p:sldId id="523" r:id="rId45"/>
    <p:sldId id="528" r:id="rId46"/>
    <p:sldId id="529" r:id="rId47"/>
    <p:sldId id="1678" r:id="rId48"/>
    <p:sldId id="530" r:id="rId49"/>
    <p:sldId id="543" r:id="rId50"/>
    <p:sldId id="534" r:id="rId51"/>
    <p:sldId id="559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ableStyles" Target="tableStyle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34E3C6-ED6A-4574-894B-9940A394F51D}" type="doc">
      <dgm:prSet loTypeId="urn:microsoft.com/office/officeart/2005/8/layout/vList2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F096AD2-5A86-4C00-B315-88F306DA82E1}">
      <dgm:prSet/>
      <dgm:spPr/>
      <dgm:t>
        <a:bodyPr/>
        <a:lstStyle/>
        <a:p>
          <a:r>
            <a:rPr lang="en-US" dirty="0"/>
            <a:t>Canada: </a:t>
          </a:r>
          <a:r>
            <a:rPr lang="en-US" b="1" dirty="0">
              <a:latin typeface="Calibri Light" panose="020F0302020204030204"/>
            </a:rPr>
            <a:t>CFHT-</a:t>
          </a:r>
          <a:r>
            <a:rPr lang="en-US" b="1" dirty="0" err="1">
              <a:latin typeface="Calibri Light" panose="020F0302020204030204"/>
            </a:rPr>
            <a:t>SPIRou</a:t>
          </a:r>
          <a:r>
            <a:rPr lang="en-US" dirty="0"/>
            <a:t>, ESO-NIRPS (just achieved &lt;1 m/s!)</a:t>
          </a:r>
        </a:p>
      </dgm:t>
    </dgm:pt>
    <dgm:pt modelId="{A4CF5C5B-9444-4386-9AE5-F9D4C99DF517}" type="parTrans" cxnId="{88F621C6-882B-4E01-BBBA-2D4F8237438A}">
      <dgm:prSet/>
      <dgm:spPr/>
      <dgm:t>
        <a:bodyPr/>
        <a:lstStyle/>
        <a:p>
          <a:endParaRPr lang="en-US"/>
        </a:p>
      </dgm:t>
    </dgm:pt>
    <dgm:pt modelId="{66BDB9CE-F4CF-4B12-A75A-8BD7009DC896}" type="sibTrans" cxnId="{88F621C6-882B-4E01-BBBA-2D4F8237438A}">
      <dgm:prSet/>
      <dgm:spPr/>
      <dgm:t>
        <a:bodyPr/>
        <a:lstStyle/>
        <a:p>
          <a:endParaRPr lang="en-US"/>
        </a:p>
      </dgm:t>
    </dgm:pt>
    <dgm:pt modelId="{63954C3C-2C15-4C97-A3DC-149C708FD4ED}">
      <dgm:prSet/>
      <dgm:spPr/>
      <dgm:t>
        <a:bodyPr/>
        <a:lstStyle/>
        <a:p>
          <a:r>
            <a:rPr lang="en-US" dirty="0"/>
            <a:t>Japan: Subaru-IRD</a:t>
          </a:r>
        </a:p>
      </dgm:t>
    </dgm:pt>
    <dgm:pt modelId="{4C3F2483-03AA-4BA6-9239-0BBA89A58CB2}" type="parTrans" cxnId="{9606AEB2-D371-467E-9BAF-F7E45BECDA00}">
      <dgm:prSet/>
      <dgm:spPr/>
      <dgm:t>
        <a:bodyPr/>
        <a:lstStyle/>
        <a:p>
          <a:endParaRPr lang="en-US"/>
        </a:p>
      </dgm:t>
    </dgm:pt>
    <dgm:pt modelId="{1194B1E2-6ED4-4273-BB68-04EE1433D558}" type="sibTrans" cxnId="{9606AEB2-D371-467E-9BAF-F7E45BECDA00}">
      <dgm:prSet/>
      <dgm:spPr/>
      <dgm:t>
        <a:bodyPr/>
        <a:lstStyle/>
        <a:p>
          <a:endParaRPr lang="en-US"/>
        </a:p>
      </dgm:t>
    </dgm:pt>
    <dgm:pt modelId="{4C2AE7C3-BAE3-4249-8766-6B55591F4AE9}">
      <dgm:prSet/>
      <dgm:spPr/>
      <dgm:t>
        <a:bodyPr/>
        <a:lstStyle/>
        <a:p>
          <a:r>
            <a:rPr lang="en-US" dirty="0"/>
            <a:t>Caltech/JPL: Palomar-PARVI, KPIC</a:t>
          </a:r>
        </a:p>
      </dgm:t>
    </dgm:pt>
    <dgm:pt modelId="{ED8B0DEC-EC25-4E50-8736-D88CE7A9465E}" type="parTrans" cxnId="{AC1ADCD8-9BCE-45DC-B809-340FA0D6574B}">
      <dgm:prSet/>
      <dgm:spPr/>
      <dgm:t>
        <a:bodyPr/>
        <a:lstStyle/>
        <a:p>
          <a:endParaRPr lang="en-US"/>
        </a:p>
      </dgm:t>
    </dgm:pt>
    <dgm:pt modelId="{4ECB92E1-B0FE-44BD-8644-30F62C33DFBA}" type="sibTrans" cxnId="{AC1ADCD8-9BCE-45DC-B809-340FA0D6574B}">
      <dgm:prSet/>
      <dgm:spPr/>
      <dgm:t>
        <a:bodyPr/>
        <a:lstStyle/>
        <a:p>
          <a:endParaRPr lang="en-US"/>
        </a:p>
      </dgm:t>
    </dgm:pt>
    <dgm:pt modelId="{F423803C-31DF-4788-89B0-97958E645B61}">
      <dgm:prSet/>
      <dgm:spPr/>
      <dgm:t>
        <a:bodyPr/>
        <a:lstStyle/>
        <a:p>
          <a:r>
            <a:rPr lang="en-US" dirty="0"/>
            <a:t>Plus many others to learn with and from: HPF, </a:t>
          </a:r>
          <a:r>
            <a:rPr lang="en-US" b="1" dirty="0" err="1">
              <a:latin typeface="Calibri Light" panose="020F0302020204030204"/>
            </a:rPr>
            <a:t>iLocater</a:t>
          </a:r>
          <a:endParaRPr lang="en-US" b="1" dirty="0" err="1"/>
        </a:p>
      </dgm:t>
    </dgm:pt>
    <dgm:pt modelId="{BFFE20D7-001E-4DA7-A3E2-4D68DC727226}" type="parTrans" cxnId="{DFABA2D3-DDD7-4E9C-B01E-FFEC5AB4ED82}">
      <dgm:prSet/>
      <dgm:spPr/>
      <dgm:t>
        <a:bodyPr/>
        <a:lstStyle/>
        <a:p>
          <a:endParaRPr lang="en-US"/>
        </a:p>
      </dgm:t>
    </dgm:pt>
    <dgm:pt modelId="{114D91B3-1B33-49F2-8D2D-2DEED7CC9D7A}" type="sibTrans" cxnId="{DFABA2D3-DDD7-4E9C-B01E-FFEC5AB4ED82}">
      <dgm:prSet/>
      <dgm:spPr/>
      <dgm:t>
        <a:bodyPr/>
        <a:lstStyle/>
        <a:p>
          <a:endParaRPr lang="en-US"/>
        </a:p>
      </dgm:t>
    </dgm:pt>
    <dgm:pt modelId="{0F1F0AE2-D82B-4FB6-B97E-69A7AD2A9BFC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UC: NIRSPEC, IRIS-LIGER</a:t>
          </a:r>
        </a:p>
      </dgm:t>
    </dgm:pt>
    <dgm:pt modelId="{04B6DF8D-F8B9-47F6-95FC-693972F900D0}" type="parTrans" cxnId="{86C8BD9A-E945-4523-9773-91380CA2F269}">
      <dgm:prSet/>
      <dgm:spPr/>
    </dgm:pt>
    <dgm:pt modelId="{DCBF2127-30CC-4C74-9853-37068BBF5003}" type="sibTrans" cxnId="{86C8BD9A-E945-4523-9773-91380CA2F269}">
      <dgm:prSet/>
      <dgm:spPr/>
    </dgm:pt>
    <dgm:pt modelId="{6F109922-8B3A-4A95-9F2A-9A547736E913}" type="pres">
      <dgm:prSet presAssocID="{5634E3C6-ED6A-4574-894B-9940A394F51D}" presName="linear" presStyleCnt="0">
        <dgm:presLayoutVars>
          <dgm:animLvl val="lvl"/>
          <dgm:resizeHandles val="exact"/>
        </dgm:presLayoutVars>
      </dgm:prSet>
      <dgm:spPr/>
    </dgm:pt>
    <dgm:pt modelId="{390E623E-6BD0-4477-8663-C39447CC3D3E}" type="pres">
      <dgm:prSet presAssocID="{BF096AD2-5A86-4C00-B315-88F306DA82E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277D9D3-2495-4245-99C9-F2D4646DE7FF}" type="pres">
      <dgm:prSet presAssocID="{66BDB9CE-F4CF-4B12-A75A-8BD7009DC896}" presName="spacer" presStyleCnt="0"/>
      <dgm:spPr/>
    </dgm:pt>
    <dgm:pt modelId="{AB1DA82B-F3AF-47FC-8308-A392B858B748}" type="pres">
      <dgm:prSet presAssocID="{63954C3C-2C15-4C97-A3DC-149C708FD4E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F4F4C52-D2E0-4A55-B8C6-CF6BC62736B9}" type="pres">
      <dgm:prSet presAssocID="{1194B1E2-6ED4-4273-BB68-04EE1433D558}" presName="spacer" presStyleCnt="0"/>
      <dgm:spPr/>
    </dgm:pt>
    <dgm:pt modelId="{2B53F445-B9BD-4643-8D5F-04A55E61A863}" type="pres">
      <dgm:prSet presAssocID="{4C2AE7C3-BAE3-4249-8766-6B55591F4AE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A61A065-496C-4456-8781-058B485A1DEA}" type="pres">
      <dgm:prSet presAssocID="{4ECB92E1-B0FE-44BD-8644-30F62C33DFBA}" presName="spacer" presStyleCnt="0"/>
      <dgm:spPr/>
    </dgm:pt>
    <dgm:pt modelId="{FA105111-A195-4C9A-8780-EA7D65CBD197}" type="pres">
      <dgm:prSet presAssocID="{0F1F0AE2-D82B-4FB6-B97E-69A7AD2A9BF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324D6C8-8AD1-4AF7-AE08-AE9F82AB26B3}" type="pres">
      <dgm:prSet presAssocID="{DCBF2127-30CC-4C74-9853-37068BBF5003}" presName="spacer" presStyleCnt="0"/>
      <dgm:spPr/>
    </dgm:pt>
    <dgm:pt modelId="{14C7A6FB-CF01-431F-A5E4-48A3F65E6DA8}" type="pres">
      <dgm:prSet presAssocID="{F423803C-31DF-4788-89B0-97958E645B61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E213864-F4C5-48B0-9AC9-3039AE590015}" type="presOf" srcId="{63954C3C-2C15-4C97-A3DC-149C708FD4ED}" destId="{AB1DA82B-F3AF-47FC-8308-A392B858B748}" srcOrd="0" destOrd="0" presId="urn:microsoft.com/office/officeart/2005/8/layout/vList2"/>
    <dgm:cxn modelId="{220C2D8D-43EB-4161-BEDC-CB992B5638D6}" type="presOf" srcId="{4C2AE7C3-BAE3-4249-8766-6B55591F4AE9}" destId="{2B53F445-B9BD-4643-8D5F-04A55E61A863}" srcOrd="0" destOrd="0" presId="urn:microsoft.com/office/officeart/2005/8/layout/vList2"/>
    <dgm:cxn modelId="{86C8BD9A-E945-4523-9773-91380CA2F269}" srcId="{5634E3C6-ED6A-4574-894B-9940A394F51D}" destId="{0F1F0AE2-D82B-4FB6-B97E-69A7AD2A9BFC}" srcOrd="3" destOrd="0" parTransId="{04B6DF8D-F8B9-47F6-95FC-693972F900D0}" sibTransId="{DCBF2127-30CC-4C74-9853-37068BBF5003}"/>
    <dgm:cxn modelId="{9606AEB2-D371-467E-9BAF-F7E45BECDA00}" srcId="{5634E3C6-ED6A-4574-894B-9940A394F51D}" destId="{63954C3C-2C15-4C97-A3DC-149C708FD4ED}" srcOrd="1" destOrd="0" parTransId="{4C3F2483-03AA-4BA6-9239-0BBA89A58CB2}" sibTransId="{1194B1E2-6ED4-4273-BB68-04EE1433D558}"/>
    <dgm:cxn modelId="{64E15BBF-EF22-4D15-9096-F29BB439CB1C}" type="presOf" srcId="{BF096AD2-5A86-4C00-B315-88F306DA82E1}" destId="{390E623E-6BD0-4477-8663-C39447CC3D3E}" srcOrd="0" destOrd="0" presId="urn:microsoft.com/office/officeart/2005/8/layout/vList2"/>
    <dgm:cxn modelId="{88F621C6-882B-4E01-BBBA-2D4F8237438A}" srcId="{5634E3C6-ED6A-4574-894B-9940A394F51D}" destId="{BF096AD2-5A86-4C00-B315-88F306DA82E1}" srcOrd="0" destOrd="0" parTransId="{A4CF5C5B-9444-4386-9AE5-F9D4C99DF517}" sibTransId="{66BDB9CE-F4CF-4B12-A75A-8BD7009DC896}"/>
    <dgm:cxn modelId="{99DAE0CB-2F80-42A4-AB29-6B41BE7E32E8}" type="presOf" srcId="{0F1F0AE2-D82B-4FB6-B97E-69A7AD2A9BFC}" destId="{FA105111-A195-4C9A-8780-EA7D65CBD197}" srcOrd="0" destOrd="0" presId="urn:microsoft.com/office/officeart/2005/8/layout/vList2"/>
    <dgm:cxn modelId="{DFABA2D3-DDD7-4E9C-B01E-FFEC5AB4ED82}" srcId="{5634E3C6-ED6A-4574-894B-9940A394F51D}" destId="{F423803C-31DF-4788-89B0-97958E645B61}" srcOrd="4" destOrd="0" parTransId="{BFFE20D7-001E-4DA7-A3E2-4D68DC727226}" sibTransId="{114D91B3-1B33-49F2-8D2D-2DEED7CC9D7A}"/>
    <dgm:cxn modelId="{AC1ADCD8-9BCE-45DC-B809-340FA0D6574B}" srcId="{5634E3C6-ED6A-4574-894B-9940A394F51D}" destId="{4C2AE7C3-BAE3-4249-8766-6B55591F4AE9}" srcOrd="2" destOrd="0" parTransId="{ED8B0DEC-EC25-4E50-8736-D88CE7A9465E}" sibTransId="{4ECB92E1-B0FE-44BD-8644-30F62C33DFBA}"/>
    <dgm:cxn modelId="{8AB291E4-B02B-4B7E-9A94-E1FDC093EE17}" type="presOf" srcId="{5634E3C6-ED6A-4574-894B-9940A394F51D}" destId="{6F109922-8B3A-4A95-9F2A-9A547736E913}" srcOrd="0" destOrd="0" presId="urn:microsoft.com/office/officeart/2005/8/layout/vList2"/>
    <dgm:cxn modelId="{E46111FC-485C-4A2C-83B7-BBCB88504441}" type="presOf" srcId="{F423803C-31DF-4788-89B0-97958E645B61}" destId="{14C7A6FB-CF01-431F-A5E4-48A3F65E6DA8}" srcOrd="0" destOrd="0" presId="urn:microsoft.com/office/officeart/2005/8/layout/vList2"/>
    <dgm:cxn modelId="{2667F9DF-B991-4833-93F7-75B0A60617AC}" type="presParOf" srcId="{6F109922-8B3A-4A95-9F2A-9A547736E913}" destId="{390E623E-6BD0-4477-8663-C39447CC3D3E}" srcOrd="0" destOrd="0" presId="urn:microsoft.com/office/officeart/2005/8/layout/vList2"/>
    <dgm:cxn modelId="{B9107E67-59C1-44D4-8DB3-4D0B5D8069C0}" type="presParOf" srcId="{6F109922-8B3A-4A95-9F2A-9A547736E913}" destId="{2277D9D3-2495-4245-99C9-F2D4646DE7FF}" srcOrd="1" destOrd="0" presId="urn:microsoft.com/office/officeart/2005/8/layout/vList2"/>
    <dgm:cxn modelId="{7692F54B-05CC-45D6-A910-4C0D8ADD51F2}" type="presParOf" srcId="{6F109922-8B3A-4A95-9F2A-9A547736E913}" destId="{AB1DA82B-F3AF-47FC-8308-A392B858B748}" srcOrd="2" destOrd="0" presId="urn:microsoft.com/office/officeart/2005/8/layout/vList2"/>
    <dgm:cxn modelId="{1E31D90C-D115-41B6-8751-99B435712359}" type="presParOf" srcId="{6F109922-8B3A-4A95-9F2A-9A547736E913}" destId="{AF4F4C52-D2E0-4A55-B8C6-CF6BC62736B9}" srcOrd="3" destOrd="0" presId="urn:microsoft.com/office/officeart/2005/8/layout/vList2"/>
    <dgm:cxn modelId="{BE37F2B9-9FB6-4293-A374-E56922E8A087}" type="presParOf" srcId="{6F109922-8B3A-4A95-9F2A-9A547736E913}" destId="{2B53F445-B9BD-4643-8D5F-04A55E61A863}" srcOrd="4" destOrd="0" presId="urn:microsoft.com/office/officeart/2005/8/layout/vList2"/>
    <dgm:cxn modelId="{299E4CF1-3EAB-439F-B903-E740B7138044}" type="presParOf" srcId="{6F109922-8B3A-4A95-9F2A-9A547736E913}" destId="{AA61A065-496C-4456-8781-058B485A1DEA}" srcOrd="5" destOrd="0" presId="urn:microsoft.com/office/officeart/2005/8/layout/vList2"/>
    <dgm:cxn modelId="{AE37D1FC-C620-4E7B-A263-DC5F82CE637B}" type="presParOf" srcId="{6F109922-8B3A-4A95-9F2A-9A547736E913}" destId="{FA105111-A195-4C9A-8780-EA7D65CBD197}" srcOrd="6" destOrd="0" presId="urn:microsoft.com/office/officeart/2005/8/layout/vList2"/>
    <dgm:cxn modelId="{C284790F-4E01-491E-A775-2E612EB8806D}" type="presParOf" srcId="{6F109922-8B3A-4A95-9F2A-9A547736E913}" destId="{5324D6C8-8AD1-4AF7-AE08-AE9F82AB26B3}" srcOrd="7" destOrd="0" presId="urn:microsoft.com/office/officeart/2005/8/layout/vList2"/>
    <dgm:cxn modelId="{4C4D84FB-7B90-4738-8CB1-0C8803DD6001}" type="presParOf" srcId="{6F109922-8B3A-4A95-9F2A-9A547736E913}" destId="{14C7A6FB-CF01-431F-A5E4-48A3F65E6DA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42F8FB-8709-4E82-A708-FC06184AC07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A3DB503-FB83-4084-9C74-332141FD3C32}">
      <dgm:prSet/>
      <dgm:spPr/>
      <dgm:t>
        <a:bodyPr/>
        <a:lstStyle/>
        <a:p>
          <a:r>
            <a:rPr lang="en-US"/>
            <a:t>Proto-planetary and circumplanetary disk dynamics​</a:t>
          </a:r>
        </a:p>
      </dgm:t>
    </dgm:pt>
    <dgm:pt modelId="{FD140C7A-4219-4499-B8C6-BD20111F5F00}" type="parTrans" cxnId="{BDBD1E49-7348-4B39-AD11-8AD408EEC164}">
      <dgm:prSet/>
      <dgm:spPr/>
      <dgm:t>
        <a:bodyPr/>
        <a:lstStyle/>
        <a:p>
          <a:endParaRPr lang="en-US"/>
        </a:p>
      </dgm:t>
    </dgm:pt>
    <dgm:pt modelId="{ED7E14AA-EF7E-4D37-936B-56D56481E97D}" type="sibTrans" cxnId="{BDBD1E49-7348-4B39-AD11-8AD408EEC164}">
      <dgm:prSet/>
      <dgm:spPr/>
      <dgm:t>
        <a:bodyPr/>
        <a:lstStyle/>
        <a:p>
          <a:endParaRPr lang="en-US"/>
        </a:p>
      </dgm:t>
    </dgm:pt>
    <dgm:pt modelId="{4A50B1A4-5C87-4ABF-91CA-F42A4A9C26EF}">
      <dgm:prSet/>
      <dgm:spPr/>
      <dgm:t>
        <a:bodyPr/>
        <a:lstStyle/>
        <a:p>
          <a:r>
            <a:rPr lang="en-US"/>
            <a:t>Global circulation models for Venus through ultra-precise wind measurements​</a:t>
          </a:r>
        </a:p>
      </dgm:t>
    </dgm:pt>
    <dgm:pt modelId="{B0255C1A-7E27-4BEE-B2F6-66F53A7A1BC2}" type="parTrans" cxnId="{800F8BDE-26DD-4D7E-86E8-DDE0DBB69643}">
      <dgm:prSet/>
      <dgm:spPr/>
      <dgm:t>
        <a:bodyPr/>
        <a:lstStyle/>
        <a:p>
          <a:endParaRPr lang="en-US"/>
        </a:p>
      </dgm:t>
    </dgm:pt>
    <dgm:pt modelId="{231381A8-1595-4D2A-BF99-A29987FEE49C}" type="sibTrans" cxnId="{800F8BDE-26DD-4D7E-86E8-DDE0DBB69643}">
      <dgm:prSet/>
      <dgm:spPr/>
      <dgm:t>
        <a:bodyPr/>
        <a:lstStyle/>
        <a:p>
          <a:endParaRPr lang="en-US"/>
        </a:p>
      </dgm:t>
    </dgm:pt>
    <dgm:pt modelId="{AFFBC1D9-C0F3-45DC-ADE9-E0E933831AE0}">
      <dgm:prSet/>
      <dgm:spPr/>
      <dgm:t>
        <a:bodyPr/>
        <a:lstStyle/>
        <a:p>
          <a:r>
            <a:rPr lang="en-US"/>
            <a:t>Abundance measurements in Galactic bulge (subject to confusion with traditional means)​</a:t>
          </a:r>
        </a:p>
      </dgm:t>
    </dgm:pt>
    <dgm:pt modelId="{262BA9AE-1F62-4ABE-833C-9150F9CD5258}" type="parTrans" cxnId="{2064DD74-5E7D-45A6-883A-BB0C7F2DE6A6}">
      <dgm:prSet/>
      <dgm:spPr/>
      <dgm:t>
        <a:bodyPr/>
        <a:lstStyle/>
        <a:p>
          <a:endParaRPr lang="en-US"/>
        </a:p>
      </dgm:t>
    </dgm:pt>
    <dgm:pt modelId="{9404060F-B396-45C9-B336-991FD9AC67D4}" type="sibTrans" cxnId="{2064DD74-5E7D-45A6-883A-BB0C7F2DE6A6}">
      <dgm:prSet/>
      <dgm:spPr/>
      <dgm:t>
        <a:bodyPr/>
        <a:lstStyle/>
        <a:p>
          <a:endParaRPr lang="en-US"/>
        </a:p>
      </dgm:t>
    </dgm:pt>
    <dgm:pt modelId="{DCB30645-0D5D-447B-AE26-80C47C193EF3}">
      <dgm:prSet/>
      <dgm:spPr/>
      <dgm:t>
        <a:bodyPr/>
        <a:lstStyle/>
        <a:p>
          <a:r>
            <a:rPr lang="en-US"/>
            <a:t>Internal kinematics of stars in dwarf galaxies​</a:t>
          </a:r>
        </a:p>
      </dgm:t>
    </dgm:pt>
    <dgm:pt modelId="{02A5640A-032E-466D-ACF5-F67AE98C4C43}" type="parTrans" cxnId="{CDAE711A-F6F9-4384-993D-00B1E44036D3}">
      <dgm:prSet/>
      <dgm:spPr/>
      <dgm:t>
        <a:bodyPr/>
        <a:lstStyle/>
        <a:p>
          <a:endParaRPr lang="en-US"/>
        </a:p>
      </dgm:t>
    </dgm:pt>
    <dgm:pt modelId="{B738148B-C840-4097-8D70-C023AE3E60DC}" type="sibTrans" cxnId="{CDAE711A-F6F9-4384-993D-00B1E44036D3}">
      <dgm:prSet/>
      <dgm:spPr/>
      <dgm:t>
        <a:bodyPr/>
        <a:lstStyle/>
        <a:p>
          <a:endParaRPr lang="en-US"/>
        </a:p>
      </dgm:t>
    </dgm:pt>
    <dgm:pt modelId="{8D6E634F-BCCD-4C3C-B3EC-A0CE296C74D6}">
      <dgm:prSet/>
      <dgm:spPr/>
      <dgm:t>
        <a:bodyPr/>
        <a:lstStyle/>
        <a:p>
          <a:r>
            <a:rPr lang="en-US"/>
            <a:t>Probe AGN-driven outflows close to the SMBH sphere of influence​</a:t>
          </a:r>
        </a:p>
      </dgm:t>
    </dgm:pt>
    <dgm:pt modelId="{B1D5145E-AE55-4BFC-A8A0-5518D15B350B}" type="parTrans" cxnId="{4B4926AE-2C88-42C0-9457-A93BE30E05A9}">
      <dgm:prSet/>
      <dgm:spPr/>
      <dgm:t>
        <a:bodyPr/>
        <a:lstStyle/>
        <a:p>
          <a:endParaRPr lang="en-US"/>
        </a:p>
      </dgm:t>
    </dgm:pt>
    <dgm:pt modelId="{A74FD34F-30FA-48D0-9874-6E97B4453252}" type="sibTrans" cxnId="{4B4926AE-2C88-42C0-9457-A93BE30E05A9}">
      <dgm:prSet/>
      <dgm:spPr/>
      <dgm:t>
        <a:bodyPr/>
        <a:lstStyle/>
        <a:p>
          <a:endParaRPr lang="en-US"/>
        </a:p>
      </dgm:t>
    </dgm:pt>
    <dgm:pt modelId="{FAE1B06D-B143-4EBB-912B-498879471A3A}">
      <dgm:prSet/>
      <dgm:spPr/>
      <dgm:t>
        <a:bodyPr/>
        <a:lstStyle/>
        <a:p>
          <a:r>
            <a:rPr lang="en-US"/>
            <a:t>More to be explored with science team during </a:t>
          </a:r>
          <a:r>
            <a:rPr lang="en-US">
              <a:latin typeface="Calibri Light" panose="020F0302020204030204"/>
            </a:rPr>
            <a:t>CoDP-2</a:t>
          </a:r>
          <a:r>
            <a:rPr lang="en-US"/>
            <a:t>​</a:t>
          </a:r>
        </a:p>
      </dgm:t>
    </dgm:pt>
    <dgm:pt modelId="{0082C154-5F85-4554-B25C-F920A05475E2}" type="parTrans" cxnId="{729FE13E-F7E1-4E48-A3EF-A6EF6395B634}">
      <dgm:prSet/>
      <dgm:spPr/>
      <dgm:t>
        <a:bodyPr/>
        <a:lstStyle/>
        <a:p>
          <a:endParaRPr lang="en-US"/>
        </a:p>
      </dgm:t>
    </dgm:pt>
    <dgm:pt modelId="{A822756C-03FA-4C36-BDB3-0318555A9060}" type="sibTrans" cxnId="{729FE13E-F7E1-4E48-A3EF-A6EF6395B634}">
      <dgm:prSet/>
      <dgm:spPr/>
      <dgm:t>
        <a:bodyPr/>
        <a:lstStyle/>
        <a:p>
          <a:endParaRPr lang="en-US"/>
        </a:p>
      </dgm:t>
    </dgm:pt>
    <dgm:pt modelId="{9B18548E-4E80-40EB-9458-01BA97769BD1}" type="pres">
      <dgm:prSet presAssocID="{7D42F8FB-8709-4E82-A708-FC06184AC07A}" presName="linear" presStyleCnt="0">
        <dgm:presLayoutVars>
          <dgm:animLvl val="lvl"/>
          <dgm:resizeHandles val="exact"/>
        </dgm:presLayoutVars>
      </dgm:prSet>
      <dgm:spPr/>
    </dgm:pt>
    <dgm:pt modelId="{FC6534CC-DAFB-4300-8CE0-1398984FD830}" type="pres">
      <dgm:prSet presAssocID="{EA3DB503-FB83-4084-9C74-332141FD3C32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904D8220-C43D-44CE-9C9A-18E5402C5534}" type="pres">
      <dgm:prSet presAssocID="{ED7E14AA-EF7E-4D37-936B-56D56481E97D}" presName="spacer" presStyleCnt="0"/>
      <dgm:spPr/>
    </dgm:pt>
    <dgm:pt modelId="{0F181F0E-07D3-45C1-814C-3F909D97D36A}" type="pres">
      <dgm:prSet presAssocID="{4A50B1A4-5C87-4ABF-91CA-F42A4A9C26EF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E6F25280-3A8C-4B5D-9FFC-36C9AE9DAA78}" type="pres">
      <dgm:prSet presAssocID="{231381A8-1595-4D2A-BF99-A29987FEE49C}" presName="spacer" presStyleCnt="0"/>
      <dgm:spPr/>
    </dgm:pt>
    <dgm:pt modelId="{9DF03ED5-DF2E-412D-BBFA-3733D6085D87}" type="pres">
      <dgm:prSet presAssocID="{AFFBC1D9-C0F3-45DC-ADE9-E0E933831AE0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D698FA20-5800-4271-931C-871D4A9B2A7E}" type="pres">
      <dgm:prSet presAssocID="{9404060F-B396-45C9-B336-991FD9AC67D4}" presName="spacer" presStyleCnt="0"/>
      <dgm:spPr/>
    </dgm:pt>
    <dgm:pt modelId="{826D5B65-26D8-4A9A-8061-E19EFBE0E789}" type="pres">
      <dgm:prSet presAssocID="{DCB30645-0D5D-447B-AE26-80C47C193EF3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07F2FE38-12A6-418E-ACB2-CB895746D6F0}" type="pres">
      <dgm:prSet presAssocID="{B738148B-C840-4097-8D70-C023AE3E60DC}" presName="spacer" presStyleCnt="0"/>
      <dgm:spPr/>
    </dgm:pt>
    <dgm:pt modelId="{4D74DC2B-EDF5-4690-BD3D-32FFA340D87C}" type="pres">
      <dgm:prSet presAssocID="{8D6E634F-BCCD-4C3C-B3EC-A0CE296C74D6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1802CD1-456F-45EC-8473-C7DF3DF3FFEA}" type="pres">
      <dgm:prSet presAssocID="{A74FD34F-30FA-48D0-9874-6E97B4453252}" presName="spacer" presStyleCnt="0"/>
      <dgm:spPr/>
    </dgm:pt>
    <dgm:pt modelId="{783C5110-1B7F-4D2A-BF76-A07AEEAEAD45}" type="pres">
      <dgm:prSet presAssocID="{FAE1B06D-B143-4EBB-912B-498879471A3A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8D9E1B10-340C-4542-BE70-797A658F2092}" type="presOf" srcId="{DCB30645-0D5D-447B-AE26-80C47C193EF3}" destId="{826D5B65-26D8-4A9A-8061-E19EFBE0E789}" srcOrd="0" destOrd="0" presId="urn:microsoft.com/office/officeart/2005/8/layout/vList2"/>
    <dgm:cxn modelId="{CDAE711A-F6F9-4384-993D-00B1E44036D3}" srcId="{7D42F8FB-8709-4E82-A708-FC06184AC07A}" destId="{DCB30645-0D5D-447B-AE26-80C47C193EF3}" srcOrd="3" destOrd="0" parTransId="{02A5640A-032E-466D-ACF5-F67AE98C4C43}" sibTransId="{B738148B-C840-4097-8D70-C023AE3E60DC}"/>
    <dgm:cxn modelId="{729FE13E-F7E1-4E48-A3EF-A6EF6395B634}" srcId="{7D42F8FB-8709-4E82-A708-FC06184AC07A}" destId="{FAE1B06D-B143-4EBB-912B-498879471A3A}" srcOrd="5" destOrd="0" parTransId="{0082C154-5F85-4554-B25C-F920A05475E2}" sibTransId="{A822756C-03FA-4C36-BDB3-0318555A9060}"/>
    <dgm:cxn modelId="{BDBD1E49-7348-4B39-AD11-8AD408EEC164}" srcId="{7D42F8FB-8709-4E82-A708-FC06184AC07A}" destId="{EA3DB503-FB83-4084-9C74-332141FD3C32}" srcOrd="0" destOrd="0" parTransId="{FD140C7A-4219-4499-B8C6-BD20111F5F00}" sibTransId="{ED7E14AA-EF7E-4D37-936B-56D56481E97D}"/>
    <dgm:cxn modelId="{7E229E63-D59E-46E8-A47F-7617CDB0465B}" type="presOf" srcId="{8D6E634F-BCCD-4C3C-B3EC-A0CE296C74D6}" destId="{4D74DC2B-EDF5-4690-BD3D-32FFA340D87C}" srcOrd="0" destOrd="0" presId="urn:microsoft.com/office/officeart/2005/8/layout/vList2"/>
    <dgm:cxn modelId="{6671D565-6592-47E3-93DB-A0B34F05A5DB}" type="presOf" srcId="{AFFBC1D9-C0F3-45DC-ADE9-E0E933831AE0}" destId="{9DF03ED5-DF2E-412D-BBFA-3733D6085D87}" srcOrd="0" destOrd="0" presId="urn:microsoft.com/office/officeart/2005/8/layout/vList2"/>
    <dgm:cxn modelId="{2064DD74-5E7D-45A6-883A-BB0C7F2DE6A6}" srcId="{7D42F8FB-8709-4E82-A708-FC06184AC07A}" destId="{AFFBC1D9-C0F3-45DC-ADE9-E0E933831AE0}" srcOrd="2" destOrd="0" parTransId="{262BA9AE-1F62-4ABE-833C-9150F9CD5258}" sibTransId="{9404060F-B396-45C9-B336-991FD9AC67D4}"/>
    <dgm:cxn modelId="{4D4B65AC-6F76-4ED9-80C9-43DAD432C926}" type="presOf" srcId="{4A50B1A4-5C87-4ABF-91CA-F42A4A9C26EF}" destId="{0F181F0E-07D3-45C1-814C-3F909D97D36A}" srcOrd="0" destOrd="0" presId="urn:microsoft.com/office/officeart/2005/8/layout/vList2"/>
    <dgm:cxn modelId="{4B4926AE-2C88-42C0-9457-A93BE30E05A9}" srcId="{7D42F8FB-8709-4E82-A708-FC06184AC07A}" destId="{8D6E634F-BCCD-4C3C-B3EC-A0CE296C74D6}" srcOrd="4" destOrd="0" parTransId="{B1D5145E-AE55-4BFC-A8A0-5518D15B350B}" sibTransId="{A74FD34F-30FA-48D0-9874-6E97B4453252}"/>
    <dgm:cxn modelId="{F0B03FBE-1211-4CB6-8D15-5194A3F6B048}" type="presOf" srcId="{EA3DB503-FB83-4084-9C74-332141FD3C32}" destId="{FC6534CC-DAFB-4300-8CE0-1398984FD830}" srcOrd="0" destOrd="0" presId="urn:microsoft.com/office/officeart/2005/8/layout/vList2"/>
    <dgm:cxn modelId="{2BFFEED4-535C-4A4C-9083-28F4D7FBC9F7}" type="presOf" srcId="{7D42F8FB-8709-4E82-A708-FC06184AC07A}" destId="{9B18548E-4E80-40EB-9458-01BA97769BD1}" srcOrd="0" destOrd="0" presId="urn:microsoft.com/office/officeart/2005/8/layout/vList2"/>
    <dgm:cxn modelId="{635915D5-46C1-4247-9C57-3ECD5CC7173A}" type="presOf" srcId="{FAE1B06D-B143-4EBB-912B-498879471A3A}" destId="{783C5110-1B7F-4D2A-BF76-A07AEEAEAD45}" srcOrd="0" destOrd="0" presId="urn:microsoft.com/office/officeart/2005/8/layout/vList2"/>
    <dgm:cxn modelId="{800F8BDE-26DD-4D7E-86E8-DDE0DBB69643}" srcId="{7D42F8FB-8709-4E82-A708-FC06184AC07A}" destId="{4A50B1A4-5C87-4ABF-91CA-F42A4A9C26EF}" srcOrd="1" destOrd="0" parTransId="{B0255C1A-7E27-4BEE-B2F6-66F53A7A1BC2}" sibTransId="{231381A8-1595-4D2A-BF99-A29987FEE49C}"/>
    <dgm:cxn modelId="{1640E464-8F10-4B51-A7C0-9D962399A644}" type="presParOf" srcId="{9B18548E-4E80-40EB-9458-01BA97769BD1}" destId="{FC6534CC-DAFB-4300-8CE0-1398984FD830}" srcOrd="0" destOrd="0" presId="urn:microsoft.com/office/officeart/2005/8/layout/vList2"/>
    <dgm:cxn modelId="{E091D58F-2B46-42E4-9808-2C694D8B8FC0}" type="presParOf" srcId="{9B18548E-4E80-40EB-9458-01BA97769BD1}" destId="{904D8220-C43D-44CE-9C9A-18E5402C5534}" srcOrd="1" destOrd="0" presId="urn:microsoft.com/office/officeart/2005/8/layout/vList2"/>
    <dgm:cxn modelId="{F02B7E91-09A3-4C33-B493-8C9F426711D7}" type="presParOf" srcId="{9B18548E-4E80-40EB-9458-01BA97769BD1}" destId="{0F181F0E-07D3-45C1-814C-3F909D97D36A}" srcOrd="2" destOrd="0" presId="urn:microsoft.com/office/officeart/2005/8/layout/vList2"/>
    <dgm:cxn modelId="{F8EDE177-97F2-4936-BDE0-A103BE40FC7E}" type="presParOf" srcId="{9B18548E-4E80-40EB-9458-01BA97769BD1}" destId="{E6F25280-3A8C-4B5D-9FFC-36C9AE9DAA78}" srcOrd="3" destOrd="0" presId="urn:microsoft.com/office/officeart/2005/8/layout/vList2"/>
    <dgm:cxn modelId="{DEE5472A-42CB-48F5-B6B5-858D2472823B}" type="presParOf" srcId="{9B18548E-4E80-40EB-9458-01BA97769BD1}" destId="{9DF03ED5-DF2E-412D-BBFA-3733D6085D87}" srcOrd="4" destOrd="0" presId="urn:microsoft.com/office/officeart/2005/8/layout/vList2"/>
    <dgm:cxn modelId="{9368D13D-4BA2-4B4C-A4EC-28A3982B0937}" type="presParOf" srcId="{9B18548E-4E80-40EB-9458-01BA97769BD1}" destId="{D698FA20-5800-4271-931C-871D4A9B2A7E}" srcOrd="5" destOrd="0" presId="urn:microsoft.com/office/officeart/2005/8/layout/vList2"/>
    <dgm:cxn modelId="{423055A3-A271-466F-9022-B6D8A0867D70}" type="presParOf" srcId="{9B18548E-4E80-40EB-9458-01BA97769BD1}" destId="{826D5B65-26D8-4A9A-8061-E19EFBE0E789}" srcOrd="6" destOrd="0" presId="urn:microsoft.com/office/officeart/2005/8/layout/vList2"/>
    <dgm:cxn modelId="{2C9BE935-D34D-4262-82BC-0ADD3AF4B80B}" type="presParOf" srcId="{9B18548E-4E80-40EB-9458-01BA97769BD1}" destId="{07F2FE38-12A6-418E-ACB2-CB895746D6F0}" srcOrd="7" destOrd="0" presId="urn:microsoft.com/office/officeart/2005/8/layout/vList2"/>
    <dgm:cxn modelId="{5FFA337B-54B1-4612-B175-1C00FF902A95}" type="presParOf" srcId="{9B18548E-4E80-40EB-9458-01BA97769BD1}" destId="{4D74DC2B-EDF5-4690-BD3D-32FFA340D87C}" srcOrd="8" destOrd="0" presId="urn:microsoft.com/office/officeart/2005/8/layout/vList2"/>
    <dgm:cxn modelId="{CD5E90F1-5AC8-41DB-AF20-2625AA54D681}" type="presParOf" srcId="{9B18548E-4E80-40EB-9458-01BA97769BD1}" destId="{01802CD1-456F-45EC-8473-C7DF3DF3FFEA}" srcOrd="9" destOrd="0" presId="urn:microsoft.com/office/officeart/2005/8/layout/vList2"/>
    <dgm:cxn modelId="{CBD072CF-3E25-45AE-8E7E-A82EACD49683}" type="presParOf" srcId="{9B18548E-4E80-40EB-9458-01BA97769BD1}" destId="{783C5110-1B7F-4D2A-BF76-A07AEEAEAD45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E623E-6BD0-4477-8663-C39447CC3D3E}">
      <dsp:nvSpPr>
        <dsp:cNvPr id="0" name=""/>
        <dsp:cNvSpPr/>
      </dsp:nvSpPr>
      <dsp:spPr>
        <a:xfrm>
          <a:off x="0" y="6826"/>
          <a:ext cx="10515600" cy="7915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Canada: </a:t>
          </a:r>
          <a:r>
            <a:rPr lang="en-US" sz="3300" b="1" kern="1200" dirty="0">
              <a:latin typeface="Calibri Light" panose="020F0302020204030204"/>
            </a:rPr>
            <a:t>CFHT-</a:t>
          </a:r>
          <a:r>
            <a:rPr lang="en-US" sz="3300" b="1" kern="1200" dirty="0" err="1">
              <a:latin typeface="Calibri Light" panose="020F0302020204030204"/>
            </a:rPr>
            <a:t>SPIRou</a:t>
          </a:r>
          <a:r>
            <a:rPr lang="en-US" sz="3300" kern="1200" dirty="0"/>
            <a:t>, ESO-NIRPS (just achieved &lt;1 m/s!)</a:t>
          </a:r>
        </a:p>
      </dsp:txBody>
      <dsp:txXfrm>
        <a:off x="38638" y="45464"/>
        <a:ext cx="10438324" cy="714229"/>
      </dsp:txXfrm>
    </dsp:sp>
    <dsp:sp modelId="{AB1DA82B-F3AF-47FC-8308-A392B858B748}">
      <dsp:nvSpPr>
        <dsp:cNvPr id="0" name=""/>
        <dsp:cNvSpPr/>
      </dsp:nvSpPr>
      <dsp:spPr>
        <a:xfrm>
          <a:off x="0" y="893371"/>
          <a:ext cx="10515600" cy="791505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Japan: Subaru-IRD</a:t>
          </a:r>
        </a:p>
      </dsp:txBody>
      <dsp:txXfrm>
        <a:off x="38638" y="932009"/>
        <a:ext cx="10438324" cy="714229"/>
      </dsp:txXfrm>
    </dsp:sp>
    <dsp:sp modelId="{2B53F445-B9BD-4643-8D5F-04A55E61A863}">
      <dsp:nvSpPr>
        <dsp:cNvPr id="0" name=""/>
        <dsp:cNvSpPr/>
      </dsp:nvSpPr>
      <dsp:spPr>
        <a:xfrm>
          <a:off x="0" y="1779916"/>
          <a:ext cx="10515600" cy="79150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Caltech/JPL: Palomar-PARVI, KPIC</a:t>
          </a:r>
        </a:p>
      </dsp:txBody>
      <dsp:txXfrm>
        <a:off x="38638" y="1818554"/>
        <a:ext cx="10438324" cy="714229"/>
      </dsp:txXfrm>
    </dsp:sp>
    <dsp:sp modelId="{FA105111-A195-4C9A-8780-EA7D65CBD197}">
      <dsp:nvSpPr>
        <dsp:cNvPr id="0" name=""/>
        <dsp:cNvSpPr/>
      </dsp:nvSpPr>
      <dsp:spPr>
        <a:xfrm>
          <a:off x="0" y="2666461"/>
          <a:ext cx="10515600" cy="791505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latin typeface="Calibri Light" panose="020F0302020204030204"/>
            </a:rPr>
            <a:t>UC: NIRSPEC, IRIS-LIGER</a:t>
          </a:r>
        </a:p>
      </dsp:txBody>
      <dsp:txXfrm>
        <a:off x="38638" y="2705099"/>
        <a:ext cx="10438324" cy="714229"/>
      </dsp:txXfrm>
    </dsp:sp>
    <dsp:sp modelId="{14C7A6FB-CF01-431F-A5E4-48A3F65E6DA8}">
      <dsp:nvSpPr>
        <dsp:cNvPr id="0" name=""/>
        <dsp:cNvSpPr/>
      </dsp:nvSpPr>
      <dsp:spPr>
        <a:xfrm>
          <a:off x="0" y="3553006"/>
          <a:ext cx="10515600" cy="79150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Plus many others to learn with and from: HPF, </a:t>
          </a:r>
          <a:r>
            <a:rPr lang="en-US" sz="3300" b="1" kern="1200" dirty="0" err="1">
              <a:latin typeface="Calibri Light" panose="020F0302020204030204"/>
            </a:rPr>
            <a:t>iLocater</a:t>
          </a:r>
          <a:endParaRPr lang="en-US" sz="3300" b="1" kern="1200" dirty="0" err="1"/>
        </a:p>
      </dsp:txBody>
      <dsp:txXfrm>
        <a:off x="38638" y="3591644"/>
        <a:ext cx="10438324" cy="7142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6534CC-DAFB-4300-8CE0-1398984FD830}">
      <dsp:nvSpPr>
        <dsp:cNvPr id="0" name=""/>
        <dsp:cNvSpPr/>
      </dsp:nvSpPr>
      <dsp:spPr>
        <a:xfrm>
          <a:off x="0" y="14413"/>
          <a:ext cx="6505392" cy="87395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Proto-planetary and circumplanetary disk dynamics​</a:t>
          </a:r>
        </a:p>
      </dsp:txBody>
      <dsp:txXfrm>
        <a:off x="42663" y="57076"/>
        <a:ext cx="6420066" cy="788627"/>
      </dsp:txXfrm>
    </dsp:sp>
    <dsp:sp modelId="{0F181F0E-07D3-45C1-814C-3F909D97D36A}">
      <dsp:nvSpPr>
        <dsp:cNvPr id="0" name=""/>
        <dsp:cNvSpPr/>
      </dsp:nvSpPr>
      <dsp:spPr>
        <a:xfrm>
          <a:off x="0" y="951726"/>
          <a:ext cx="6505392" cy="873953"/>
        </a:xfrm>
        <a:prstGeom prst="round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Global circulation models for Venus through ultra-precise wind measurements​</a:t>
          </a:r>
        </a:p>
      </dsp:txBody>
      <dsp:txXfrm>
        <a:off x="42663" y="994389"/>
        <a:ext cx="6420066" cy="788627"/>
      </dsp:txXfrm>
    </dsp:sp>
    <dsp:sp modelId="{9DF03ED5-DF2E-412D-BBFA-3733D6085D87}">
      <dsp:nvSpPr>
        <dsp:cNvPr id="0" name=""/>
        <dsp:cNvSpPr/>
      </dsp:nvSpPr>
      <dsp:spPr>
        <a:xfrm>
          <a:off x="0" y="1889040"/>
          <a:ext cx="6505392" cy="873953"/>
        </a:xfrm>
        <a:prstGeom prst="round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Abundance measurements in Galactic bulge (subject to confusion with traditional means)​</a:t>
          </a:r>
        </a:p>
      </dsp:txBody>
      <dsp:txXfrm>
        <a:off x="42663" y="1931703"/>
        <a:ext cx="6420066" cy="788627"/>
      </dsp:txXfrm>
    </dsp:sp>
    <dsp:sp modelId="{826D5B65-26D8-4A9A-8061-E19EFBE0E789}">
      <dsp:nvSpPr>
        <dsp:cNvPr id="0" name=""/>
        <dsp:cNvSpPr/>
      </dsp:nvSpPr>
      <dsp:spPr>
        <a:xfrm>
          <a:off x="0" y="2826353"/>
          <a:ext cx="6505392" cy="873953"/>
        </a:xfrm>
        <a:prstGeom prst="round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Internal kinematics of stars in dwarf galaxies​</a:t>
          </a:r>
        </a:p>
      </dsp:txBody>
      <dsp:txXfrm>
        <a:off x="42663" y="2869016"/>
        <a:ext cx="6420066" cy="788627"/>
      </dsp:txXfrm>
    </dsp:sp>
    <dsp:sp modelId="{4D74DC2B-EDF5-4690-BD3D-32FFA340D87C}">
      <dsp:nvSpPr>
        <dsp:cNvPr id="0" name=""/>
        <dsp:cNvSpPr/>
      </dsp:nvSpPr>
      <dsp:spPr>
        <a:xfrm>
          <a:off x="0" y="3763666"/>
          <a:ext cx="6505392" cy="873953"/>
        </a:xfrm>
        <a:prstGeom prst="round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Probe AGN-driven outflows close to the SMBH sphere of influence​</a:t>
          </a:r>
        </a:p>
      </dsp:txBody>
      <dsp:txXfrm>
        <a:off x="42663" y="3806329"/>
        <a:ext cx="6420066" cy="788627"/>
      </dsp:txXfrm>
    </dsp:sp>
    <dsp:sp modelId="{783C5110-1B7F-4D2A-BF76-A07AEEAEAD45}">
      <dsp:nvSpPr>
        <dsp:cNvPr id="0" name=""/>
        <dsp:cNvSpPr/>
      </dsp:nvSpPr>
      <dsp:spPr>
        <a:xfrm>
          <a:off x="0" y="4700980"/>
          <a:ext cx="6505392" cy="873953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More to be explored with science team during </a:t>
          </a:r>
          <a:r>
            <a:rPr lang="en-US" sz="2200" kern="1200">
              <a:latin typeface="Calibri Light" panose="020F0302020204030204"/>
            </a:rPr>
            <a:t>CoDP-2</a:t>
          </a:r>
          <a:r>
            <a:rPr lang="en-US" sz="2200" kern="1200"/>
            <a:t>​</a:t>
          </a:r>
        </a:p>
      </dsp:txBody>
      <dsp:txXfrm>
        <a:off x="42663" y="4743643"/>
        <a:ext cx="6420066" cy="7886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A000C-0D8A-4747-9D40-6A427E46CC2C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45B03-88EC-9D44-A663-20822BFE6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63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E7DA19-70C2-074B-93CF-A2E197C26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856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2E44F-E85A-E44C-A8E2-31A8387D0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72F8B1-D1B9-6544-AD8A-53B80876E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066CC-F1FE-C749-A88A-EAE0C8174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5B6D-E165-6441-80C5-A7765EA3DF2A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5DBED-0CC7-4045-888E-E68CCE861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F709D-26DA-3049-9ABE-A533E691F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D93E-87AF-D544-A124-8E06DEA5F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99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BA841-1A29-F348-A1F5-7EC9472EF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04559-45A7-C144-8DC0-9CC3D5E6B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140EB-E8D5-7743-8740-38C39DE52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5B6D-E165-6441-80C5-A7765EA3DF2A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A75AA-3814-5245-9C8C-7F1F728A5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0A043-EC65-BA44-9548-7139A4DB9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D93E-87AF-D544-A124-8E06DEA5F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03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956D9-29FC-0A44-9773-7F5BE6CB3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94888-5FFE-FC4F-B1DF-DCD5802C9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F4FE7-F868-E447-A265-D696833E8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5B6D-E165-6441-80C5-A7765EA3DF2A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E2410-2ED2-0442-9C7B-751621BC9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65FA6-11E0-2349-8633-F8A481F7C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D93E-87AF-D544-A124-8E06DEA5F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83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CD642-EBF7-1E49-92C6-EE535B17F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D49CB-1728-5A4D-8A4C-E3A23A6A10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7603C-867E-734E-A571-F7733E56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358966-69A0-0748-8797-5F86FE10C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5B6D-E165-6441-80C5-A7765EA3DF2A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984449-5C3F-0240-A36C-D0484C149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C305D0-4245-8B49-80FD-8A86192F7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D93E-87AF-D544-A124-8E06DEA5F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45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67395-24B2-6D49-AA88-C4AB044F3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F5B02-5516-C444-8E76-17C318477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73852B-FC40-A04D-9F6C-7A3A6D0CD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1EDA00-0E27-5344-B4A9-E8A93A0786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954516-5BDE-7947-B4BC-D0C2A137A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05ADB1-C6E1-674F-86E0-AAD20106C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5B6D-E165-6441-80C5-A7765EA3DF2A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4CBC52-D01D-9444-A6C1-48876691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12E2A4-DDFB-4F41-8381-A0FC6BBD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D93E-87AF-D544-A124-8E06DEA5F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2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4A9FB-B1F8-684E-8DD8-EEC954F3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91B5E6-77C4-0F42-B6B2-6E07DEA72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5B6D-E165-6441-80C5-A7765EA3DF2A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C11B99-B9C0-AD48-8486-616E2F183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FEDD5-B908-4649-B8A2-68FC592DE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D93E-87AF-D544-A124-8E06DEA5F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70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6B91F2-4CCE-A34E-9288-2FA3BA533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5B6D-E165-6441-80C5-A7765EA3DF2A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140C2D-20F1-8C49-93F8-FB3275B71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727A31-09C5-5543-87D0-A59649BD8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D93E-87AF-D544-A124-8E06DEA5F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59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732C7-33BC-964A-BDC9-8CCC3A01F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31CF4-A9DC-C34E-A294-CE31E3DAD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E9E19C-0FDC-2247-A5AB-12CC34075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FDE45F-9BD8-254C-A863-BF3FFC466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5B6D-E165-6441-80C5-A7765EA3DF2A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2ED89-EC67-5B41-9A35-5F50A1A01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75873-CA45-F84F-97ED-4801671C6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D93E-87AF-D544-A124-8E06DEA5F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28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C8B56-7911-8647-8F2A-5A6E2C333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EE76DE-4AD0-7A46-B563-381AA5141C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7AC4AB-AB8B-6243-B114-D7D7749F1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9DF1C3-9DA7-B94B-8025-F6B76E97F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5B6D-E165-6441-80C5-A7765EA3DF2A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7D0E64-B19A-6443-B679-EB893156D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78DAB-F4D5-1646-A89D-F6791BCD2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D93E-87AF-D544-A124-8E06DEA5F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430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65124-A1BB-3743-BD73-F75750C3E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5ACB7B-B990-2843-A185-DD8F7B71DD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13B76-4751-5747-8DA5-3AEAB699B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5B6D-E165-6441-80C5-A7765EA3DF2A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6B8C6-E3D7-7C4B-BC82-B6AC766D0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0AFC0-8639-AF4F-9185-AD0D5BEED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D93E-87AF-D544-A124-8E06DEA5F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41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AB3D28-EA31-E44F-865D-10D132830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029631-4D9F-5842-BE05-7DAD8E039E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B9201-3551-014A-8DCF-874A09C8C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5B6D-E165-6441-80C5-A7765EA3DF2A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489EB-1D3E-6E4C-9C67-4AA49CCB8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86179-43BE-F547-AD6F-B840CB5EB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D93E-87AF-D544-A124-8E06DEA5F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994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44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58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64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11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244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85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44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036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37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6537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111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514058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E457-3D75-0740-A0D1-576B510E2C51}" type="datetime1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732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81F5E-BA96-6C48-B919-78AE38553407}" type="datetime1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14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9751F-3D83-054E-B68B-EB36B2B29B55}" type="datetime1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991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7BDA4-4736-694C-9753-4931A0F77039}" type="datetime1">
              <a:rPr lang="en-US" smtClean="0"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797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169A2-ED2E-B640-B941-955FE30F6663}" type="datetime1">
              <a:rPr lang="en-US" smtClean="0"/>
              <a:t>12/11/23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13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51BD6-C574-D246-803E-C6C38CF5139A}" type="datetime1">
              <a:rPr lang="en-US" smtClean="0"/>
              <a:t>12/11/23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457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E9243-80CC-C54B-8419-49BDE3CFB396}" type="datetime1">
              <a:rPr lang="en-US" smtClean="0"/>
              <a:t>12/11/23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243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26C3-9373-2B4F-AC33-0E14FC7584BA}" type="datetime1">
              <a:rPr lang="en-US" smtClean="0"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442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E6592-0699-5440-ACC0-41D2B758BADB}" type="datetime1">
              <a:rPr lang="en-US" smtClean="0"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988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40CDF-BCDD-9749-BD33-51CA31230749}" type="datetime1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066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43F-1B26-F04B-853B-686477107314}" type="datetime1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9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2F5409-7ED7-1F47-B352-06E428299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0A531-C175-D840-9FCB-B2F836212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A06F5-D903-3D4A-9586-DA438BD1F9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05B6D-E165-6441-80C5-A7765EA3DF2A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3BC53-E908-F842-BBE6-19E19BDB8C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2EED5-41EF-1747-A5F0-7998FB3DD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7D93E-87AF-D544-A124-8E06DEA5F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2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318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66A84-6F35-C14A-8633-0E943B9B1709}" type="datetime1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tiff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 descr="A picture containing sky, outdoor, tower, engine&#10;&#10;Description automatically generated">
            <a:extLst>
              <a:ext uri="{FF2B5EF4-FFF2-40B4-BE49-F238E27FC236}">
                <a16:creationId xmlns:a16="http://schemas.microsoft.com/office/drawing/2014/main" id="{25E35CAF-9249-198E-4B5C-5E4166FB6A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79" t="740" r="761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8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4100" dirty="0">
                <a:cs typeface="Calibri Light"/>
              </a:rPr>
              <a:t>Next-generation diffraction-limited fiber-fed high-resolution infrared spectrographs for Keck and TMT</a:t>
            </a:r>
            <a:endParaRPr lang="en-US" sz="4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346268" cy="1208141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algn="l"/>
            <a:r>
              <a:rPr lang="en-US" sz="2000" b="1" dirty="0">
                <a:cs typeface="Calibri"/>
              </a:rPr>
              <a:t>Dimitri </a:t>
            </a:r>
            <a:r>
              <a:rPr lang="en-US" sz="2000" b="1" dirty="0" err="1">
                <a:cs typeface="Calibri"/>
              </a:rPr>
              <a:t>Mawet</a:t>
            </a:r>
            <a:r>
              <a:rPr lang="en-US" sz="2000" b="1" dirty="0">
                <a:cs typeface="Calibri"/>
              </a:rPr>
              <a:t> (CIT, PI), </a:t>
            </a:r>
            <a:r>
              <a:rPr lang="en-US" sz="2000" dirty="0">
                <a:cs typeface="Calibri"/>
              </a:rPr>
              <a:t>Michael Fitzgerald (UCLA, co-PI), Quinn </a:t>
            </a:r>
            <a:r>
              <a:rPr lang="en-US" sz="2000" dirty="0" err="1">
                <a:cs typeface="Calibri"/>
              </a:rPr>
              <a:t>Konopacky</a:t>
            </a:r>
            <a:r>
              <a:rPr lang="en-US" sz="2000" dirty="0">
                <a:cs typeface="Calibri"/>
              </a:rPr>
              <a:t> (UCSD, PS), </a:t>
            </a:r>
            <a:r>
              <a:rPr lang="en-US" sz="2000" dirty="0" err="1">
                <a:cs typeface="Calibri"/>
              </a:rPr>
              <a:t>Nem</a:t>
            </a:r>
            <a:r>
              <a:rPr lang="en-US" sz="2000" dirty="0">
                <a:cs typeface="Calibri"/>
              </a:rPr>
              <a:t> Jovanovic (CIT, PA), Ashley Baker (CIT, IS), Rob </a:t>
            </a:r>
            <a:r>
              <a:rPr lang="en-US" sz="2000" dirty="0" err="1">
                <a:cs typeface="Calibri"/>
              </a:rPr>
              <a:t>Bertz</a:t>
            </a:r>
            <a:r>
              <a:rPr lang="en-US" sz="2000" dirty="0">
                <a:cs typeface="Calibri"/>
              </a:rPr>
              <a:t> (CIT, PM), Larry </a:t>
            </a:r>
            <a:r>
              <a:rPr lang="en-US" sz="2000" dirty="0" err="1">
                <a:cs typeface="Calibri"/>
              </a:rPr>
              <a:t>Lingvay</a:t>
            </a:r>
            <a:r>
              <a:rPr lang="en-US" sz="2000" dirty="0">
                <a:cs typeface="Calibri"/>
              </a:rPr>
              <a:t> (CIT, PM), Hiroshi Terada (TMT, PM), Dave Andersen (TMT, IPM), on behalf of the MODHIS team</a:t>
            </a:r>
          </a:p>
          <a:p>
            <a:pPr algn="l"/>
            <a:r>
              <a:rPr lang="en-US" sz="2000">
                <a:cs typeface="Calibri"/>
              </a:rPr>
              <a:t>ETL-JWST, </a:t>
            </a:r>
            <a:r>
              <a:rPr lang="en-US" sz="2000" dirty="0">
                <a:cs typeface="Calibri"/>
              </a:rPr>
              <a:t>11 Dec 2023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730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3BA8BC-2078-6F8A-232F-9274D8156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21" y="0"/>
            <a:ext cx="11442357" cy="679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13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835918-86A0-3ED2-BEB9-B3634FBFCD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6236" r="-2" b="91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F0D3E5-20B4-E10E-E4F5-763E23B6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cs typeface="Calibri Light"/>
              </a:rPr>
              <a:t>Heritage across collaboration</a:t>
            </a:r>
            <a:endParaRPr lang="en-US" sz="40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DEC9D57-D6A3-A7D8-4BC5-3D38EAF7D6E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99906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59AB4C8-9178-4F7A-8404-6890510B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4D4D3-3A77-C193-2CA8-9DF288A19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1"/>
            <a:ext cx="10909640" cy="18326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HISPEC and MODHIS will continue the trend of detailed atmospheric characterization of transiting planets at high spectral resolution.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4CFDFB37-4BC7-42C6-915D-A6609139B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234391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4007BBBC-06EC-D051-B09A-2834666E9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65" y="2985007"/>
            <a:ext cx="11548872" cy="27139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02B038-C562-C14B-9A82-60F0901BB151}"/>
              </a:ext>
            </a:extLst>
          </p:cNvPr>
          <p:cNvSpPr txBox="1"/>
          <p:nvPr/>
        </p:nvSpPr>
        <p:spPr>
          <a:xfrm>
            <a:off x="6487886" y="8490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25C992-7885-D400-937D-6622AA874219}"/>
              </a:ext>
            </a:extLst>
          </p:cNvPr>
          <p:cNvSpPr txBox="1"/>
          <p:nvPr/>
        </p:nvSpPr>
        <p:spPr>
          <a:xfrm>
            <a:off x="9993085" y="5775623"/>
            <a:ext cx="1617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B. </a:t>
            </a:r>
            <a:r>
              <a:rPr lang="en-US" sz="2400" b="1" dirty="0" err="1"/>
              <a:t>Benneke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53655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D41CF8-5232-42BC-8D05-AFEDE2153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1256"/>
            <a:ext cx="12192000" cy="6869256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1C9132-43C2-6DE1-65A4-4501C270B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654" y="666749"/>
            <a:ext cx="11592403" cy="1325563"/>
          </a:xfrm>
        </p:spPr>
        <p:txBody>
          <a:bodyPr>
            <a:normAutofit/>
          </a:bodyPr>
          <a:lstStyle/>
          <a:p>
            <a:r>
              <a:rPr lang="en-US" sz="2800" dirty="0">
                <a:cs typeface="Calibri Light"/>
              </a:rPr>
              <a:t>HISPEC &amp; MODHIS will characterize the atmosphere of many exoplanet types from hot </a:t>
            </a:r>
            <a:r>
              <a:rPr lang="en-US" sz="2800" dirty="0" err="1">
                <a:cs typeface="Calibri Light"/>
              </a:rPr>
              <a:t>Jupiters</a:t>
            </a:r>
            <a:r>
              <a:rPr lang="en-US" sz="2800" dirty="0">
                <a:cs typeface="Calibri Light"/>
              </a:rPr>
              <a:t> to mini-</a:t>
            </a:r>
            <a:r>
              <a:rPr lang="en-US" sz="2800" dirty="0" err="1">
                <a:cs typeface="Calibri Light"/>
              </a:rPr>
              <a:t>Neptunes</a:t>
            </a:r>
            <a:r>
              <a:rPr lang="en-US" sz="2800" dirty="0">
                <a:cs typeface="Calibri Light"/>
              </a:rPr>
              <a:t>, Super-Earth, and Earth-size planets</a:t>
            </a:r>
          </a:p>
          <a:p>
            <a:endParaRPr lang="en-US" sz="2800" dirty="0">
              <a:cs typeface="Calibri Light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49237091-E62C-4878-AA4C-0B9995ADB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28801"/>
            <a:ext cx="10515600" cy="43624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1F523A3-489A-E798-B924-58C111EEF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3" y="1690689"/>
            <a:ext cx="11800114" cy="482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308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4BB99F-C7BE-6A5C-8880-5C3130B75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HISPEC/MODHIS High Contrast Spectroscopy survey capabilities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AB78F-2FF1-8738-76FD-F0C546259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7034" y="2198362"/>
            <a:ext cx="4958966" cy="3917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Keck-HISPEC and TMT-MODHIS will readily detect dozens of existing low-mass companions across the deuterium burning limit, investigating the formation and evolution of gas giants and through their shaping influence, whole planetary system</a:t>
            </a:r>
          </a:p>
          <a:p>
            <a:r>
              <a:rPr lang="en-US" sz="2000" dirty="0"/>
              <a:t>Each detection through cross-correlation or forward modeling will enable extensive dynamical (spin and orbital) and atmospheric characterization</a:t>
            </a:r>
          </a:p>
          <a:p>
            <a:endParaRPr lang="en-US" sz="20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7B535180-DA2C-3A18-6A39-EA2F0E2466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6176" t="7267" r="13533" b="4506"/>
          <a:stretch/>
        </p:blipFill>
        <p:spPr>
          <a:xfrm>
            <a:off x="5965237" y="1798785"/>
            <a:ext cx="6225268" cy="4277744"/>
          </a:xfrm>
        </p:spPr>
      </p:pic>
    </p:spTree>
    <p:extLst>
      <p:ext uri="{BB962C8B-B14F-4D97-AF65-F5344CB8AC3E}">
        <p14:creationId xmlns:p14="http://schemas.microsoft.com/office/powerpoint/2010/main" val="3557138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8">
            <a:extLst>
              <a:ext uri="{FF2B5EF4-FFF2-40B4-BE49-F238E27FC236}">
                <a16:creationId xmlns:a16="http://schemas.microsoft.com/office/drawing/2014/main" id="{0550F5B9-399F-4FAD-AE6C-ED65F9A43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0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708C2C-2E15-5E24-2887-89B68ACD8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Abundance measurements and atmospheric dynamics</a:t>
            </a:r>
          </a:p>
        </p:txBody>
      </p:sp>
      <p:sp>
        <p:nvSpPr>
          <p:cNvPr id="31" name="Rectangle 22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08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82FE9C-7C56-6683-813D-3C70947C60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81144" y="510047"/>
            <a:ext cx="685800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500" dirty="0"/>
              <a:t>Measuring abundances (e.g. C/O and Fe/H) at high spectral resolution probes a wide range of atmospheric pressures below, at, or above the clouds</a:t>
            </a:r>
          </a:p>
          <a:p>
            <a:r>
              <a:rPr lang="en-US" sz="1500" dirty="0"/>
              <a:t>High-resolution spectroscopy is sensitive to minor species such as </a:t>
            </a:r>
            <a:r>
              <a:rPr lang="en-US" sz="1500" u="sng" dirty="0" err="1"/>
              <a:t>isotopologues</a:t>
            </a:r>
            <a:r>
              <a:rPr lang="en-US" sz="1500" dirty="0"/>
              <a:t> (formation tracers)</a:t>
            </a:r>
            <a:endParaRPr lang="en-US" sz="1500" dirty="0">
              <a:cs typeface="Calibri"/>
            </a:endParaRPr>
          </a:p>
          <a:p>
            <a:r>
              <a:rPr lang="en-US" sz="1500" dirty="0"/>
              <a:t>High-resolution spectroscopy on large telescopes (high SNR) enables Doppler imaging, revealing 3D cloud structure, oblateness and dynamics</a:t>
            </a:r>
            <a:endParaRPr lang="en-US" sz="1500" dirty="0">
              <a:cs typeface="Calibri"/>
            </a:endParaRPr>
          </a:p>
          <a:p>
            <a:pPr marL="0"/>
            <a:endParaRPr lang="en-US" sz="1500" dirty="0"/>
          </a:p>
        </p:txBody>
      </p:sp>
      <p:pic>
        <p:nvPicPr>
          <p:cNvPr id="8" name="Picture 8" descr="A picture containing light&#10;&#10;Description automatically generated">
            <a:extLst>
              <a:ext uri="{FF2B5EF4-FFF2-40B4-BE49-F238E27FC236}">
                <a16:creationId xmlns:a16="http://schemas.microsoft.com/office/drawing/2014/main" id="{E32FF8D3-7823-A35B-01EC-7E3CCD74E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338" y="2533105"/>
            <a:ext cx="3048940" cy="1588859"/>
          </a:xfrm>
          <a:prstGeom prst="rect">
            <a:avLst/>
          </a:prstGeom>
        </p:spPr>
      </p:pic>
      <p:pic>
        <p:nvPicPr>
          <p:cNvPr id="9" name="Picture 10" descr="Chart, pie chart, bubble chart&#10;&#10;Description automatically generated">
            <a:extLst>
              <a:ext uri="{FF2B5EF4-FFF2-40B4-BE49-F238E27FC236}">
                <a16:creationId xmlns:a16="http://schemas.microsoft.com/office/drawing/2014/main" id="{E145849F-8A65-CA87-01DA-32EF77B1A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4236" y="4511415"/>
            <a:ext cx="1863144" cy="18738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95A1D6-339B-2165-2120-A12197EDF11D}"/>
              </a:ext>
            </a:extLst>
          </p:cNvPr>
          <p:cNvSpPr txBox="1"/>
          <p:nvPr/>
        </p:nvSpPr>
        <p:spPr>
          <a:xfrm>
            <a:off x="1644745" y="6477369"/>
            <a:ext cx="1693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Xuan et al.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44478A-47FF-7CA0-5783-ED1D877F7F70}"/>
              </a:ext>
            </a:extLst>
          </p:cNvPr>
          <p:cNvSpPr txBox="1"/>
          <p:nvPr/>
        </p:nvSpPr>
        <p:spPr>
          <a:xfrm>
            <a:off x="9004236" y="6488668"/>
            <a:ext cx="2080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Millar-Blanchaer+19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FF3ADE-329B-7318-4052-4414F2662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02" y="2469104"/>
            <a:ext cx="3820711" cy="39695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DB6314-54E4-860D-9348-66103B51F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2387" y="2572719"/>
            <a:ext cx="3649469" cy="37623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C94AD3-BFF6-943A-031F-9977DAA7F0C1}"/>
              </a:ext>
            </a:extLst>
          </p:cNvPr>
          <p:cNvSpPr txBox="1"/>
          <p:nvPr/>
        </p:nvSpPr>
        <p:spPr>
          <a:xfrm>
            <a:off x="9212405" y="4105895"/>
            <a:ext cx="1446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Crossfield+14</a:t>
            </a:r>
          </a:p>
        </p:txBody>
      </p:sp>
    </p:spTree>
    <p:extLst>
      <p:ext uri="{BB962C8B-B14F-4D97-AF65-F5344CB8AC3E}">
        <p14:creationId xmlns:p14="http://schemas.microsoft.com/office/powerpoint/2010/main" val="2408823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8F5074-BFDF-874F-52DA-AC4DCB536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</a:rPr>
              <a:t>Example: HR8799c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D82294-D4AC-16A4-086A-9195C6826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595" y="643466"/>
            <a:ext cx="6346141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15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7465DF-9C50-66F0-8688-58D091B91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/>
              <a:t>NIR Precision Radial Velocity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BB90AC-2590-D608-A20E-E0A1E579B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41263" y="457200"/>
            <a:ext cx="6007608" cy="19293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500"/>
              <a:t>NIR PRV enables the following science on large telescopes:</a:t>
            </a:r>
          </a:p>
          <a:p>
            <a:r>
              <a:rPr lang="en-US" sz="1500"/>
              <a:t>Exoplanet demographics in young systems. NIR PRV has demonstrated 2-4x less stellar jitter than optical PRV</a:t>
            </a:r>
          </a:p>
          <a:p>
            <a:r>
              <a:rPr lang="en-US" sz="1500"/>
              <a:t>Orbital Obliquity of Planets Orbiting Young and/or Cool Stars via the RM effect</a:t>
            </a:r>
          </a:p>
          <a:p>
            <a:r>
              <a:rPr lang="en-US" sz="1500"/>
              <a:t>Demographics in binary or multiple systems inaccessible to seeing-limited instruments and smaller telescopes</a:t>
            </a:r>
          </a:p>
        </p:txBody>
      </p:sp>
      <p:pic>
        <p:nvPicPr>
          <p:cNvPr id="3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9AA6627-A171-CC06-817C-FD1972B20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31" y="2620898"/>
            <a:ext cx="5090348" cy="38153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E4B60D-F435-DDB8-B577-88F60A73F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609" y="2449976"/>
            <a:ext cx="5301262" cy="404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07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DA340-5C1F-2FC2-6C88-188F2AC68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</a:rPr>
              <a:t>Example Trappist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CA1057-8D11-A2A7-A7B9-AAFE729F1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529" y="643466"/>
            <a:ext cx="6364273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32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56961E-C720-0236-14B1-9A98C3F7C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Exomoons around young giant exoplanets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FD2FE2-DE5E-964A-88E3-9FBE1DD2B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886" y="640080"/>
            <a:ext cx="6761018" cy="5577840"/>
          </a:xfrm>
          <a:prstGeom prst="rect">
            <a:avLst/>
          </a:prstGeom>
        </p:spPr>
      </p:pic>
      <p:pic>
        <p:nvPicPr>
          <p:cNvPr id="1026" name="Picture 2" descr="Exomoons: On the hunt for distant worlds - BBC News">
            <a:extLst>
              <a:ext uri="{FF2B5EF4-FFF2-40B4-BE49-F238E27FC236}">
                <a16:creationId xmlns:a16="http://schemas.microsoft.com/office/drawing/2014/main" id="{CAE3D78C-61FF-3547-2E36-07A89783A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06" y="3089551"/>
            <a:ext cx="4464680" cy="251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888EC7-0DCD-AA87-5A02-57BF3CA0F8D6}"/>
              </a:ext>
            </a:extLst>
          </p:cNvPr>
          <p:cNvSpPr txBox="1"/>
          <p:nvPr/>
        </p:nvSpPr>
        <p:spPr>
          <a:xfrm>
            <a:off x="7645292" y="6217920"/>
            <a:ext cx="1784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Ruffio</a:t>
            </a:r>
            <a:r>
              <a:rPr lang="en-US" dirty="0"/>
              <a:t> et al. 2023</a:t>
            </a:r>
          </a:p>
        </p:txBody>
      </p:sp>
    </p:spTree>
    <p:extLst>
      <p:ext uri="{BB962C8B-B14F-4D97-AF65-F5344CB8AC3E}">
        <p14:creationId xmlns:p14="http://schemas.microsoft.com/office/powerpoint/2010/main" val="2940414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22F7F1-C9C9-988E-7A5B-9D7F8822F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000" dirty="0"/>
              <a:t>High-resolution spectroscopy unlocks full information </a:t>
            </a:r>
            <a:br>
              <a:rPr lang="en-US" sz="4000" dirty="0"/>
            </a:br>
            <a:r>
              <a:rPr lang="en-US" sz="4000" dirty="0"/>
              <a:t>content of molecular lines =&gt; PRV, close-in/transits, direct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37C40C-AD1F-E5F6-D4DE-FD4606E77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153" y="2279161"/>
            <a:ext cx="5742038" cy="4580761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B4A6F190-7634-F7BA-7A5C-E2EAEB0AE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74" y="2277705"/>
            <a:ext cx="4473676" cy="457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70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F8A869-A058-B488-B180-005EA3875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Galactic Center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910C9D-8EFA-3C03-613E-E8C8A7D7A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MODHIS will enable a 2+ order of magnitude improvement in radial velocity measurements at the Galactic Center, providing the necessary complement to astrometry (Gravity) in velocity space, enabling the following science:</a:t>
            </a:r>
          </a:p>
          <a:p>
            <a:pPr lvl="1"/>
            <a:r>
              <a:rPr lang="en-US" sz="1600"/>
              <a:t>Fine Structure Constant measurements</a:t>
            </a:r>
            <a:endParaRPr lang="en-US" sz="1600">
              <a:cs typeface="Calibri"/>
            </a:endParaRPr>
          </a:p>
          <a:p>
            <a:pPr lvl="1"/>
            <a:r>
              <a:rPr lang="en-US" sz="1600"/>
              <a:t>Central black hole spin</a:t>
            </a:r>
            <a:endParaRPr lang="en-US" sz="1600">
              <a:cs typeface="Calibri" panose="020F0502020204030204"/>
            </a:endParaRPr>
          </a:p>
          <a:p>
            <a:pPr lvl="1"/>
            <a:r>
              <a:rPr lang="en-US" sz="1600"/>
              <a:t>Intermediate-mass BHs</a:t>
            </a:r>
          </a:p>
          <a:p>
            <a:r>
              <a:rPr lang="en-US" sz="2000">
                <a:cs typeface="Calibri" panose="020F0502020204030204"/>
              </a:rPr>
              <a:t>3x better angular resolution than Keck</a:t>
            </a:r>
          </a:p>
        </p:txBody>
      </p:sp>
      <p:pic>
        <p:nvPicPr>
          <p:cNvPr id="5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A594D111-98CE-59BC-3F54-E57AC5046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1654835"/>
            <a:ext cx="5458968" cy="354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74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5B836F-3843-6F8B-04CC-A8C89C5DB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8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Other Science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2F0C1191-E271-8E17-F7F0-3EAC4ECAA3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1793678"/>
              </p:ext>
            </p:extLst>
          </p:nvPr>
        </p:nvGraphicFramePr>
        <p:xfrm>
          <a:off x="5108535" y="1070800"/>
          <a:ext cx="6505392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1395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A1FA0F-DDA2-EF67-FE21-B7FD8C82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cs typeface="Calibri Light"/>
              </a:rPr>
              <a:t>HISPEC &amp; MODHIS sensitivity – 4 hours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57D306-3105-DCD8-48BD-5ACF3197BB9F}"/>
              </a:ext>
            </a:extLst>
          </p:cNvPr>
          <p:cNvSpPr txBox="1"/>
          <p:nvPr/>
        </p:nvSpPr>
        <p:spPr>
          <a:xfrm>
            <a:off x="3113994" y="602158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</a:t>
            </a:r>
            <a:r>
              <a:rPr lang="en-US" dirty="0" err="1"/>
              <a:t>specsim.astro.caltech.edu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A61CF-5A7B-9083-0340-C7728F24E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677" y="1943482"/>
            <a:ext cx="9910529" cy="352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80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F9116E-8011-046C-3AEB-60294EB8B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RV error budget</a:t>
            </a:r>
          </a:p>
        </p:txBody>
      </p:sp>
      <p:sp>
        <p:nvSpPr>
          <p:cNvPr id="615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E1102F6-6BF6-5374-E4BF-A86852561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700785"/>
            <a:ext cx="7214616" cy="542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694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Document 7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6F5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BD3B5-72D2-D803-E989-B577965A0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FFFFFF"/>
                </a:solidFill>
                <a:cs typeface="Calibri Light"/>
              </a:rPr>
              <a:t>Instrument architecture</a:t>
            </a:r>
            <a:endParaRPr lang="en-US" sz="3200">
              <a:solidFill>
                <a:srgbClr val="FFFFFF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B1BC671-7CA6-E563-A300-815D3790DB02}"/>
              </a:ext>
            </a:extLst>
          </p:cNvPr>
          <p:cNvGrpSpPr/>
          <p:nvPr/>
        </p:nvGrpSpPr>
        <p:grpSpPr>
          <a:xfrm>
            <a:off x="731770" y="386150"/>
            <a:ext cx="10811831" cy="6262158"/>
            <a:chOff x="1554507" y="929256"/>
            <a:chExt cx="9689766" cy="57513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4AC180-8ED3-19B2-FD7E-1FED487E63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4507" y="929256"/>
              <a:ext cx="9689766" cy="5478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50EE886E-4DBD-A649-DD5C-9EB258E56E35}"/>
                </a:ext>
              </a:extLst>
            </p:cNvPr>
            <p:cNvSpPr txBox="1"/>
            <p:nvPr/>
          </p:nvSpPr>
          <p:spPr>
            <a:xfrm>
              <a:off x="5420989" y="2667745"/>
              <a:ext cx="9623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/>
                <a:t>SRO+FEI</a:t>
              </a: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0A257BA5-7122-7B0C-0388-FA1E6DC9EEA1}"/>
                </a:ext>
              </a:extLst>
            </p:cNvPr>
            <p:cNvSpPr txBox="1"/>
            <p:nvPr/>
          </p:nvSpPr>
          <p:spPr>
            <a:xfrm>
              <a:off x="4979831" y="3360635"/>
              <a:ext cx="10784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/>
                <a:t>NFIRAOS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9912020-19BD-F5F5-557C-641B07537F37}"/>
                </a:ext>
              </a:extLst>
            </p:cNvPr>
            <p:cNvCxnSpPr/>
            <p:nvPr/>
          </p:nvCxnSpPr>
          <p:spPr>
            <a:xfrm>
              <a:off x="5942357" y="3479658"/>
              <a:ext cx="232611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F8349DF-7720-B5D9-3FE3-7723BCAFCE81}"/>
                </a:ext>
              </a:extLst>
            </p:cNvPr>
            <p:cNvSpPr/>
            <p:nvPr/>
          </p:nvSpPr>
          <p:spPr>
            <a:xfrm>
              <a:off x="6399390" y="3098951"/>
              <a:ext cx="385178" cy="20052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729FE7B-0AD3-4C22-EE5F-313DD7467073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>
              <a:off x="6262865" y="2964993"/>
              <a:ext cx="192933" cy="16332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DC06FBE8-3234-5798-CDB3-87C17D2B36F4}"/>
                </a:ext>
              </a:extLst>
            </p:cNvPr>
            <p:cNvSpPr txBox="1"/>
            <p:nvPr/>
          </p:nvSpPr>
          <p:spPr>
            <a:xfrm>
              <a:off x="7461232" y="6332616"/>
              <a:ext cx="1114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/>
                <a:t>SPEC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815F1FC-8409-8947-7EEA-4BA0F391D9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92359" y="6066741"/>
              <a:ext cx="401219" cy="464857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1C84443-F40E-C71A-3A6C-889F5E5A17DE}"/>
                </a:ext>
              </a:extLst>
            </p:cNvPr>
            <p:cNvSpPr/>
            <p:nvPr/>
          </p:nvSpPr>
          <p:spPr>
            <a:xfrm>
              <a:off x="6439642" y="3090930"/>
              <a:ext cx="128357" cy="136358"/>
            </a:xfrm>
            <a:custGeom>
              <a:avLst/>
              <a:gdLst>
                <a:gd name="connsiteX0" fmla="*/ 128357 w 128357"/>
                <a:gd name="connsiteY0" fmla="*/ 64168 h 136358"/>
                <a:gd name="connsiteX1" fmla="*/ 120336 w 128357"/>
                <a:gd name="connsiteY1" fmla="*/ 24063 h 136358"/>
                <a:gd name="connsiteX2" fmla="*/ 72210 w 128357"/>
                <a:gd name="connsiteY2" fmla="*/ 0 h 136358"/>
                <a:gd name="connsiteX3" fmla="*/ 48147 w 128357"/>
                <a:gd name="connsiteY3" fmla="*/ 8021 h 136358"/>
                <a:gd name="connsiteX4" fmla="*/ 16063 w 128357"/>
                <a:gd name="connsiteY4" fmla="*/ 80211 h 136358"/>
                <a:gd name="connsiteX5" fmla="*/ 8042 w 128357"/>
                <a:gd name="connsiteY5" fmla="*/ 104274 h 136358"/>
                <a:gd name="connsiteX6" fmla="*/ 21 w 128357"/>
                <a:gd name="connsiteY6" fmla="*/ 136358 h 13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357" h="136358">
                  <a:moveTo>
                    <a:pt x="128357" y="64168"/>
                  </a:moveTo>
                  <a:cubicBezTo>
                    <a:pt x="125683" y="50800"/>
                    <a:pt x="127100" y="35900"/>
                    <a:pt x="120336" y="24063"/>
                  </a:cubicBezTo>
                  <a:cubicBezTo>
                    <a:pt x="113019" y="11258"/>
                    <a:pt x="84561" y="4117"/>
                    <a:pt x="72210" y="0"/>
                  </a:cubicBezTo>
                  <a:cubicBezTo>
                    <a:pt x="64189" y="2674"/>
                    <a:pt x="54749" y="2739"/>
                    <a:pt x="48147" y="8021"/>
                  </a:cubicBezTo>
                  <a:cubicBezTo>
                    <a:pt x="30814" y="21888"/>
                    <a:pt x="20965" y="65505"/>
                    <a:pt x="16063" y="80211"/>
                  </a:cubicBezTo>
                  <a:lnTo>
                    <a:pt x="8042" y="104274"/>
                  </a:lnTo>
                  <a:cubicBezTo>
                    <a:pt x="-824" y="130873"/>
                    <a:pt x="21" y="119882"/>
                    <a:pt x="21" y="136358"/>
                  </a:cubicBezTo>
                </a:path>
              </a:pathLst>
            </a:custGeom>
            <a:noFill/>
            <a:ln w="28575">
              <a:solidFill>
                <a:srgbClr val="FF2F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1889D57-1281-D4C7-A711-8595B6C1B3AA}"/>
                </a:ext>
              </a:extLst>
            </p:cNvPr>
            <p:cNvSpPr/>
            <p:nvPr/>
          </p:nvSpPr>
          <p:spPr>
            <a:xfrm>
              <a:off x="7201663" y="4518677"/>
              <a:ext cx="930442" cy="786064"/>
            </a:xfrm>
            <a:custGeom>
              <a:avLst/>
              <a:gdLst>
                <a:gd name="connsiteX0" fmla="*/ 0 w 930442"/>
                <a:gd name="connsiteY0" fmla="*/ 0 h 786064"/>
                <a:gd name="connsiteX1" fmla="*/ 56147 w 930442"/>
                <a:gd name="connsiteY1" fmla="*/ 64169 h 786064"/>
                <a:gd name="connsiteX2" fmla="*/ 64168 w 930442"/>
                <a:gd name="connsiteY2" fmla="*/ 88232 h 786064"/>
                <a:gd name="connsiteX3" fmla="*/ 96252 w 930442"/>
                <a:gd name="connsiteY3" fmla="*/ 136358 h 786064"/>
                <a:gd name="connsiteX4" fmla="*/ 128336 w 930442"/>
                <a:gd name="connsiteY4" fmla="*/ 208548 h 786064"/>
                <a:gd name="connsiteX5" fmla="*/ 144379 w 930442"/>
                <a:gd name="connsiteY5" fmla="*/ 224590 h 786064"/>
                <a:gd name="connsiteX6" fmla="*/ 160421 w 930442"/>
                <a:gd name="connsiteY6" fmla="*/ 272716 h 786064"/>
                <a:gd name="connsiteX7" fmla="*/ 176463 w 930442"/>
                <a:gd name="connsiteY7" fmla="*/ 296779 h 786064"/>
                <a:gd name="connsiteX8" fmla="*/ 184484 w 930442"/>
                <a:gd name="connsiteY8" fmla="*/ 320842 h 786064"/>
                <a:gd name="connsiteX9" fmla="*/ 200526 w 930442"/>
                <a:gd name="connsiteY9" fmla="*/ 336885 h 786064"/>
                <a:gd name="connsiteX10" fmla="*/ 216568 w 930442"/>
                <a:gd name="connsiteY10" fmla="*/ 360948 h 786064"/>
                <a:gd name="connsiteX11" fmla="*/ 224589 w 930442"/>
                <a:gd name="connsiteY11" fmla="*/ 385011 h 786064"/>
                <a:gd name="connsiteX12" fmla="*/ 272715 w 930442"/>
                <a:gd name="connsiteY12" fmla="*/ 457200 h 786064"/>
                <a:gd name="connsiteX13" fmla="*/ 288757 w 930442"/>
                <a:gd name="connsiteY13" fmla="*/ 481264 h 786064"/>
                <a:gd name="connsiteX14" fmla="*/ 304800 w 930442"/>
                <a:gd name="connsiteY14" fmla="*/ 497306 h 786064"/>
                <a:gd name="connsiteX15" fmla="*/ 336884 w 930442"/>
                <a:gd name="connsiteY15" fmla="*/ 545432 h 786064"/>
                <a:gd name="connsiteX16" fmla="*/ 352926 w 930442"/>
                <a:gd name="connsiteY16" fmla="*/ 569495 h 786064"/>
                <a:gd name="connsiteX17" fmla="*/ 368968 w 930442"/>
                <a:gd name="connsiteY17" fmla="*/ 593558 h 786064"/>
                <a:gd name="connsiteX18" fmla="*/ 385010 w 930442"/>
                <a:gd name="connsiteY18" fmla="*/ 641685 h 786064"/>
                <a:gd name="connsiteX19" fmla="*/ 417094 w 930442"/>
                <a:gd name="connsiteY19" fmla="*/ 689811 h 786064"/>
                <a:gd name="connsiteX20" fmla="*/ 441157 w 930442"/>
                <a:gd name="connsiteY20" fmla="*/ 697832 h 786064"/>
                <a:gd name="connsiteX21" fmla="*/ 457200 w 930442"/>
                <a:gd name="connsiteY21" fmla="*/ 713874 h 786064"/>
                <a:gd name="connsiteX22" fmla="*/ 481263 w 930442"/>
                <a:gd name="connsiteY22" fmla="*/ 729916 h 786064"/>
                <a:gd name="connsiteX23" fmla="*/ 489284 w 930442"/>
                <a:gd name="connsiteY23" fmla="*/ 753979 h 786064"/>
                <a:gd name="connsiteX24" fmla="*/ 617621 w 930442"/>
                <a:gd name="connsiteY24" fmla="*/ 778042 h 786064"/>
                <a:gd name="connsiteX25" fmla="*/ 689810 w 930442"/>
                <a:gd name="connsiteY25" fmla="*/ 786064 h 786064"/>
                <a:gd name="connsiteX26" fmla="*/ 762000 w 930442"/>
                <a:gd name="connsiteY26" fmla="*/ 770021 h 786064"/>
                <a:gd name="connsiteX27" fmla="*/ 786063 w 930442"/>
                <a:gd name="connsiteY27" fmla="*/ 753979 h 786064"/>
                <a:gd name="connsiteX28" fmla="*/ 818147 w 930442"/>
                <a:gd name="connsiteY28" fmla="*/ 745958 h 786064"/>
                <a:gd name="connsiteX29" fmla="*/ 842210 w 930442"/>
                <a:gd name="connsiteY29" fmla="*/ 737937 h 786064"/>
                <a:gd name="connsiteX30" fmla="*/ 930442 w 930442"/>
                <a:gd name="connsiteY30" fmla="*/ 762000 h 78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30442" h="786064">
                  <a:moveTo>
                    <a:pt x="0" y="0"/>
                  </a:moveTo>
                  <a:cubicBezTo>
                    <a:pt x="20907" y="20907"/>
                    <a:pt x="42883" y="37641"/>
                    <a:pt x="56147" y="64169"/>
                  </a:cubicBezTo>
                  <a:cubicBezTo>
                    <a:pt x="59928" y="71731"/>
                    <a:pt x="60062" y="80841"/>
                    <a:pt x="64168" y="88232"/>
                  </a:cubicBezTo>
                  <a:cubicBezTo>
                    <a:pt x="73531" y="105086"/>
                    <a:pt x="90155" y="118067"/>
                    <a:pt x="96252" y="136358"/>
                  </a:cubicBezTo>
                  <a:cubicBezTo>
                    <a:pt x="108971" y="174516"/>
                    <a:pt x="106546" y="181311"/>
                    <a:pt x="128336" y="208548"/>
                  </a:cubicBezTo>
                  <a:cubicBezTo>
                    <a:pt x="133060" y="214453"/>
                    <a:pt x="139031" y="219243"/>
                    <a:pt x="144379" y="224590"/>
                  </a:cubicBezTo>
                  <a:cubicBezTo>
                    <a:pt x="149726" y="240632"/>
                    <a:pt x="151041" y="258646"/>
                    <a:pt x="160421" y="272716"/>
                  </a:cubicBezTo>
                  <a:cubicBezTo>
                    <a:pt x="165768" y="280737"/>
                    <a:pt x="172152" y="288157"/>
                    <a:pt x="176463" y="296779"/>
                  </a:cubicBezTo>
                  <a:cubicBezTo>
                    <a:pt x="180244" y="304341"/>
                    <a:pt x="180134" y="313592"/>
                    <a:pt x="184484" y="320842"/>
                  </a:cubicBezTo>
                  <a:cubicBezTo>
                    <a:pt x="188375" y="327327"/>
                    <a:pt x="195802" y="330980"/>
                    <a:pt x="200526" y="336885"/>
                  </a:cubicBezTo>
                  <a:cubicBezTo>
                    <a:pt x="206548" y="344413"/>
                    <a:pt x="212257" y="352326"/>
                    <a:pt x="216568" y="360948"/>
                  </a:cubicBezTo>
                  <a:cubicBezTo>
                    <a:pt x="220349" y="368510"/>
                    <a:pt x="220483" y="377620"/>
                    <a:pt x="224589" y="385011"/>
                  </a:cubicBezTo>
                  <a:lnTo>
                    <a:pt x="272715" y="457200"/>
                  </a:lnTo>
                  <a:cubicBezTo>
                    <a:pt x="278062" y="465221"/>
                    <a:pt x="281940" y="474447"/>
                    <a:pt x="288757" y="481264"/>
                  </a:cubicBezTo>
                  <a:cubicBezTo>
                    <a:pt x="294105" y="486611"/>
                    <a:pt x="300262" y="491256"/>
                    <a:pt x="304800" y="497306"/>
                  </a:cubicBezTo>
                  <a:cubicBezTo>
                    <a:pt x="316368" y="512730"/>
                    <a:pt x="326189" y="529390"/>
                    <a:pt x="336884" y="545432"/>
                  </a:cubicBezTo>
                  <a:lnTo>
                    <a:pt x="352926" y="569495"/>
                  </a:lnTo>
                  <a:cubicBezTo>
                    <a:pt x="358273" y="577516"/>
                    <a:pt x="365920" y="584413"/>
                    <a:pt x="368968" y="593558"/>
                  </a:cubicBezTo>
                  <a:lnTo>
                    <a:pt x="385010" y="641685"/>
                  </a:lnTo>
                  <a:cubicBezTo>
                    <a:pt x="393419" y="666913"/>
                    <a:pt x="391344" y="672645"/>
                    <a:pt x="417094" y="689811"/>
                  </a:cubicBezTo>
                  <a:cubicBezTo>
                    <a:pt x="424129" y="694501"/>
                    <a:pt x="433136" y="695158"/>
                    <a:pt x="441157" y="697832"/>
                  </a:cubicBezTo>
                  <a:cubicBezTo>
                    <a:pt x="446505" y="703179"/>
                    <a:pt x="451295" y="709150"/>
                    <a:pt x="457200" y="713874"/>
                  </a:cubicBezTo>
                  <a:cubicBezTo>
                    <a:pt x="464728" y="719896"/>
                    <a:pt x="475241" y="722388"/>
                    <a:pt x="481263" y="729916"/>
                  </a:cubicBezTo>
                  <a:cubicBezTo>
                    <a:pt x="486545" y="736518"/>
                    <a:pt x="482404" y="749065"/>
                    <a:pt x="489284" y="753979"/>
                  </a:cubicBezTo>
                  <a:cubicBezTo>
                    <a:pt x="517381" y="774048"/>
                    <a:pt x="592919" y="775442"/>
                    <a:pt x="617621" y="778042"/>
                  </a:cubicBezTo>
                  <a:lnTo>
                    <a:pt x="689810" y="786064"/>
                  </a:lnTo>
                  <a:cubicBezTo>
                    <a:pt x="708290" y="782984"/>
                    <a:pt x="742256" y="779893"/>
                    <a:pt x="762000" y="770021"/>
                  </a:cubicBezTo>
                  <a:cubicBezTo>
                    <a:pt x="770622" y="765710"/>
                    <a:pt x="777202" y="757776"/>
                    <a:pt x="786063" y="753979"/>
                  </a:cubicBezTo>
                  <a:cubicBezTo>
                    <a:pt x="796195" y="749637"/>
                    <a:pt x="807547" y="748986"/>
                    <a:pt x="818147" y="745958"/>
                  </a:cubicBezTo>
                  <a:cubicBezTo>
                    <a:pt x="826277" y="743635"/>
                    <a:pt x="834189" y="740611"/>
                    <a:pt x="842210" y="737937"/>
                  </a:cubicBezTo>
                  <a:cubicBezTo>
                    <a:pt x="928370" y="746553"/>
                    <a:pt x="910404" y="721924"/>
                    <a:pt x="930442" y="762000"/>
                  </a:cubicBezTo>
                </a:path>
              </a:pathLst>
            </a:custGeom>
            <a:noFill/>
            <a:ln w="38100">
              <a:solidFill>
                <a:srgbClr val="FF2F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DF92D7F0-8E6C-1DA1-84C4-6320BC51B0E3}"/>
                </a:ext>
              </a:extLst>
            </p:cNvPr>
            <p:cNvSpPr/>
            <p:nvPr/>
          </p:nvSpPr>
          <p:spPr>
            <a:xfrm>
              <a:off x="8790415" y="5970489"/>
              <a:ext cx="91440" cy="88232"/>
            </a:xfrm>
            <a:prstGeom prst="round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Rounded Rectangle 19">
              <a:extLst>
                <a:ext uri="{FF2B5EF4-FFF2-40B4-BE49-F238E27FC236}">
                  <a16:creationId xmlns:a16="http://schemas.microsoft.com/office/drawing/2014/main" id="{07EC2345-32FA-A670-2E48-77355162CEB4}"/>
                </a:ext>
              </a:extLst>
            </p:cNvPr>
            <p:cNvSpPr/>
            <p:nvPr/>
          </p:nvSpPr>
          <p:spPr>
            <a:xfrm>
              <a:off x="8666922" y="5970487"/>
              <a:ext cx="91440" cy="88232"/>
            </a:xfrm>
            <a:prstGeom prst="round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64A6CA5C-69B1-590A-1EC5-0DAA792D356E}"/>
                </a:ext>
              </a:extLst>
            </p:cNvPr>
            <p:cNvSpPr/>
            <p:nvPr/>
          </p:nvSpPr>
          <p:spPr>
            <a:xfrm>
              <a:off x="8612989" y="5890277"/>
              <a:ext cx="72568" cy="120316"/>
            </a:xfrm>
            <a:custGeom>
              <a:avLst/>
              <a:gdLst>
                <a:gd name="connsiteX0" fmla="*/ 8400 w 72568"/>
                <a:gd name="connsiteY0" fmla="*/ 0 h 120316"/>
                <a:gd name="connsiteX1" fmla="*/ 8400 w 72568"/>
                <a:gd name="connsiteY1" fmla="*/ 96253 h 120316"/>
                <a:gd name="connsiteX2" fmla="*/ 32463 w 72568"/>
                <a:gd name="connsiteY2" fmla="*/ 120316 h 120316"/>
                <a:gd name="connsiteX3" fmla="*/ 72568 w 72568"/>
                <a:gd name="connsiteY3" fmla="*/ 112295 h 120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568" h="120316">
                  <a:moveTo>
                    <a:pt x="8400" y="0"/>
                  </a:moveTo>
                  <a:cubicBezTo>
                    <a:pt x="2567" y="35001"/>
                    <a:pt x="-7156" y="61252"/>
                    <a:pt x="8400" y="96253"/>
                  </a:cubicBezTo>
                  <a:cubicBezTo>
                    <a:pt x="13007" y="106619"/>
                    <a:pt x="24442" y="112295"/>
                    <a:pt x="32463" y="120316"/>
                  </a:cubicBezTo>
                  <a:lnTo>
                    <a:pt x="72568" y="112295"/>
                  </a:lnTo>
                </a:path>
              </a:pathLst>
            </a:custGeom>
            <a:noFill/>
            <a:ln w="28575">
              <a:solidFill>
                <a:srgbClr val="FF2F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A0F02DFB-19CA-3E1D-A0B7-5E491CA35751}"/>
                </a:ext>
              </a:extLst>
            </p:cNvPr>
            <p:cNvSpPr txBox="1"/>
            <p:nvPr/>
          </p:nvSpPr>
          <p:spPr>
            <a:xfrm>
              <a:off x="5657484" y="5861462"/>
              <a:ext cx="1114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/>
                <a:t>FIB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F589C1C-2FB4-57A2-48FE-C14EFF143B7A}"/>
                </a:ext>
              </a:extLst>
            </p:cNvPr>
            <p:cNvCxnSpPr>
              <a:cxnSpLocks/>
              <a:endCxn id="17" idx="14"/>
            </p:cNvCxnSpPr>
            <p:nvPr/>
          </p:nvCxnSpPr>
          <p:spPr>
            <a:xfrm flipV="1">
              <a:off x="6415588" y="5015983"/>
              <a:ext cx="1090875" cy="99461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ounded Rectangle 24">
              <a:extLst>
                <a:ext uri="{FF2B5EF4-FFF2-40B4-BE49-F238E27FC236}">
                  <a16:creationId xmlns:a16="http://schemas.microsoft.com/office/drawing/2014/main" id="{8F467DE8-132B-FC52-A2F6-7DC347663D43}"/>
                </a:ext>
              </a:extLst>
            </p:cNvPr>
            <p:cNvSpPr/>
            <p:nvPr/>
          </p:nvSpPr>
          <p:spPr>
            <a:xfrm>
              <a:off x="8899535" y="5894919"/>
              <a:ext cx="91440" cy="27432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3" name="TextBox 17">
              <a:extLst>
                <a:ext uri="{FF2B5EF4-FFF2-40B4-BE49-F238E27FC236}">
                  <a16:creationId xmlns:a16="http://schemas.microsoft.com/office/drawing/2014/main" id="{19863A8C-25F2-CF12-28B5-9F567A959F3F}"/>
                </a:ext>
              </a:extLst>
            </p:cNvPr>
            <p:cNvSpPr txBox="1"/>
            <p:nvPr/>
          </p:nvSpPr>
          <p:spPr>
            <a:xfrm>
              <a:off x="8649273" y="6372846"/>
              <a:ext cx="1114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/>
                <a:t>CAL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47D4122-94D7-E770-8D49-94FA6DD6FF3A}"/>
                </a:ext>
              </a:extLst>
            </p:cNvPr>
            <p:cNvCxnSpPr>
              <a:cxnSpLocks/>
              <a:endCxn id="25" idx="2"/>
            </p:cNvCxnSpPr>
            <p:nvPr/>
          </p:nvCxnSpPr>
          <p:spPr>
            <a:xfrm flipH="1" flipV="1">
              <a:off x="8945255" y="6169239"/>
              <a:ext cx="104535" cy="232428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5611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BD8206-D15E-2388-72F5-C656F234D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786457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latin typeface="+mj-lt"/>
                <a:ea typeface="+mj-ea"/>
                <a:cs typeface="+mj-cs"/>
              </a:rPr>
              <a:t>FEI </a:t>
            </a:r>
            <a:r>
              <a:rPr lang="en-US" sz="6100"/>
              <a:t>mechanical design</a:t>
            </a:r>
            <a:endParaRPr lang="en-US" sz="6100" kern="1200">
              <a:latin typeface="+mj-lt"/>
              <a:cs typeface="Calibri Light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F93282-4B66-BCFE-B699-CB166B135118}"/>
              </a:ext>
            </a:extLst>
          </p:cNvPr>
          <p:cNvGrpSpPr/>
          <p:nvPr/>
        </p:nvGrpSpPr>
        <p:grpSpPr>
          <a:xfrm>
            <a:off x="4828632" y="494673"/>
            <a:ext cx="7001507" cy="5809718"/>
            <a:chOff x="288829" y="1406926"/>
            <a:chExt cx="6443423" cy="511211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F17F4E9-30C6-512E-0FD8-1E52CF0C9920}"/>
                </a:ext>
              </a:extLst>
            </p:cNvPr>
            <p:cNvGrpSpPr/>
            <p:nvPr/>
          </p:nvGrpSpPr>
          <p:grpSpPr>
            <a:xfrm>
              <a:off x="433497" y="1406926"/>
              <a:ext cx="6298755" cy="5112113"/>
              <a:chOff x="433497" y="1406926"/>
              <a:chExt cx="7646425" cy="6203251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26032C7-DE4C-BAA6-FF8B-6207EC12E2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33497" y="1406926"/>
                <a:ext cx="6661496" cy="6065560"/>
              </a:xfrm>
              <a:prstGeom prst="rect">
                <a:avLst/>
              </a:prstGeom>
            </p:spPr>
          </p:pic>
          <p:sp>
            <p:nvSpPr>
              <p:cNvPr id="26" name="TextBox 21">
                <a:extLst>
                  <a:ext uri="{FF2B5EF4-FFF2-40B4-BE49-F238E27FC236}">
                    <a16:creationId xmlns:a16="http://schemas.microsoft.com/office/drawing/2014/main" id="{2A27BD36-8311-66DE-25A6-0A9CA5D7CC63}"/>
                  </a:ext>
                </a:extLst>
              </p:cNvPr>
              <p:cNvSpPr txBox="1"/>
              <p:nvPr/>
            </p:nvSpPr>
            <p:spPr>
              <a:xfrm>
                <a:off x="4849068" y="6900587"/>
                <a:ext cx="2374387" cy="70959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1600" spc="-120">
                    <a:latin typeface="Calibri Light"/>
                    <a:cs typeface="Calibri Light"/>
                  </a:rPr>
                  <a:t>NFIRAOS focal plane (below plate)</a:t>
                </a:r>
              </a:p>
            </p:txBody>
          </p:sp>
          <p:sp>
            <p:nvSpPr>
              <p:cNvPr id="27" name="TextBox 22">
                <a:extLst>
                  <a:ext uri="{FF2B5EF4-FFF2-40B4-BE49-F238E27FC236}">
                    <a16:creationId xmlns:a16="http://schemas.microsoft.com/office/drawing/2014/main" id="{4911D681-62D1-6226-EFC1-20AD9D79518E}"/>
                  </a:ext>
                </a:extLst>
              </p:cNvPr>
              <p:cNvSpPr txBox="1"/>
              <p:nvPr/>
            </p:nvSpPr>
            <p:spPr>
              <a:xfrm>
                <a:off x="6417069" y="5456078"/>
                <a:ext cx="1471567" cy="4437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1600" spc="-12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Optical bench</a:t>
                </a: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8F79EB11-D95B-3048-AC83-2EE57D6938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81041" y="5716428"/>
                <a:ext cx="56072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TextBox 24">
                <a:extLst>
                  <a:ext uri="{FF2B5EF4-FFF2-40B4-BE49-F238E27FC236}">
                    <a16:creationId xmlns:a16="http://schemas.microsoft.com/office/drawing/2014/main" id="{3D5B0643-D1A2-47FB-B0C2-ED806ECB7607}"/>
                  </a:ext>
                </a:extLst>
              </p:cNvPr>
              <p:cNvSpPr txBox="1"/>
              <p:nvPr/>
            </p:nvSpPr>
            <p:spPr>
              <a:xfrm>
                <a:off x="6410016" y="5792353"/>
                <a:ext cx="1669906" cy="4437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1600" spc="-12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Bipod Assembly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B10F029A-CF04-7263-0BE4-7B9B0E00B4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80960" y="5976780"/>
                <a:ext cx="836109" cy="1165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TextBox 26">
                <a:extLst>
                  <a:ext uri="{FF2B5EF4-FFF2-40B4-BE49-F238E27FC236}">
                    <a16:creationId xmlns:a16="http://schemas.microsoft.com/office/drawing/2014/main" id="{9E9BB13B-9FBD-A789-B2AD-F48FD2E42386}"/>
                  </a:ext>
                </a:extLst>
              </p:cNvPr>
              <p:cNvSpPr txBox="1"/>
              <p:nvPr/>
            </p:nvSpPr>
            <p:spPr>
              <a:xfrm>
                <a:off x="6368639" y="6178331"/>
                <a:ext cx="1464003" cy="4437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1600" spc="-12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Internal pylon</a:t>
                </a: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A70A3463-B997-10E3-E391-60F0589AD9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365793" y="6328760"/>
                <a:ext cx="992661" cy="4841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FC57AA55-0193-EB01-F35D-573853C6C3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828920" y="5981951"/>
                <a:ext cx="1069971" cy="108533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74323BF9-36F4-3B32-BCB7-848F5AC8F6D2}"/>
                </a:ext>
              </a:extLst>
            </p:cNvPr>
            <p:cNvSpPr txBox="1"/>
            <p:nvPr/>
          </p:nvSpPr>
          <p:spPr>
            <a:xfrm>
              <a:off x="2306767" y="5574150"/>
              <a:ext cx="924671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600" spc="-120">
                  <a:latin typeface="Calibri Light"/>
                  <a:cs typeface="Calibri Light"/>
                </a:rPr>
                <a:t>PolBox</a:t>
              </a:r>
              <a:endParaRPr lang="en-US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9B3FC547-953F-EA5D-CB85-7232FCDF7D7E}"/>
                </a:ext>
              </a:extLst>
            </p:cNvPr>
            <p:cNvSpPr txBox="1"/>
            <p:nvPr/>
          </p:nvSpPr>
          <p:spPr>
            <a:xfrm flipH="1">
              <a:off x="1691963" y="1681753"/>
              <a:ext cx="820340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600" spc="-120">
                  <a:latin typeface="Calibri Light"/>
                  <a:cs typeface="Calibri Light"/>
                </a:rPr>
                <a:t>APIC dewar</a:t>
              </a:r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6E70834-6F32-4E3A-4FD9-B741E275D7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79678" y="4962578"/>
              <a:ext cx="3694" cy="1922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FCEFD941-49DB-3838-79C6-86FF9F2F357F}"/>
                </a:ext>
              </a:extLst>
            </p:cNvPr>
            <p:cNvSpPr txBox="1"/>
            <p:nvPr/>
          </p:nvSpPr>
          <p:spPr>
            <a:xfrm>
              <a:off x="2737037" y="5070445"/>
              <a:ext cx="983505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600" spc="-120">
                  <a:latin typeface="Calibri Light"/>
                  <a:cs typeface="Calibri Light"/>
                </a:rPr>
                <a:t>from NFIRAOS</a:t>
              </a:r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A402CCDE-856E-7AE0-0FE6-8846FE74FA3E}"/>
                </a:ext>
              </a:extLst>
            </p:cNvPr>
            <p:cNvSpPr txBox="1"/>
            <p:nvPr/>
          </p:nvSpPr>
          <p:spPr>
            <a:xfrm flipH="1">
              <a:off x="288829" y="4670873"/>
              <a:ext cx="820340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600" spc="-120">
                  <a:latin typeface="Calibri Light"/>
                  <a:cs typeface="Calibri Light"/>
                </a:rPr>
                <a:t>Fiber injection</a:t>
              </a:r>
              <a:endParaRPr lang="en-US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D52F2BD-0042-E7CE-8D14-5F2432EF4E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76767" y="5362718"/>
              <a:ext cx="36054" cy="2912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29C1069-5807-20D6-5B67-D1606A0A3D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9519" y="4797813"/>
              <a:ext cx="849917" cy="2912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0CCE366-308F-4757-B647-EAC3682950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4763" y="4437598"/>
              <a:ext cx="155739" cy="3311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B15A43E-B911-5C1F-065C-C4BDD87D66B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44916" y="5632983"/>
              <a:ext cx="110144" cy="946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441715CA-5E17-6D67-F48D-E4D1932104FE}"/>
                </a:ext>
              </a:extLst>
            </p:cNvPr>
            <p:cNvSpPr txBox="1"/>
            <p:nvPr/>
          </p:nvSpPr>
          <p:spPr>
            <a:xfrm>
              <a:off x="3426748" y="3866678"/>
              <a:ext cx="924671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600" spc="-120">
                  <a:latin typeface="Calibri Light"/>
                  <a:cs typeface="Calibri Light"/>
                </a:rPr>
                <a:t>ADC</a:t>
              </a:r>
              <a:endParaRPr lang="en-US"/>
            </a:p>
          </p:txBody>
        </p:sp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CEFDE679-52C2-D448-52CC-F83B5B22048A}"/>
                </a:ext>
              </a:extLst>
            </p:cNvPr>
            <p:cNvSpPr txBox="1"/>
            <p:nvPr/>
          </p:nvSpPr>
          <p:spPr>
            <a:xfrm>
              <a:off x="2441899" y="3942159"/>
              <a:ext cx="507728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600" spc="-120">
                  <a:latin typeface="Calibri Light"/>
                  <a:cs typeface="Calibri Light"/>
                </a:rPr>
                <a:t>TTM</a:t>
              </a:r>
              <a:endParaRPr lang="en-US"/>
            </a:p>
          </p:txBody>
        </p:sp>
        <p:sp>
          <p:nvSpPr>
            <p:cNvPr id="19" name="TextBox 14">
              <a:extLst>
                <a:ext uri="{FF2B5EF4-FFF2-40B4-BE49-F238E27FC236}">
                  <a16:creationId xmlns:a16="http://schemas.microsoft.com/office/drawing/2014/main" id="{8401E7CD-65C6-8666-CD9F-3AA7753F9DED}"/>
                </a:ext>
              </a:extLst>
            </p:cNvPr>
            <p:cNvSpPr txBox="1"/>
            <p:nvPr/>
          </p:nvSpPr>
          <p:spPr>
            <a:xfrm>
              <a:off x="4138427" y="3158593"/>
              <a:ext cx="924671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600" spc="-120">
                  <a:latin typeface="Calibri Light"/>
                  <a:cs typeface="Calibri Light"/>
                </a:rPr>
                <a:t>MS</a:t>
              </a:r>
              <a:endParaRPr lang="en-US"/>
            </a:p>
          </p:txBody>
        </p:sp>
        <p:sp>
          <p:nvSpPr>
            <p:cNvPr id="20" name="TextBox 15">
              <a:extLst>
                <a:ext uri="{FF2B5EF4-FFF2-40B4-BE49-F238E27FC236}">
                  <a16:creationId xmlns:a16="http://schemas.microsoft.com/office/drawing/2014/main" id="{FBEE6B2E-CF1A-7545-7D5B-65A3D28561F9}"/>
                </a:ext>
              </a:extLst>
            </p:cNvPr>
            <p:cNvSpPr txBox="1"/>
            <p:nvPr/>
          </p:nvSpPr>
          <p:spPr>
            <a:xfrm>
              <a:off x="1935096" y="3643828"/>
              <a:ext cx="507728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600" spc="-120">
                  <a:latin typeface="Calibri Light"/>
                  <a:cs typeface="Calibri Light"/>
                </a:rPr>
                <a:t>BS</a:t>
              </a:r>
              <a:endParaRPr lang="en-US"/>
            </a:p>
          </p:txBody>
        </p:sp>
        <p:sp>
          <p:nvSpPr>
            <p:cNvPr id="21" name="TextBox 16">
              <a:extLst>
                <a:ext uri="{FF2B5EF4-FFF2-40B4-BE49-F238E27FC236}">
                  <a16:creationId xmlns:a16="http://schemas.microsoft.com/office/drawing/2014/main" id="{73C3D3D4-77F2-43A6-CA89-F454A541815A}"/>
                </a:ext>
              </a:extLst>
            </p:cNvPr>
            <p:cNvSpPr txBox="1"/>
            <p:nvPr/>
          </p:nvSpPr>
          <p:spPr>
            <a:xfrm>
              <a:off x="1909937" y="3190942"/>
              <a:ext cx="507728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600" spc="-120">
                  <a:latin typeface="Calibri Light"/>
                  <a:cs typeface="Calibri Light"/>
                </a:rPr>
                <a:t>CC</a:t>
              </a:r>
              <a:endParaRPr lang="en-US"/>
            </a:p>
          </p:txBody>
        </p:sp>
        <p:sp>
          <p:nvSpPr>
            <p:cNvPr id="22" name="TextBox 17">
              <a:extLst>
                <a:ext uri="{FF2B5EF4-FFF2-40B4-BE49-F238E27FC236}">
                  <a16:creationId xmlns:a16="http://schemas.microsoft.com/office/drawing/2014/main" id="{38E70EE3-184F-BDB1-AD02-D659CDD4B811}"/>
                </a:ext>
              </a:extLst>
            </p:cNvPr>
            <p:cNvSpPr txBox="1"/>
            <p:nvPr/>
          </p:nvSpPr>
          <p:spPr>
            <a:xfrm>
              <a:off x="3815751" y="4512720"/>
              <a:ext cx="507728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600" spc="-120">
                  <a:latin typeface="Calibri Light"/>
                  <a:cs typeface="Calibri Light"/>
                </a:rPr>
                <a:t>OAP</a:t>
              </a:r>
              <a:endParaRPr lang="en-US"/>
            </a:p>
          </p:txBody>
        </p: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B9A7314A-290B-AB9A-A6EF-093562344F7A}"/>
                </a:ext>
              </a:extLst>
            </p:cNvPr>
            <p:cNvSpPr txBox="1"/>
            <p:nvPr/>
          </p:nvSpPr>
          <p:spPr>
            <a:xfrm>
              <a:off x="4806726" y="4261222"/>
              <a:ext cx="507728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600" spc="-120">
                  <a:latin typeface="Calibri Light"/>
                  <a:cs typeface="Calibri Light"/>
                </a:rPr>
                <a:t>OAP</a:t>
              </a:r>
              <a:endParaRPr lang="en-US"/>
            </a:p>
          </p:txBody>
        </p:sp>
        <p:sp>
          <p:nvSpPr>
            <p:cNvPr id="24" name="TextBox 19">
              <a:extLst>
                <a:ext uri="{FF2B5EF4-FFF2-40B4-BE49-F238E27FC236}">
                  <a16:creationId xmlns:a16="http://schemas.microsoft.com/office/drawing/2014/main" id="{D39EDD2A-6393-8DFC-0AFC-748D13CA26D4}"/>
                </a:ext>
              </a:extLst>
            </p:cNvPr>
            <p:cNvSpPr txBox="1"/>
            <p:nvPr/>
          </p:nvSpPr>
          <p:spPr>
            <a:xfrm>
              <a:off x="1225702" y="3472946"/>
              <a:ext cx="507728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600" spc="-120">
                  <a:latin typeface="Calibri Light"/>
                  <a:cs typeface="Calibri Light"/>
                </a:rPr>
                <a:t>OAP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4442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D41CF8-5232-42BC-8D05-AFEDE2153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1256"/>
            <a:ext cx="12192000" cy="6869256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49237091-E62C-4878-AA4C-0B9995ADB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28801"/>
            <a:ext cx="10515600" cy="43624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BDE829EB-9974-7BBD-D93E-7671953BF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288" y="2220913"/>
            <a:ext cx="3178175" cy="3573463"/>
          </a:xfrm>
          <a:prstGeom prst="rect">
            <a:avLst/>
          </a:prstGeom>
        </p:spPr>
      </p:pic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DB4A573C-4F17-8D92-CDD9-5FF1EACC6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138" y="2220913"/>
            <a:ext cx="6629400" cy="35734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330831-0E39-4643-C6A5-8860448D4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Spectrometers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94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8263A24-0C1F-4677-B43C-4AE14E276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A33C42-B137-329F-4CD8-7622212B2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405575"/>
            <a:ext cx="5001768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300" dirty="0">
                <a:cs typeface="Calibri Light"/>
              </a:rPr>
              <a:t>Other enabling technologies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86984" y="1071836"/>
            <a:ext cx="102145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BD18FCD7-B8BE-7740-CD2D-FF557E022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835" y="2166222"/>
            <a:ext cx="3333445" cy="42062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07D3B6-066D-54C1-17EC-A9F58D11DF01}"/>
              </a:ext>
            </a:extLst>
          </p:cNvPr>
          <p:cNvSpPr txBox="1"/>
          <p:nvPr/>
        </p:nvSpPr>
        <p:spPr>
          <a:xfrm>
            <a:off x="6473780" y="560231"/>
            <a:ext cx="4503312" cy="11541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300">
                <a:latin typeface="Calibri Light"/>
              </a:rPr>
              <a:t>High-efficiency echelle grating from Canon and robotic fiber switchers (ABC contributions)</a:t>
            </a:r>
            <a:r>
              <a:rPr lang="en-US" sz="2300">
                <a:latin typeface="Calibri Light"/>
                <a:cs typeface="Calibri Light"/>
              </a:rPr>
              <a:t>​</a:t>
            </a:r>
            <a:endParaRPr lang="en-US"/>
          </a:p>
        </p:txBody>
      </p:sp>
      <p:pic>
        <p:nvPicPr>
          <p:cNvPr id="6" name="Picture 6" descr="A picture containing lined, several&#10;&#10;Description automatically generated">
            <a:extLst>
              <a:ext uri="{FF2B5EF4-FFF2-40B4-BE49-F238E27FC236}">
                <a16:creationId xmlns:a16="http://schemas.microsoft.com/office/drawing/2014/main" id="{8EBF3B31-8E70-8A3C-A89F-30FFCADF5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428" y="2069990"/>
            <a:ext cx="3462270" cy="440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862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75286-85E7-C9C6-DAD1-5EDEB22AA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Extensive suite of calibration sources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637A6-7900-69DA-7525-C4E47AF94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Fabry-Perot Etalons</a:t>
            </a:r>
          </a:p>
          <a:p>
            <a:r>
              <a:rPr lang="en-US" sz="2200"/>
              <a:t>Laser Frequency Combs</a:t>
            </a:r>
          </a:p>
          <a:p>
            <a:r>
              <a:rPr lang="en-US" sz="2200"/>
              <a:t>Gas/arc lamps</a:t>
            </a:r>
          </a:p>
          <a:p>
            <a:r>
              <a:rPr lang="en-US" sz="2200"/>
              <a:t>Flat field lamp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1974529-6CD6-B518-E655-75827D304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331" y="207949"/>
            <a:ext cx="5727277" cy="3834128"/>
          </a:xfrm>
          <a:prstGeom prst="rect">
            <a:avLst/>
          </a:prstGeom>
        </p:spPr>
      </p:pic>
      <p:pic>
        <p:nvPicPr>
          <p:cNvPr id="6" name="Picture 6" descr="A picture containing text, indoor, different&#10;&#10;Description automatically generated">
            <a:extLst>
              <a:ext uri="{FF2B5EF4-FFF2-40B4-BE49-F238E27FC236}">
                <a16:creationId xmlns:a16="http://schemas.microsoft.com/office/drawing/2014/main" id="{56633C78-AED3-D389-35C2-14C1ED1009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09" t="-207" r="-197" b="446"/>
          <a:stretch/>
        </p:blipFill>
        <p:spPr>
          <a:xfrm>
            <a:off x="5743977" y="4254062"/>
            <a:ext cx="3632031" cy="2294454"/>
          </a:xfrm>
          <a:prstGeom prst="rect">
            <a:avLst/>
          </a:prstGeom>
        </p:spPr>
      </p:pic>
      <p:pic>
        <p:nvPicPr>
          <p:cNvPr id="7" name="Picture 7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B9FC2946-CE1B-B261-E8A7-F3C35CAC8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8117" y="4434213"/>
            <a:ext cx="2313904" cy="2057151"/>
          </a:xfrm>
          <a:prstGeom prst="rect">
            <a:avLst/>
          </a:prstGeom>
        </p:spPr>
      </p:pic>
      <p:pic>
        <p:nvPicPr>
          <p:cNvPr id="8" name="Picture 8" descr="Chart&#10;&#10;Description automatically generated">
            <a:extLst>
              <a:ext uri="{FF2B5EF4-FFF2-40B4-BE49-F238E27FC236}">
                <a16:creationId xmlns:a16="http://schemas.microsoft.com/office/drawing/2014/main" id="{84041C23-0A4B-9895-775D-FE651DB77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738" y="4435380"/>
            <a:ext cx="3719847" cy="20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25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DB6786-2EEB-2A50-FAB1-59F336BA1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cs typeface="Calibri Light"/>
              </a:rPr>
              <a:t>HISPEC and MODHIS status</a:t>
            </a:r>
            <a:endParaRPr lang="en-US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1F4A5-D4F2-ED4B-E128-21E364CD6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>
                <a:cs typeface="Calibri"/>
              </a:rPr>
              <a:t>Precursor instrument HISPEC passed PDR and entered Full-Scale Development:</a:t>
            </a:r>
          </a:p>
          <a:p>
            <a:pPr lvl="1"/>
            <a:r>
              <a:rPr lang="en-US" dirty="0">
                <a:cs typeface="Calibri"/>
              </a:rPr>
              <a:t>HISPEC first light in 2026</a:t>
            </a:r>
            <a:endParaRPr lang="en-US" sz="2800" dirty="0">
              <a:cs typeface="Calibri"/>
            </a:endParaRPr>
          </a:p>
          <a:p>
            <a:r>
              <a:rPr lang="en-US" sz="2200" dirty="0">
                <a:cs typeface="Calibri"/>
              </a:rPr>
              <a:t>MODHIS in Conceptual Design Phase.</a:t>
            </a:r>
          </a:p>
          <a:p>
            <a:pPr lvl="1"/>
            <a:r>
              <a:rPr lang="en-US" sz="2200" dirty="0">
                <a:cs typeface="Calibri"/>
              </a:rPr>
              <a:t>Flesh out other science cases (e.g. Solar system science)</a:t>
            </a:r>
          </a:p>
          <a:p>
            <a:pPr lvl="1"/>
            <a:r>
              <a:rPr lang="en-US" sz="2200" dirty="0">
                <a:cs typeface="Calibri"/>
              </a:rPr>
              <a:t>Spectro-polarimetric science case</a:t>
            </a:r>
          </a:p>
          <a:p>
            <a:pPr lvl="1"/>
            <a:r>
              <a:rPr lang="en-US" sz="2200" dirty="0">
                <a:cs typeface="Calibri"/>
              </a:rPr>
              <a:t>NFIRAOS </a:t>
            </a:r>
            <a:r>
              <a:rPr lang="en-US" sz="2200" dirty="0">
                <a:ea typeface="+mn-lt"/>
                <a:cs typeface="+mn-lt"/>
              </a:rPr>
              <a:t>Support Structure, Rotator, and On-Instrument Wavefront Sensor (SRO) </a:t>
            </a:r>
            <a:r>
              <a:rPr lang="en-US" sz="2200" dirty="0">
                <a:cs typeface="Calibri"/>
              </a:rPr>
              <a:t>interface</a:t>
            </a:r>
          </a:p>
          <a:p>
            <a:pPr lvl="1"/>
            <a:r>
              <a:rPr lang="en-US" sz="2200" dirty="0">
                <a:cs typeface="Calibri"/>
              </a:rPr>
              <a:t>Fiber routing and spectrograph location</a:t>
            </a:r>
          </a:p>
        </p:txBody>
      </p:sp>
    </p:spTree>
    <p:extLst>
      <p:ext uri="{BB962C8B-B14F-4D97-AF65-F5344CB8AC3E}">
        <p14:creationId xmlns:p14="http://schemas.microsoft.com/office/powerpoint/2010/main" val="3007986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1C9132-43C2-6DE1-65A4-4501C270B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/>
              <a:t>High-Dispersion </a:t>
            </a:r>
            <a:r>
              <a:rPr lang="en-US" sz="4000" dirty="0" err="1"/>
              <a:t>Coronagraphy</a:t>
            </a:r>
            <a:r>
              <a:rPr lang="en-US" sz="4000" dirty="0"/>
              <a:t>: characterization of exoplanets at high contrast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0708E72-5D4F-D4A6-D216-1B1DA7BF7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2754166"/>
            <a:ext cx="5614416" cy="3382684"/>
          </a:xfrm>
          <a:prstGeom prst="rect">
            <a:avLst/>
          </a:prstGeom>
        </p:spPr>
      </p:pic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952625A2-CF09-AB26-32FD-98EB7B188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2789255"/>
            <a:ext cx="5614416" cy="331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114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DA680F8-5FD4-9D4F-8790-79ED9B118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653" y="1300031"/>
            <a:ext cx="10350694" cy="5444896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8C59AE3C-2EAC-43CC-AA07-FA5F8A7FE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076" y="361729"/>
            <a:ext cx="1697083" cy="91052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3032FAB-0BEF-4D2E-BD3F-83BA94D2A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What is KPIC?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21B29E-5662-4248-9796-0A2B5446940D}"/>
              </a:ext>
            </a:extLst>
          </p:cNvPr>
          <p:cNvSpPr txBox="1"/>
          <p:nvPr/>
        </p:nvSpPr>
        <p:spPr>
          <a:xfrm>
            <a:off x="748359" y="1268858"/>
            <a:ext cx="4727650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K, L, M band vortex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coronagraphy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 Pyramid WFS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 and L band spectroscopy 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 ~ 35,000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3D37B4-7945-43D9-89F0-615B704026D0}"/>
              </a:ext>
            </a:extLst>
          </p:cNvPr>
          <p:cNvSpPr txBox="1"/>
          <p:nvPr/>
        </p:nvSpPr>
        <p:spPr>
          <a:xfrm>
            <a:off x="8899038" y="6381793"/>
            <a:ext cx="3171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Credit: Jacques-Robert Delorme</a:t>
            </a:r>
          </a:p>
        </p:txBody>
      </p:sp>
      <p:sp>
        <p:nvSpPr>
          <p:cNvPr id="3" name="Freeform 2"/>
          <p:cNvSpPr/>
          <p:nvPr/>
        </p:nvSpPr>
        <p:spPr>
          <a:xfrm>
            <a:off x="7033157" y="1183753"/>
            <a:ext cx="4025176" cy="5382706"/>
          </a:xfrm>
          <a:custGeom>
            <a:avLst/>
            <a:gdLst>
              <a:gd name="connsiteX0" fmla="*/ 1061683 w 4025176"/>
              <a:gd name="connsiteY0" fmla="*/ 154 h 5382706"/>
              <a:gd name="connsiteX1" fmla="*/ 580420 w 4025176"/>
              <a:gd name="connsiteY1" fmla="*/ 29030 h 5382706"/>
              <a:gd name="connsiteX2" fmla="*/ 272412 w 4025176"/>
              <a:gd name="connsiteY2" fmla="*/ 163784 h 5382706"/>
              <a:gd name="connsiteX3" fmla="*/ 51031 w 4025176"/>
              <a:gd name="connsiteY3" fmla="*/ 572858 h 5382706"/>
              <a:gd name="connsiteX4" fmla="*/ 2904 w 4025176"/>
              <a:gd name="connsiteY4" fmla="*/ 967493 h 5382706"/>
              <a:gd name="connsiteX5" fmla="*/ 7717 w 4025176"/>
              <a:gd name="connsiteY5" fmla="*/ 1246626 h 5382706"/>
              <a:gd name="connsiteX6" fmla="*/ 26968 w 4025176"/>
              <a:gd name="connsiteY6" fmla="*/ 4634719 h 5382706"/>
              <a:gd name="connsiteX7" fmla="*/ 262787 w 4025176"/>
              <a:gd name="connsiteY7" fmla="*/ 5265173 h 5382706"/>
              <a:gd name="connsiteX8" fmla="*/ 1283064 w 4025176"/>
              <a:gd name="connsiteY8" fmla="*/ 5375864 h 5382706"/>
              <a:gd name="connsiteX9" fmla="*/ 1875018 w 4025176"/>
              <a:gd name="connsiteY9" fmla="*/ 5168921 h 5382706"/>
              <a:gd name="connsiteX10" fmla="*/ 1995334 w 4025176"/>
              <a:gd name="connsiteY10" fmla="*/ 4591405 h 5382706"/>
              <a:gd name="connsiteX11" fmla="*/ 1966458 w 4025176"/>
              <a:gd name="connsiteY11" fmla="*/ 4259333 h 5382706"/>
              <a:gd name="connsiteX12" fmla="*/ 1990521 w 4025176"/>
              <a:gd name="connsiteY12" fmla="*/ 3960950 h 5382706"/>
              <a:gd name="connsiteX13" fmla="*/ 2274467 w 4025176"/>
              <a:gd name="connsiteY13" fmla="*/ 3614441 h 5382706"/>
              <a:gd name="connsiteX14" fmla="*/ 2827919 w 4025176"/>
              <a:gd name="connsiteY14" fmla="*/ 3445999 h 5382706"/>
              <a:gd name="connsiteX15" fmla="*/ 3424686 w 4025176"/>
              <a:gd name="connsiteY15" fmla="*/ 3450811 h 5382706"/>
              <a:gd name="connsiteX16" fmla="*/ 3756757 w 4025176"/>
              <a:gd name="connsiteY16" fmla="*/ 3455624 h 5382706"/>
              <a:gd name="connsiteX17" fmla="*/ 3949262 w 4025176"/>
              <a:gd name="connsiteY17" fmla="*/ 3364184 h 5382706"/>
              <a:gd name="connsiteX18" fmla="*/ 4011827 w 4025176"/>
              <a:gd name="connsiteY18" fmla="*/ 3195742 h 5382706"/>
              <a:gd name="connsiteX19" fmla="*/ 4002201 w 4025176"/>
              <a:gd name="connsiteY19" fmla="*/ 2839607 h 5382706"/>
              <a:gd name="connsiteX20" fmla="*/ 4021452 w 4025176"/>
              <a:gd name="connsiteY20" fmla="*/ 2416095 h 5382706"/>
              <a:gd name="connsiteX21" fmla="*/ 3915574 w 4025176"/>
              <a:gd name="connsiteY21" fmla="*/ 2271716 h 5382706"/>
              <a:gd name="connsiteX22" fmla="*/ 3732694 w 4025176"/>
              <a:gd name="connsiteY22" fmla="*/ 2136963 h 5382706"/>
              <a:gd name="connsiteX23" fmla="*/ 3622003 w 4025176"/>
              <a:gd name="connsiteY23" fmla="*/ 2161026 h 5382706"/>
              <a:gd name="connsiteX24" fmla="*/ 2808669 w 4025176"/>
              <a:gd name="connsiteY24" fmla="*/ 2156213 h 5382706"/>
              <a:gd name="connsiteX25" fmla="*/ 2630601 w 4025176"/>
              <a:gd name="connsiteY25" fmla="*/ 2069586 h 5382706"/>
              <a:gd name="connsiteX26" fmla="*/ 2495848 w 4025176"/>
              <a:gd name="connsiteY26" fmla="*/ 1862643 h 5382706"/>
              <a:gd name="connsiteX27" fmla="*/ 2428471 w 4025176"/>
              <a:gd name="connsiteY27" fmla="*/ 1338066 h 5382706"/>
              <a:gd name="connsiteX28" fmla="*/ 2442909 w 4025176"/>
              <a:gd name="connsiteY28" fmla="*/ 741300 h 5382706"/>
              <a:gd name="connsiteX29" fmla="*/ 2433283 w 4025176"/>
              <a:gd name="connsiteY29" fmla="*/ 442916 h 5382706"/>
              <a:gd name="connsiteX30" fmla="*/ 2250403 w 4025176"/>
              <a:gd name="connsiteY30" fmla="*/ 274474 h 5382706"/>
              <a:gd name="connsiteX31" fmla="*/ 1966458 w 4025176"/>
              <a:gd name="connsiteY31" fmla="*/ 130095 h 5382706"/>
              <a:gd name="connsiteX32" fmla="*/ 1591073 w 4025176"/>
              <a:gd name="connsiteY32" fmla="*/ 72344 h 5382706"/>
              <a:gd name="connsiteX33" fmla="*/ 1215688 w 4025176"/>
              <a:gd name="connsiteY33" fmla="*/ 19405 h 5382706"/>
              <a:gd name="connsiteX34" fmla="*/ 1061683 w 4025176"/>
              <a:gd name="connsiteY34" fmla="*/ 154 h 5382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025176" h="5382706">
                <a:moveTo>
                  <a:pt x="1061683" y="154"/>
                </a:moveTo>
                <a:cubicBezTo>
                  <a:pt x="955805" y="1758"/>
                  <a:pt x="711965" y="1758"/>
                  <a:pt x="580420" y="29030"/>
                </a:cubicBezTo>
                <a:cubicBezTo>
                  <a:pt x="448875" y="56302"/>
                  <a:pt x="360643" y="73146"/>
                  <a:pt x="272412" y="163784"/>
                </a:cubicBezTo>
                <a:cubicBezTo>
                  <a:pt x="184181" y="254422"/>
                  <a:pt x="95949" y="438907"/>
                  <a:pt x="51031" y="572858"/>
                </a:cubicBezTo>
                <a:cubicBezTo>
                  <a:pt x="6113" y="706810"/>
                  <a:pt x="10123" y="855198"/>
                  <a:pt x="2904" y="967493"/>
                </a:cubicBezTo>
                <a:cubicBezTo>
                  <a:pt x="-4315" y="1079788"/>
                  <a:pt x="3706" y="635422"/>
                  <a:pt x="7717" y="1246626"/>
                </a:cubicBezTo>
                <a:cubicBezTo>
                  <a:pt x="11728" y="1857830"/>
                  <a:pt x="-15544" y="3964961"/>
                  <a:pt x="26968" y="4634719"/>
                </a:cubicBezTo>
                <a:cubicBezTo>
                  <a:pt x="69480" y="5304477"/>
                  <a:pt x="53438" y="5141649"/>
                  <a:pt x="262787" y="5265173"/>
                </a:cubicBezTo>
                <a:cubicBezTo>
                  <a:pt x="472136" y="5388697"/>
                  <a:pt x="1014359" y="5391906"/>
                  <a:pt x="1283064" y="5375864"/>
                </a:cubicBezTo>
                <a:cubicBezTo>
                  <a:pt x="1551769" y="5359822"/>
                  <a:pt x="1756306" y="5299664"/>
                  <a:pt x="1875018" y="5168921"/>
                </a:cubicBezTo>
                <a:cubicBezTo>
                  <a:pt x="1993730" y="5038178"/>
                  <a:pt x="1980094" y="4743003"/>
                  <a:pt x="1995334" y="4591405"/>
                </a:cubicBezTo>
                <a:cubicBezTo>
                  <a:pt x="2010574" y="4439807"/>
                  <a:pt x="1967260" y="4364409"/>
                  <a:pt x="1966458" y="4259333"/>
                </a:cubicBezTo>
                <a:cubicBezTo>
                  <a:pt x="1965656" y="4154257"/>
                  <a:pt x="1939186" y="4068432"/>
                  <a:pt x="1990521" y="3960950"/>
                </a:cubicBezTo>
                <a:cubicBezTo>
                  <a:pt x="2041856" y="3853468"/>
                  <a:pt x="2134901" y="3700266"/>
                  <a:pt x="2274467" y="3614441"/>
                </a:cubicBezTo>
                <a:cubicBezTo>
                  <a:pt x="2414033" y="3528616"/>
                  <a:pt x="2636216" y="3473271"/>
                  <a:pt x="2827919" y="3445999"/>
                </a:cubicBezTo>
                <a:cubicBezTo>
                  <a:pt x="3019622" y="3418727"/>
                  <a:pt x="3424686" y="3450811"/>
                  <a:pt x="3424686" y="3450811"/>
                </a:cubicBezTo>
                <a:cubicBezTo>
                  <a:pt x="3579492" y="3452415"/>
                  <a:pt x="3669328" y="3470062"/>
                  <a:pt x="3756757" y="3455624"/>
                </a:cubicBezTo>
                <a:cubicBezTo>
                  <a:pt x="3844186" y="3441186"/>
                  <a:pt x="3906750" y="3407498"/>
                  <a:pt x="3949262" y="3364184"/>
                </a:cubicBezTo>
                <a:cubicBezTo>
                  <a:pt x="3991774" y="3320870"/>
                  <a:pt x="4003004" y="3283171"/>
                  <a:pt x="4011827" y="3195742"/>
                </a:cubicBezTo>
                <a:cubicBezTo>
                  <a:pt x="4020650" y="3108313"/>
                  <a:pt x="4000597" y="2969548"/>
                  <a:pt x="4002201" y="2839607"/>
                </a:cubicBezTo>
                <a:cubicBezTo>
                  <a:pt x="4003805" y="2709666"/>
                  <a:pt x="4035890" y="2510743"/>
                  <a:pt x="4021452" y="2416095"/>
                </a:cubicBezTo>
                <a:cubicBezTo>
                  <a:pt x="4007014" y="2321447"/>
                  <a:pt x="3963700" y="2318238"/>
                  <a:pt x="3915574" y="2271716"/>
                </a:cubicBezTo>
                <a:cubicBezTo>
                  <a:pt x="3867448" y="2225194"/>
                  <a:pt x="3781623" y="2155411"/>
                  <a:pt x="3732694" y="2136963"/>
                </a:cubicBezTo>
                <a:cubicBezTo>
                  <a:pt x="3683765" y="2118515"/>
                  <a:pt x="3776007" y="2157818"/>
                  <a:pt x="3622003" y="2161026"/>
                </a:cubicBezTo>
                <a:cubicBezTo>
                  <a:pt x="3467999" y="2164234"/>
                  <a:pt x="2973903" y="2171453"/>
                  <a:pt x="2808669" y="2156213"/>
                </a:cubicBezTo>
                <a:cubicBezTo>
                  <a:pt x="2643435" y="2140973"/>
                  <a:pt x="2682738" y="2118514"/>
                  <a:pt x="2630601" y="2069586"/>
                </a:cubicBezTo>
                <a:cubicBezTo>
                  <a:pt x="2578464" y="2020658"/>
                  <a:pt x="2529536" y="1984563"/>
                  <a:pt x="2495848" y="1862643"/>
                </a:cubicBezTo>
                <a:cubicBezTo>
                  <a:pt x="2462160" y="1740723"/>
                  <a:pt x="2437294" y="1524956"/>
                  <a:pt x="2428471" y="1338066"/>
                </a:cubicBezTo>
                <a:cubicBezTo>
                  <a:pt x="2419648" y="1151176"/>
                  <a:pt x="2442107" y="890492"/>
                  <a:pt x="2442909" y="741300"/>
                </a:cubicBezTo>
                <a:cubicBezTo>
                  <a:pt x="2443711" y="592108"/>
                  <a:pt x="2465367" y="520720"/>
                  <a:pt x="2433283" y="442916"/>
                </a:cubicBezTo>
                <a:cubicBezTo>
                  <a:pt x="2401199" y="365112"/>
                  <a:pt x="2328207" y="326611"/>
                  <a:pt x="2250403" y="274474"/>
                </a:cubicBezTo>
                <a:cubicBezTo>
                  <a:pt x="2172599" y="222337"/>
                  <a:pt x="2076346" y="163783"/>
                  <a:pt x="1966458" y="130095"/>
                </a:cubicBezTo>
                <a:cubicBezTo>
                  <a:pt x="1856570" y="96407"/>
                  <a:pt x="1591073" y="72344"/>
                  <a:pt x="1591073" y="72344"/>
                </a:cubicBezTo>
                <a:cubicBezTo>
                  <a:pt x="1465945" y="53896"/>
                  <a:pt x="1306326" y="29030"/>
                  <a:pt x="1215688" y="19405"/>
                </a:cubicBezTo>
                <a:cubicBezTo>
                  <a:pt x="1125050" y="9780"/>
                  <a:pt x="1167561" y="-1450"/>
                  <a:pt x="1061683" y="154"/>
                </a:cubicBezTo>
                <a:close/>
              </a:path>
            </a:pathLst>
          </a:custGeom>
          <a:noFill/>
          <a:ln w="10795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4433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1778" y="2802482"/>
            <a:ext cx="10502484" cy="871317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A5593FC-AE15-4DF2-82B5-D36F67920ED0}"/>
              </a:ext>
            </a:extLst>
          </p:cNvPr>
          <p:cNvSpPr/>
          <p:nvPr/>
        </p:nvSpPr>
        <p:spPr>
          <a:xfrm>
            <a:off x="10514261" y="2797781"/>
            <a:ext cx="1677739" cy="87131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ight Triangle 41">
            <a:extLst>
              <a:ext uri="{FF2B5EF4-FFF2-40B4-BE49-F238E27FC236}">
                <a16:creationId xmlns:a16="http://schemas.microsoft.com/office/drawing/2014/main" id="{2C96C4EE-B080-4C75-88B3-582B69A6F65A}"/>
              </a:ext>
            </a:extLst>
          </p:cNvPr>
          <p:cNvSpPr/>
          <p:nvPr/>
        </p:nvSpPr>
        <p:spPr>
          <a:xfrm rot="10800000">
            <a:off x="10053731" y="2798043"/>
            <a:ext cx="480538" cy="475551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ight Triangle 42">
            <a:extLst>
              <a:ext uri="{FF2B5EF4-FFF2-40B4-BE49-F238E27FC236}">
                <a16:creationId xmlns:a16="http://schemas.microsoft.com/office/drawing/2014/main" id="{45539829-AE50-4B74-B48C-C10493E91F24}"/>
              </a:ext>
            </a:extLst>
          </p:cNvPr>
          <p:cNvSpPr/>
          <p:nvPr/>
        </p:nvSpPr>
        <p:spPr>
          <a:xfrm rot="10800000" flipV="1">
            <a:off x="10066774" y="3191224"/>
            <a:ext cx="480538" cy="475551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712594"/>
            <a:ext cx="12192000" cy="1145406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3255" y="5712594"/>
            <a:ext cx="1175725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Caltech: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D. Mawet (PI), N. Jovanovic(Co-PI), J. Wang, D. Echeverri, J. Llop, K. Matthews,​ J. Pezzato, B. Calvin, T. Schofield, J.-B. Ruffio 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JPL: 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J.K. Wallace, R. Bartos, G. Ruane, E. </a:t>
            </a:r>
            <a:r>
              <a:rPr kumimoji="0" lang="en-US" sz="13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Serabyn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G. </a:t>
            </a:r>
            <a:r>
              <a:rPr kumimoji="0" lang="en-US" sz="13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Vasisht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M. Bottom, AJ Riggs​ 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W.M. Keck Observatory: 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Wizinowich(PI), J.-R. Delorme, S. Cetre, S. Lilley, S. Ragland, C. Alvarez, C. E. Wetherell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 University of Hawaii: 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Chun(Co-PI), C. </a:t>
            </a:r>
            <a:r>
              <a:rPr kumimoji="0" lang="en-US" sz="13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Baranec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D. Hall, D. Atkinson, S. Goebel, C. Lockhart, E. </a:t>
            </a:r>
            <a:r>
              <a:rPr kumimoji="0" lang="en-US" sz="13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Warmbier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 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Liege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O. Absil, E. </a:t>
            </a:r>
            <a:r>
              <a:rPr kumimoji="0" lang="en-US" sz="13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Huby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B. </a:t>
            </a:r>
            <a:r>
              <a:rPr kumimoji="0" lang="en-US" sz="13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Carlomagno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C. Gomez, A. Jolivet, J. </a:t>
            </a:r>
            <a:r>
              <a:rPr kumimoji="0" lang="en-US" sz="13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Surdej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S. </a:t>
            </a:r>
            <a:r>
              <a:rPr kumimoji="0" lang="en-US" sz="13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Habraken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C. Delacroix 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Uppsala University: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 Vargas, P. Forsberg, M. </a:t>
            </a:r>
            <a:r>
              <a:rPr kumimoji="0" lang="en-US" sz="13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Karlsson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 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UCLA: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Fitzgerald, E. Wang, E. Martin, K. </a:t>
            </a:r>
            <a:r>
              <a:rPr kumimoji="0" lang="en-US" sz="13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Magnone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C. Johnson, R. Lopez​ 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UCSC: 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Skemer, E. Morris, E. Martin 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Subaru: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O. </a:t>
            </a:r>
            <a:r>
              <a:rPr kumimoji="0" lang="en-US" sz="13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Guyon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 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LAM: 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Fusco​ </a:t>
            </a:r>
            <a:r>
              <a:rPr kumimoji="0" lang="en-US" sz="1300" b="1" i="0" u="none" strike="noStrike" kern="1200" cap="none" spc="0" normalizeH="0" baseline="0" noProof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Arcetri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 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13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Plantet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S. Esposito​  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ANU: 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F. </a:t>
            </a:r>
            <a:r>
              <a:rPr kumimoji="0" lang="en-US" sz="13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Rigault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 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STFC: 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C.Z. Bond 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OSU: 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 Wang</a:t>
            </a: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7A804437-7559-4E47-83ED-9705D1BC4B69}"/>
              </a:ext>
            </a:extLst>
          </p:cNvPr>
          <p:cNvSpPr txBox="1"/>
          <p:nvPr/>
        </p:nvSpPr>
        <p:spPr>
          <a:xfrm>
            <a:off x="2165242" y="2744455"/>
            <a:ext cx="1435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 2018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KPIC fully assembled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8406F8B5-9B0C-4F4E-BF63-597A9CEE51A3}"/>
              </a:ext>
            </a:extLst>
          </p:cNvPr>
          <p:cNvSpPr txBox="1"/>
          <p:nvPr/>
        </p:nvSpPr>
        <p:spPr>
          <a:xfrm>
            <a:off x="3485094" y="3010736"/>
            <a:ext cx="1518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Sept. 2018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Installation on Keck II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D7EF0815-8F1C-4BDB-A9B1-57BEA1B73D62}"/>
              </a:ext>
            </a:extLst>
          </p:cNvPr>
          <p:cNvSpPr txBox="1"/>
          <p:nvPr/>
        </p:nvSpPr>
        <p:spPr>
          <a:xfrm>
            <a:off x="4675434" y="2752462"/>
            <a:ext cx="162213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Nov. 2018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PyWFS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First light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E6D50A03-C16C-4323-8E20-13B75E78A4B9}"/>
              </a:ext>
            </a:extLst>
          </p:cNvPr>
          <p:cNvSpPr txBox="1"/>
          <p:nvPr/>
        </p:nvSpPr>
        <p:spPr>
          <a:xfrm>
            <a:off x="5593201" y="3046930"/>
            <a:ext cx="237772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Dec. 2018-2019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PyWFS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commissioning and science verification + new vortex masks</a:t>
            </a: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8B704CAB-7ABC-4FE3-8ED2-091927500426}"/>
              </a:ext>
            </a:extLst>
          </p:cNvPr>
          <p:cNvSpPr txBox="1"/>
          <p:nvPr/>
        </p:nvSpPr>
        <p:spPr>
          <a:xfrm>
            <a:off x="343485" y="3025809"/>
            <a:ext cx="2219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Dec. 2017 – March 2018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Plate assembly and lab testing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6FA295-A988-402D-B55E-793F2D02DEAC}"/>
              </a:ext>
            </a:extLst>
          </p:cNvPr>
          <p:cNvGrpSpPr/>
          <p:nvPr/>
        </p:nvGrpSpPr>
        <p:grpSpPr>
          <a:xfrm>
            <a:off x="5841457" y="3787574"/>
            <a:ext cx="2022853" cy="1672639"/>
            <a:chOff x="6574335" y="4216318"/>
            <a:chExt cx="2432882" cy="201168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1418E52-CFD1-488F-A5D9-478567E5F2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408" t="27988" r="15586" b="50030"/>
            <a:stretch/>
          </p:blipFill>
          <p:spPr>
            <a:xfrm>
              <a:off x="6981239" y="4411907"/>
              <a:ext cx="1633834" cy="1661064"/>
            </a:xfrm>
            <a:prstGeom prst="rect">
              <a:avLst/>
            </a:prstGeom>
          </p:spPr>
        </p:pic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313E4C04-F217-41FE-A00F-D2E1B3062BC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6574335" y="4216318"/>
              <a:ext cx="2432882" cy="2011680"/>
            </a:xfrm>
            <a:prstGeom prst="hexagon">
              <a:avLst>
                <a:gd name="adj" fmla="val 29881"/>
                <a:gd name="vf" fmla="val 115470"/>
              </a:avLst>
            </a:prstGeom>
            <a:noFill/>
            <a:ln>
              <a:solidFill>
                <a:schemeClr val="tx1"/>
              </a:solidFill>
            </a:ln>
            <a:effectLst>
              <a:outerShdw blurRad="139700" sx="105000" sy="105000" algn="ctr" rotWithShape="0">
                <a:schemeClr val="bg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E93CEFE-68F2-4010-97A5-6F7D222E3E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7" r="3290"/>
          <a:stretch/>
        </p:blipFill>
        <p:spPr>
          <a:xfrm>
            <a:off x="4525182" y="1029185"/>
            <a:ext cx="1970612" cy="1629444"/>
          </a:xfrm>
          <a:prstGeom prst="hexagon">
            <a:avLst>
              <a:gd name="adj" fmla="val 29510"/>
              <a:gd name="vf" fmla="val 115470"/>
            </a:avLst>
          </a:prstGeom>
          <a:ln w="12700">
            <a:solidFill>
              <a:schemeClr val="tx1"/>
            </a:solidFill>
          </a:ln>
        </p:spPr>
      </p:pic>
      <p:sp>
        <p:nvSpPr>
          <p:cNvPr id="25" name="TextBox 7">
            <a:extLst>
              <a:ext uri="{FF2B5EF4-FFF2-40B4-BE49-F238E27FC236}">
                <a16:creationId xmlns:a16="http://schemas.microsoft.com/office/drawing/2014/main" id="{9D5E4C14-04EE-4A8A-92DC-1BD7AA3BB9A4}"/>
              </a:ext>
            </a:extLst>
          </p:cNvPr>
          <p:cNvSpPr txBox="1"/>
          <p:nvPr/>
        </p:nvSpPr>
        <p:spPr>
          <a:xfrm>
            <a:off x="8730954" y="3033378"/>
            <a:ext cx="167773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2020-2023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Survey + science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5DE54B40-1A85-4482-AEA2-C9FB43118B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0412" b="-9866"/>
          <a:stretch/>
        </p:blipFill>
        <p:spPr>
          <a:xfrm>
            <a:off x="7230871" y="1026760"/>
            <a:ext cx="1990314" cy="1665690"/>
          </a:xfrm>
          <a:prstGeom prst="hexagon">
            <a:avLst>
              <a:gd name="adj" fmla="val 28744"/>
              <a:gd name="vf" fmla="val 115470"/>
            </a:avLst>
          </a:prstGeom>
          <a:ln w="12700">
            <a:solidFill>
              <a:schemeClr val="tx1"/>
            </a:solidFill>
          </a:ln>
        </p:spPr>
      </p:pic>
      <p:sp>
        <p:nvSpPr>
          <p:cNvPr id="27" name="TextBox 7">
            <a:extLst>
              <a:ext uri="{FF2B5EF4-FFF2-40B4-BE49-F238E27FC236}">
                <a16:creationId xmlns:a16="http://schemas.microsoft.com/office/drawing/2014/main" id="{137EAC34-D934-4863-9A42-0F0B4768131D}"/>
              </a:ext>
            </a:extLst>
          </p:cNvPr>
          <p:cNvSpPr txBox="1"/>
          <p:nvPr/>
        </p:nvSpPr>
        <p:spPr>
          <a:xfrm>
            <a:off x="7420049" y="2745806"/>
            <a:ext cx="167773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2019-2020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FIU Commissioning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F64B61-C5C5-47F3-9153-4D17C3EBDF5F}"/>
              </a:ext>
            </a:extLst>
          </p:cNvPr>
          <p:cNvGrpSpPr>
            <a:grpSpLocks noChangeAspect="1"/>
          </p:cNvGrpSpPr>
          <p:nvPr/>
        </p:nvGrpSpPr>
        <p:grpSpPr>
          <a:xfrm rot="173723">
            <a:off x="1791036" y="985932"/>
            <a:ext cx="2072523" cy="1665999"/>
            <a:chOff x="8015154" y="3858731"/>
            <a:chExt cx="3781956" cy="304012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DA8434F-DC78-40C1-B284-053680A315B1}"/>
                </a:ext>
              </a:extLst>
            </p:cNvPr>
            <p:cNvGrpSpPr/>
            <p:nvPr/>
          </p:nvGrpSpPr>
          <p:grpSpPr>
            <a:xfrm>
              <a:off x="8045375" y="3858731"/>
              <a:ext cx="3676657" cy="3040125"/>
              <a:chOff x="8045375" y="3858731"/>
              <a:chExt cx="3676657" cy="3040125"/>
            </a:xfrm>
          </p:grpSpPr>
          <p:sp>
            <p:nvSpPr>
              <p:cNvPr id="34" name="Hexagon 33">
                <a:extLst>
                  <a:ext uri="{FF2B5EF4-FFF2-40B4-BE49-F238E27FC236}">
                    <a16:creationId xmlns:a16="http://schemas.microsoft.com/office/drawing/2014/main" id="{7D588792-B421-4AF9-A65D-C4EC82677DE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631215">
                <a:off x="8045375" y="3858731"/>
                <a:ext cx="3676657" cy="3040125"/>
              </a:xfrm>
              <a:prstGeom prst="hexagon">
                <a:avLst>
                  <a:gd name="adj" fmla="val 29881"/>
                  <a:gd name="vf" fmla="val 115470"/>
                </a:avLst>
              </a:prstGeom>
              <a:solidFill>
                <a:schemeClr val="tx1"/>
              </a:solidFill>
              <a:ln>
                <a:noFill/>
              </a:ln>
              <a:effectLst>
                <a:outerShdw blurRad="139700" sx="105000" sy="105000" algn="ctr" rotWithShape="0">
                  <a:schemeClr val="bg2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2550479E-5450-44BB-AE57-44C0027CFD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2960" b="12337"/>
              <a:stretch/>
            </p:blipFill>
            <p:spPr>
              <a:xfrm rot="10432001">
                <a:off x="8890407" y="3954595"/>
                <a:ext cx="2103358" cy="2850151"/>
              </a:xfrm>
              <a:prstGeom prst="snip2DiagRect">
                <a:avLst>
                  <a:gd name="adj1" fmla="val 50000"/>
                  <a:gd name="adj2" fmla="val 9259"/>
                </a:avLst>
              </a:prstGeom>
            </p:spPr>
          </p:pic>
        </p:grpSp>
        <p:sp>
          <p:nvSpPr>
            <p:cNvPr id="30" name="TextBox 4">
              <a:extLst>
                <a:ext uri="{FF2B5EF4-FFF2-40B4-BE49-F238E27FC236}">
                  <a16:creationId xmlns:a16="http://schemas.microsoft.com/office/drawing/2014/main" id="{2EADAC4D-B572-49B2-8325-F94415EF757A}"/>
                </a:ext>
              </a:extLst>
            </p:cNvPr>
            <p:cNvSpPr txBox="1"/>
            <p:nvPr/>
          </p:nvSpPr>
          <p:spPr>
            <a:xfrm rot="21426277">
              <a:off x="8015154" y="4798266"/>
              <a:ext cx="1971487" cy="876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charset="0"/>
                  <a:ea typeface="Arial Rounded MT Bold" charset="0"/>
                  <a:cs typeface="Arial Rounded MT Bold" charset="0"/>
                </a:rPr>
                <a:t>Pyramid WFS plate</a:t>
              </a:r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8CEAF4C3-A23D-4C75-A962-021692672F59}"/>
                </a:ext>
              </a:extLst>
            </p:cNvPr>
            <p:cNvSpPr/>
            <p:nvPr/>
          </p:nvSpPr>
          <p:spPr>
            <a:xfrm rot="3605435" flipV="1">
              <a:off x="8668356" y="5344417"/>
              <a:ext cx="971285" cy="306951"/>
            </a:xfrm>
            <a:prstGeom prst="arc">
              <a:avLst>
                <a:gd name="adj1" fmla="val 13314430"/>
                <a:gd name="adj2" fmla="val 19853323"/>
              </a:avLst>
            </a:prstGeom>
            <a:ln w="1905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F09AE65D-1758-4BDE-B8F1-DED4AFF30307}"/>
                </a:ext>
              </a:extLst>
            </p:cNvPr>
            <p:cNvSpPr/>
            <p:nvPr/>
          </p:nvSpPr>
          <p:spPr>
            <a:xfrm rot="5988763">
              <a:off x="10409647" y="5184581"/>
              <a:ext cx="555457" cy="944568"/>
            </a:xfrm>
            <a:prstGeom prst="arc">
              <a:avLst>
                <a:gd name="adj1" fmla="val 15887471"/>
                <a:gd name="adj2" fmla="val 21342997"/>
              </a:avLst>
            </a:prstGeom>
            <a:ln w="1905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7">
              <a:extLst>
                <a:ext uri="{FF2B5EF4-FFF2-40B4-BE49-F238E27FC236}">
                  <a16:creationId xmlns:a16="http://schemas.microsoft.com/office/drawing/2014/main" id="{7F7DD26F-4834-447F-9679-84B4BBAD991D}"/>
                </a:ext>
              </a:extLst>
            </p:cNvPr>
            <p:cNvSpPr txBox="1"/>
            <p:nvPr/>
          </p:nvSpPr>
          <p:spPr>
            <a:xfrm rot="21426277">
              <a:off x="10425611" y="4686187"/>
              <a:ext cx="1371499" cy="1046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charset="0"/>
                  <a:ea typeface="Arial Rounded MT Bold" charset="0"/>
                  <a:cs typeface="Arial Rounded MT Bold" charset="0"/>
                </a:rPr>
                <a:t>Fiber injection </a:t>
              </a:r>
              <a:b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charset="0"/>
                  <a:ea typeface="Arial Rounded MT Bold" charset="0"/>
                  <a:cs typeface="Arial Rounded MT Bold" charset="0"/>
                </a:rPr>
              </a:b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charset="0"/>
                  <a:ea typeface="Arial Rounded MT Bold" charset="0"/>
                  <a:cs typeface="Arial Rounded MT Bold" charset="0"/>
                </a:rPr>
                <a:t>unit </a:t>
              </a:r>
              <a:b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charset="0"/>
                  <a:ea typeface="Arial Rounded MT Bold" charset="0"/>
                  <a:cs typeface="Arial Rounded MT Bold" charset="0"/>
                </a:rPr>
              </a:b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charset="0"/>
                  <a:ea typeface="Arial Rounded MT Bold" charset="0"/>
                  <a:cs typeface="Arial Rounded MT Bold" charset="0"/>
                </a:rPr>
                <a:t>plate</a:t>
              </a:r>
            </a:p>
          </p:txBody>
        </p:sp>
      </p:grpSp>
      <p:pic>
        <p:nvPicPr>
          <p:cNvPr id="36" name="Picture 15">
            <a:extLst>
              <a:ext uri="{FF2B5EF4-FFF2-40B4-BE49-F238E27FC236}">
                <a16:creationId xmlns:a16="http://schemas.microsoft.com/office/drawing/2014/main" id="{76F3D9ED-0979-49B2-9E53-FC0D801C1A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05"/>
          <a:stretch/>
        </p:blipFill>
        <p:spPr>
          <a:xfrm>
            <a:off x="280063" y="3804038"/>
            <a:ext cx="2227403" cy="1656175"/>
          </a:xfrm>
          <a:prstGeom prst="hexagon">
            <a:avLst>
              <a:gd name="adj" fmla="val 29865"/>
              <a:gd name="vf" fmla="val 115470"/>
            </a:avLst>
          </a:prstGeom>
          <a:ln w="12700">
            <a:solidFill>
              <a:schemeClr val="tx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0" t="4081" r="8965" b="4507"/>
          <a:stretch/>
        </p:blipFill>
        <p:spPr>
          <a:xfrm>
            <a:off x="3211630" y="3802699"/>
            <a:ext cx="1983519" cy="1657515"/>
          </a:xfrm>
          <a:prstGeom prst="hexagon">
            <a:avLst>
              <a:gd name="adj" fmla="val 28318"/>
              <a:gd name="vf" fmla="val 115470"/>
            </a:avLst>
          </a:prstGeom>
          <a:ln w="12700">
            <a:solidFill>
              <a:schemeClr val="tx1"/>
            </a:solidFill>
          </a:ln>
        </p:spPr>
      </p:pic>
      <p:sp>
        <p:nvSpPr>
          <p:cNvPr id="38" name="TextBox 7">
            <a:extLst>
              <a:ext uri="{FF2B5EF4-FFF2-40B4-BE49-F238E27FC236}">
                <a16:creationId xmlns:a16="http://schemas.microsoft.com/office/drawing/2014/main" id="{9D5E4C14-04EE-4A8A-92DC-1BD7AA3BB9A4}"/>
              </a:ext>
            </a:extLst>
          </p:cNvPr>
          <p:cNvSpPr txBox="1"/>
          <p:nvPr/>
        </p:nvSpPr>
        <p:spPr>
          <a:xfrm>
            <a:off x="10066775" y="2779903"/>
            <a:ext cx="167773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KPIC2 + LFC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63" t="233" r="-10098" b="-233"/>
          <a:stretch/>
        </p:blipFill>
        <p:spPr>
          <a:xfrm>
            <a:off x="8533429" y="3787481"/>
            <a:ext cx="2011047" cy="1672242"/>
          </a:xfrm>
          <a:prstGeom prst="hexagon">
            <a:avLst>
              <a:gd name="adj" fmla="val 28722"/>
              <a:gd name="vf" fmla="val 115470"/>
            </a:avLst>
          </a:prstGeom>
          <a:ln w="12700">
            <a:solidFill>
              <a:schemeClr val="tx1"/>
            </a:solidFill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8" r="14985" b="26985"/>
          <a:stretch/>
        </p:blipFill>
        <p:spPr>
          <a:xfrm>
            <a:off x="9879872" y="1010187"/>
            <a:ext cx="1988077" cy="1693217"/>
          </a:xfrm>
          <a:prstGeom prst="hexagon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5" name="Title 16"/>
          <p:cNvSpPr>
            <a:spLocks noGrp="1"/>
          </p:cNvSpPr>
          <p:nvPr>
            <p:ph type="title"/>
          </p:nvPr>
        </p:nvSpPr>
        <p:spPr>
          <a:xfrm>
            <a:off x="280063" y="-119297"/>
            <a:ext cx="11259770" cy="1325563"/>
          </a:xfrm>
        </p:spPr>
        <p:txBody>
          <a:bodyPr/>
          <a:lstStyle/>
          <a:p>
            <a:r>
              <a:rPr lang="en-US"/>
              <a:t>The Keck Planet Imager and Characterizer (KPIC)</a:t>
            </a:r>
          </a:p>
        </p:txBody>
      </p:sp>
      <p:sp>
        <p:nvSpPr>
          <p:cNvPr id="44" name="TextBox 7">
            <a:extLst>
              <a:ext uri="{FF2B5EF4-FFF2-40B4-BE49-F238E27FC236}">
                <a16:creationId xmlns:a16="http://schemas.microsoft.com/office/drawing/2014/main" id="{F17DA98C-A91B-4526-B63D-F5B754E7A1DA}"/>
              </a:ext>
            </a:extLst>
          </p:cNvPr>
          <p:cNvSpPr txBox="1"/>
          <p:nvPr/>
        </p:nvSpPr>
        <p:spPr>
          <a:xfrm>
            <a:off x="10918688" y="3073138"/>
            <a:ext cx="167773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2026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HIPSEC</a:t>
            </a:r>
          </a:p>
        </p:txBody>
      </p:sp>
    </p:spTree>
    <p:extLst>
      <p:ext uri="{BB962C8B-B14F-4D97-AF65-F5344CB8AC3E}">
        <p14:creationId xmlns:p14="http://schemas.microsoft.com/office/powerpoint/2010/main" val="8351158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907F5BA-E57E-4023-AB76-351130F1B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3815" y="825284"/>
            <a:ext cx="5211416" cy="5237478"/>
          </a:xfr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5B1619D-390F-40B5-8193-0C1D68D1B3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3" r="5962"/>
          <a:stretch/>
        </p:blipFill>
        <p:spPr>
          <a:xfrm>
            <a:off x="6286020" y="954940"/>
            <a:ext cx="4923129" cy="49781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61D957-92F3-4325-AE34-8BA7C94EB58C}"/>
              </a:ext>
            </a:extLst>
          </p:cNvPr>
          <p:cNvSpPr txBox="1"/>
          <p:nvPr/>
        </p:nvSpPr>
        <p:spPr>
          <a:xfrm>
            <a:off x="843620" y="452968"/>
            <a:ext cx="5344037" cy="24006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Postprocessed &gt;1h Stack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61D957-92F3-4325-AE34-8BA7C94EB58C}"/>
              </a:ext>
            </a:extLst>
          </p:cNvPr>
          <p:cNvSpPr txBox="1"/>
          <p:nvPr/>
        </p:nvSpPr>
        <p:spPr>
          <a:xfrm>
            <a:off x="6187657" y="396141"/>
            <a:ext cx="5344037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seen by the instrument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7468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E6991-3051-4DB6-B92A-B45B83819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Spectroscopy with single mode fibers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DA3CFC-87E6-4EC2-B158-6F4AB8336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98" y="1850047"/>
            <a:ext cx="5053354" cy="470424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F68B46D-686E-4C32-A690-DF47442D33F0}"/>
              </a:ext>
            </a:extLst>
          </p:cNvPr>
          <p:cNvSpPr/>
          <p:nvPr/>
        </p:nvSpPr>
        <p:spPr>
          <a:xfrm>
            <a:off x="3565762" y="5454298"/>
            <a:ext cx="158750" cy="1587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E72A6E8-1B8C-4D29-9564-3CB08DA58C12}"/>
              </a:ext>
            </a:extLst>
          </p:cNvPr>
          <p:cNvSpPr/>
          <p:nvPr/>
        </p:nvSpPr>
        <p:spPr>
          <a:xfrm>
            <a:off x="3219675" y="4310160"/>
            <a:ext cx="158750" cy="15875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F2E3CE-FE81-45F2-9960-300B2494AE8D}"/>
              </a:ext>
            </a:extLst>
          </p:cNvPr>
          <p:cNvSpPr/>
          <p:nvPr/>
        </p:nvSpPr>
        <p:spPr>
          <a:xfrm>
            <a:off x="2894747" y="3084137"/>
            <a:ext cx="158750" cy="15875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D660CB-28BC-4AD4-9F4F-83D6693DDE19}"/>
              </a:ext>
            </a:extLst>
          </p:cNvPr>
          <p:cNvCxnSpPr>
            <a:cxnSpLocks/>
          </p:cNvCxnSpPr>
          <p:nvPr/>
        </p:nvCxnSpPr>
        <p:spPr>
          <a:xfrm flipH="1">
            <a:off x="3197569" y="3163512"/>
            <a:ext cx="526943" cy="0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647D13-DFAE-4658-9DC4-80475ADF88FC}"/>
              </a:ext>
            </a:extLst>
          </p:cNvPr>
          <p:cNvCxnSpPr>
            <a:cxnSpLocks/>
          </p:cNvCxnSpPr>
          <p:nvPr/>
        </p:nvCxnSpPr>
        <p:spPr>
          <a:xfrm flipH="1">
            <a:off x="3416004" y="3556014"/>
            <a:ext cx="345743" cy="651590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7">
            <a:extLst>
              <a:ext uri="{FF2B5EF4-FFF2-40B4-BE49-F238E27FC236}">
                <a16:creationId xmlns:a16="http://schemas.microsoft.com/office/drawing/2014/main" id="{35505EFA-7035-43DC-B12F-054152B7148A}"/>
              </a:ext>
            </a:extLst>
          </p:cNvPr>
          <p:cNvSpPr txBox="1"/>
          <p:nvPr/>
        </p:nvSpPr>
        <p:spPr>
          <a:xfrm>
            <a:off x="3674464" y="2998798"/>
            <a:ext cx="2028119" cy="461665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Starlight Only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BC5E11D-9027-425C-AF9D-D581F70B1153}"/>
              </a:ext>
            </a:extLst>
          </p:cNvPr>
          <p:cNvCxnSpPr>
            <a:cxnSpLocks/>
          </p:cNvCxnSpPr>
          <p:nvPr/>
        </p:nvCxnSpPr>
        <p:spPr>
          <a:xfrm>
            <a:off x="2779741" y="5533673"/>
            <a:ext cx="68129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9">
            <a:extLst>
              <a:ext uri="{FF2B5EF4-FFF2-40B4-BE49-F238E27FC236}">
                <a16:creationId xmlns:a16="http://schemas.microsoft.com/office/drawing/2014/main" id="{91EDB30D-8EE3-495A-B8FA-00FAB44103EC}"/>
              </a:ext>
            </a:extLst>
          </p:cNvPr>
          <p:cNvSpPr txBox="1"/>
          <p:nvPr/>
        </p:nvSpPr>
        <p:spPr>
          <a:xfrm>
            <a:off x="756188" y="5302840"/>
            <a:ext cx="1960364" cy="461665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Planet + Star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37D28C-338A-4DE1-BEA8-5C62EA220B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921" b="29141"/>
          <a:stretch/>
        </p:blipFill>
        <p:spPr>
          <a:xfrm rot="16200000">
            <a:off x="5697973" y="2187037"/>
            <a:ext cx="4704244" cy="403025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851A914-1C94-473F-A1C3-03F98B354C78}"/>
              </a:ext>
            </a:extLst>
          </p:cNvPr>
          <p:cNvCxnSpPr/>
          <p:nvPr/>
        </p:nvCxnSpPr>
        <p:spPr>
          <a:xfrm flipH="1">
            <a:off x="10201701" y="3084137"/>
            <a:ext cx="37531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88D3CDD-DD98-4217-87A7-983938E73633}"/>
              </a:ext>
            </a:extLst>
          </p:cNvPr>
          <p:cNvCxnSpPr>
            <a:cxnSpLocks/>
          </p:cNvCxnSpPr>
          <p:nvPr/>
        </p:nvCxnSpPr>
        <p:spPr>
          <a:xfrm flipH="1">
            <a:off x="10201701" y="3286105"/>
            <a:ext cx="375313" cy="0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3">
            <a:extLst>
              <a:ext uri="{FF2B5EF4-FFF2-40B4-BE49-F238E27FC236}">
                <a16:creationId xmlns:a16="http://schemas.microsoft.com/office/drawing/2014/main" id="{05FD8CA4-3517-4E97-90B4-BF45313AD512}"/>
              </a:ext>
            </a:extLst>
          </p:cNvPr>
          <p:cNvSpPr txBox="1"/>
          <p:nvPr/>
        </p:nvSpPr>
        <p:spPr>
          <a:xfrm>
            <a:off x="7394473" y="2629466"/>
            <a:ext cx="1300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</a:t>
            </a: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7A86243B-FECE-4892-AA37-0D275480DB4A}"/>
              </a:ext>
            </a:extLst>
          </p:cNvPr>
          <p:cNvSpPr txBox="1"/>
          <p:nvPr/>
        </p:nvSpPr>
        <p:spPr>
          <a:xfrm>
            <a:off x="10549719" y="3188689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 Only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2E539AE-B1AB-40BD-9491-B8DE767B53D4}"/>
              </a:ext>
            </a:extLst>
          </p:cNvPr>
          <p:cNvCxnSpPr>
            <a:cxnSpLocks/>
          </p:cNvCxnSpPr>
          <p:nvPr/>
        </p:nvCxnSpPr>
        <p:spPr>
          <a:xfrm flipH="1">
            <a:off x="10201700" y="3482860"/>
            <a:ext cx="375313" cy="0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F3C62FE-E69C-4229-85ED-9390DC77EB44}"/>
              </a:ext>
            </a:extLst>
          </p:cNvPr>
          <p:cNvCxnSpPr/>
          <p:nvPr/>
        </p:nvCxnSpPr>
        <p:spPr>
          <a:xfrm flipH="1">
            <a:off x="10115265" y="5308805"/>
            <a:ext cx="37531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7">
            <a:extLst>
              <a:ext uri="{FF2B5EF4-FFF2-40B4-BE49-F238E27FC236}">
                <a16:creationId xmlns:a16="http://schemas.microsoft.com/office/drawing/2014/main" id="{946E71C1-FC18-480F-A8AB-53DD5D43F141}"/>
              </a:ext>
            </a:extLst>
          </p:cNvPr>
          <p:cNvSpPr txBox="1"/>
          <p:nvPr/>
        </p:nvSpPr>
        <p:spPr>
          <a:xfrm>
            <a:off x="10490578" y="5124139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Planet + Star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EE3E48A-B69A-4ECC-A093-B0BE137F649B}"/>
              </a:ext>
            </a:extLst>
          </p:cNvPr>
          <p:cNvCxnSpPr>
            <a:cxnSpLocks/>
          </p:cNvCxnSpPr>
          <p:nvPr/>
        </p:nvCxnSpPr>
        <p:spPr>
          <a:xfrm flipH="1">
            <a:off x="10115265" y="5510773"/>
            <a:ext cx="375313" cy="0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9">
            <a:extLst>
              <a:ext uri="{FF2B5EF4-FFF2-40B4-BE49-F238E27FC236}">
                <a16:creationId xmlns:a16="http://schemas.microsoft.com/office/drawing/2014/main" id="{56BA27C4-C8B2-47A6-A7A5-D8021481DD37}"/>
              </a:ext>
            </a:extLst>
          </p:cNvPr>
          <p:cNvSpPr txBox="1"/>
          <p:nvPr/>
        </p:nvSpPr>
        <p:spPr>
          <a:xfrm>
            <a:off x="10490577" y="5395158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 Only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99FEA9E-840E-4684-AA48-11CCB2AF8E3B}"/>
              </a:ext>
            </a:extLst>
          </p:cNvPr>
          <p:cNvCxnSpPr>
            <a:cxnSpLocks/>
          </p:cNvCxnSpPr>
          <p:nvPr/>
        </p:nvCxnSpPr>
        <p:spPr>
          <a:xfrm flipH="1">
            <a:off x="10115264" y="5707528"/>
            <a:ext cx="375313" cy="0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17">
            <a:extLst>
              <a:ext uri="{FF2B5EF4-FFF2-40B4-BE49-F238E27FC236}">
                <a16:creationId xmlns:a16="http://schemas.microsoft.com/office/drawing/2014/main" id="{946E71C1-FC18-480F-A8AB-53DD5D43F141}"/>
              </a:ext>
            </a:extLst>
          </p:cNvPr>
          <p:cNvSpPr txBox="1"/>
          <p:nvPr/>
        </p:nvSpPr>
        <p:spPr>
          <a:xfrm>
            <a:off x="10541441" y="2899471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Planet + Star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68F391-77A7-4702-BB04-01DF5355CD1E}"/>
              </a:ext>
            </a:extLst>
          </p:cNvPr>
          <p:cNvSpPr txBox="1"/>
          <p:nvPr/>
        </p:nvSpPr>
        <p:spPr>
          <a:xfrm>
            <a:off x="1931693" y="1396470"/>
            <a:ext cx="3034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Imaging/Fiber Placement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D517EB-E71C-4E03-827F-47B07D8922E1}"/>
              </a:ext>
            </a:extLst>
          </p:cNvPr>
          <p:cNvSpPr txBox="1"/>
          <p:nvPr/>
        </p:nvSpPr>
        <p:spPr>
          <a:xfrm>
            <a:off x="7213071" y="1338684"/>
            <a:ext cx="1738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Spectrograph</a:t>
            </a: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05FD8CA4-3517-4E97-90B4-BF45313AD512}"/>
              </a:ext>
            </a:extLst>
          </p:cNvPr>
          <p:cNvSpPr txBox="1"/>
          <p:nvPr/>
        </p:nvSpPr>
        <p:spPr>
          <a:xfrm>
            <a:off x="5946126" y="4933508"/>
            <a:ext cx="1165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Order N+1</a:t>
            </a:r>
          </a:p>
        </p:txBody>
      </p:sp>
      <p:sp>
        <p:nvSpPr>
          <p:cNvPr id="32" name="TextBox 13">
            <a:extLst>
              <a:ext uri="{FF2B5EF4-FFF2-40B4-BE49-F238E27FC236}">
                <a16:creationId xmlns:a16="http://schemas.microsoft.com/office/drawing/2014/main" id="{05FD8CA4-3517-4E97-90B4-BF45313AD512}"/>
              </a:ext>
            </a:extLst>
          </p:cNvPr>
          <p:cNvSpPr txBox="1"/>
          <p:nvPr/>
        </p:nvSpPr>
        <p:spPr>
          <a:xfrm>
            <a:off x="5984925" y="2653255"/>
            <a:ext cx="933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Order N</a:t>
            </a:r>
          </a:p>
        </p:txBody>
      </p:sp>
      <p:sp>
        <p:nvSpPr>
          <p:cNvPr id="3" name="Right Arrow 2"/>
          <p:cNvSpPr/>
          <p:nvPr/>
        </p:nvSpPr>
        <p:spPr>
          <a:xfrm>
            <a:off x="8644033" y="2736850"/>
            <a:ext cx="279400" cy="162621"/>
          </a:xfrm>
          <a:prstGeom prst="rightArrow">
            <a:avLst>
              <a:gd name="adj1" fmla="val 31257"/>
              <a:gd name="adj2" fmla="val 73428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7623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E4E6F-8A83-4AD6-B189-71B459746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High spectral resolution resolves molecular signatures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BE4A1-F7AE-4B1A-B388-1911D2D64A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117"/>
          <a:stretch/>
        </p:blipFill>
        <p:spPr>
          <a:xfrm>
            <a:off x="323850" y="3448050"/>
            <a:ext cx="10515600" cy="2367806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A8FC4A9-BB30-4D3E-9339-5A8AE9A65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850" y="2275631"/>
            <a:ext cx="10515600" cy="354022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3D37B4-7945-43D9-89F0-615B704026D0}"/>
              </a:ext>
            </a:extLst>
          </p:cNvPr>
          <p:cNvSpPr txBox="1"/>
          <p:nvPr/>
        </p:nvSpPr>
        <p:spPr>
          <a:xfrm>
            <a:off x="9992035" y="6406613"/>
            <a:ext cx="158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Delorme+2021</a:t>
            </a:r>
          </a:p>
        </p:txBody>
      </p:sp>
    </p:spTree>
    <p:extLst>
      <p:ext uri="{BB962C8B-B14F-4D97-AF65-F5344CB8AC3E}">
        <p14:creationId xmlns:p14="http://schemas.microsoft.com/office/powerpoint/2010/main" val="3956445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E4E6F-8A83-4AD6-B189-71B459746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365125"/>
            <a:ext cx="10979150" cy="1325563"/>
          </a:xfrm>
        </p:spPr>
        <p:txBody>
          <a:bodyPr>
            <a:normAutofit/>
          </a:bodyPr>
          <a:lstStyle/>
          <a:p>
            <a:r>
              <a:rPr lang="en-US" sz="3600"/>
              <a:t>The star and the planet have different spectral signatures…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BE4A1-F7AE-4B1A-B388-1911D2D64A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117"/>
          <a:stretch/>
        </p:blipFill>
        <p:spPr>
          <a:xfrm>
            <a:off x="323850" y="3448050"/>
            <a:ext cx="10515600" cy="2367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CDE744-9F7D-A649-8EF6-A8657252495D}"/>
              </a:ext>
            </a:extLst>
          </p:cNvPr>
          <p:cNvSpPr txBox="1"/>
          <p:nvPr/>
        </p:nvSpPr>
        <p:spPr>
          <a:xfrm>
            <a:off x="9992035" y="6406613"/>
            <a:ext cx="158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Delorme+2021</a:t>
            </a:r>
          </a:p>
        </p:txBody>
      </p:sp>
    </p:spTree>
    <p:extLst>
      <p:ext uri="{BB962C8B-B14F-4D97-AF65-F5344CB8AC3E}">
        <p14:creationId xmlns:p14="http://schemas.microsoft.com/office/powerpoint/2010/main" val="25584058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hart&#10;&#10;Description automatically generated">
            <a:extLst>
              <a:ext uri="{FF2B5EF4-FFF2-40B4-BE49-F238E27FC236}">
                <a16:creationId xmlns:a16="http://schemas.microsoft.com/office/drawing/2014/main" id="{9A3E90E6-EE04-499C-8BA2-23B0438DFE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376"/>
          <a:stretch/>
        </p:blipFill>
        <p:spPr>
          <a:xfrm>
            <a:off x="323850" y="3416300"/>
            <a:ext cx="10515600" cy="27685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DE4E6F-8A83-4AD6-B189-71B459746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…So the star and the planet signal can be fitted jointly…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18D690-48A7-4448-9606-8392B23A2795}"/>
              </a:ext>
            </a:extLst>
          </p:cNvPr>
          <p:cNvSpPr txBox="1"/>
          <p:nvPr/>
        </p:nvSpPr>
        <p:spPr>
          <a:xfrm>
            <a:off x="9992035" y="6406613"/>
            <a:ext cx="158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Delorme+2021</a:t>
            </a:r>
          </a:p>
        </p:txBody>
      </p:sp>
    </p:spTree>
    <p:extLst>
      <p:ext uri="{BB962C8B-B14F-4D97-AF65-F5344CB8AC3E}">
        <p14:creationId xmlns:p14="http://schemas.microsoft.com/office/powerpoint/2010/main" val="2228357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hart&#10;&#10;Description automatically generated">
            <a:extLst>
              <a:ext uri="{FF2B5EF4-FFF2-40B4-BE49-F238E27FC236}">
                <a16:creationId xmlns:a16="http://schemas.microsoft.com/office/drawing/2014/main" id="{9A3E90E6-EE04-499C-8BA2-23B0438DFE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00"/>
          <a:stretch/>
        </p:blipFill>
        <p:spPr>
          <a:xfrm>
            <a:off x="323850" y="3429000"/>
            <a:ext cx="10515600" cy="2755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DE4E6F-8A83-4AD6-B189-71B459746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… And a cross correlation function obtained.</a:t>
            </a:r>
          </a:p>
        </p:txBody>
      </p:sp>
      <p:pic>
        <p:nvPicPr>
          <p:cNvPr id="3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60B42A2B-8A93-446D-82DE-9B7E580813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779"/>
          <a:stretch/>
        </p:blipFill>
        <p:spPr>
          <a:xfrm>
            <a:off x="8444842" y="2679201"/>
            <a:ext cx="3599046" cy="3505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93496F-76B7-B441-8CF2-9526DEB3E67D}"/>
              </a:ext>
            </a:extLst>
          </p:cNvPr>
          <p:cNvSpPr txBox="1"/>
          <p:nvPr/>
        </p:nvSpPr>
        <p:spPr>
          <a:xfrm>
            <a:off x="9992035" y="6406613"/>
            <a:ext cx="158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Delorme+2021</a:t>
            </a:r>
          </a:p>
        </p:txBody>
      </p:sp>
    </p:spTree>
    <p:extLst>
      <p:ext uri="{BB962C8B-B14F-4D97-AF65-F5344CB8AC3E}">
        <p14:creationId xmlns:p14="http://schemas.microsoft.com/office/powerpoint/2010/main" val="37011440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First spin measurements for the HR 8799 planets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0924"/>
          <a:stretch/>
        </p:blipFill>
        <p:spPr>
          <a:xfrm>
            <a:off x="5835972" y="2002611"/>
            <a:ext cx="5377459" cy="21197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07F5BA-E57E-4023-AB76-351130F1B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82" y="1746985"/>
            <a:ext cx="4688882" cy="47123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3D37B4-7945-43D9-89F0-615B704026D0}"/>
              </a:ext>
            </a:extLst>
          </p:cNvPr>
          <p:cNvSpPr txBox="1"/>
          <p:nvPr/>
        </p:nvSpPr>
        <p:spPr>
          <a:xfrm>
            <a:off x="10212886" y="6387240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Wang+2021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434" b="49456"/>
          <a:stretch/>
        </p:blipFill>
        <p:spPr>
          <a:xfrm>
            <a:off x="5869660" y="4336181"/>
            <a:ext cx="5382273" cy="21231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3D37B4-7945-43D9-89F0-615B704026D0}"/>
              </a:ext>
            </a:extLst>
          </p:cNvPr>
          <p:cNvSpPr txBox="1"/>
          <p:nvPr/>
        </p:nvSpPr>
        <p:spPr>
          <a:xfrm>
            <a:off x="7809779" y="4051214"/>
            <a:ext cx="2396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Atmospheric Properties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3D37B4-7945-43D9-89F0-615B704026D0}"/>
              </a:ext>
            </a:extLst>
          </p:cNvPr>
          <p:cNvSpPr txBox="1"/>
          <p:nvPr/>
        </p:nvSpPr>
        <p:spPr>
          <a:xfrm>
            <a:off x="6624268" y="1706809"/>
            <a:ext cx="162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Orbital Velocity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3D37B4-7945-43D9-89F0-615B704026D0}"/>
              </a:ext>
            </a:extLst>
          </p:cNvPr>
          <p:cNvSpPr txBox="1"/>
          <p:nvPr/>
        </p:nvSpPr>
        <p:spPr>
          <a:xfrm>
            <a:off x="9207047" y="1719802"/>
            <a:ext cx="152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Planetary Spin</a:t>
            </a:r>
          </a:p>
        </p:txBody>
      </p:sp>
    </p:spTree>
    <p:extLst>
      <p:ext uri="{BB962C8B-B14F-4D97-AF65-F5344CB8AC3E}">
        <p14:creationId xmlns:p14="http://schemas.microsoft.com/office/powerpoint/2010/main" val="3031550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DAE490-06DD-A84F-B9F9-5C0731081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Comparative study on benchmark BD HD 4747 B </a:t>
            </a:r>
            <a:br>
              <a:rPr lang="en-US" sz="3600" dirty="0"/>
            </a:br>
            <a:r>
              <a:rPr lang="en-US" sz="2000" dirty="0"/>
              <a:t>Xuan et al. 2022 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E98D86-FF8F-354D-A248-C885017C704F}"/>
              </a:ext>
            </a:extLst>
          </p:cNvPr>
          <p:cNvSpPr txBox="1"/>
          <p:nvPr/>
        </p:nvSpPr>
        <p:spPr>
          <a:xfrm>
            <a:off x="643468" y="1474867"/>
            <a:ext cx="4780284" cy="439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Dynamics from RV, DI, Gaia-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Hipparcos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Dynamical mass ~67 M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Orbit: a~10 AU, e~0.73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Cloudy, L/T spectral transition,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Teff ~ 1400K￼(Crepp+2018, Peretti+2019)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1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Isosceles Triangle 13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81BB055-F294-0A45-9129-EF8C80D25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30" y="4044319"/>
            <a:ext cx="3298448" cy="25747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FD55F0-8C52-2542-A834-5FC43B7E8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970" y="1094452"/>
            <a:ext cx="5247564" cy="5642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1DB7F0-928B-6C4A-B7AE-B069F00C7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478" y="4044319"/>
            <a:ext cx="3003550" cy="259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60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399062-F4C5-58C4-D389-FC0D84750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 fontScale="90000"/>
          </a:bodyPr>
          <a:lstStyle/>
          <a:p>
            <a:r>
              <a:rPr lang="en-US" sz="5400" dirty="0">
                <a:cs typeface="Calibri Light"/>
              </a:rPr>
              <a:t>Exoplanet science at high-R</a:t>
            </a:r>
            <a:endParaRPr lang="en-US" sz="54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EC9BA1C-D482-AE21-FC84-E4F0E8D8C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146" y="401650"/>
            <a:ext cx="7498080" cy="60546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350B38B-7B60-46D1-0CB4-855692287D23}"/>
              </a:ext>
            </a:extLst>
          </p:cNvPr>
          <p:cNvSpPr txBox="1"/>
          <p:nvPr/>
        </p:nvSpPr>
        <p:spPr>
          <a:xfrm>
            <a:off x="568817" y="2854817"/>
            <a:ext cx="348373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Keck-HISPEC and TMT-MODHIS enables four complementary exoplanet detection and characterization techniques covering a substantial phase space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4359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0C69B-F418-AA46-AC2A-C28A74B70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13"/>
            <a:ext cx="10515600" cy="132556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Low resolution vs high resolution retrievals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D3722C-E903-CC4C-9FFA-EB55D0D70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91" y="1402453"/>
            <a:ext cx="5167312" cy="5167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BF642D-74F0-F949-857B-253A21657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150" y="1167848"/>
            <a:ext cx="6869104" cy="540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617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FAB69-91C5-9AFA-5A85-7B4F16396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dirty="0"/>
              <a:t>Exquisite, clean spectra with KPIC (HD55507) yield precise abundance measurements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505B97-8281-A082-F482-3901444A6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81" y="1958624"/>
            <a:ext cx="4525434" cy="4701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D1F6B1-DF43-DC6C-5CFF-D82E13826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196" y="2050632"/>
            <a:ext cx="4339522" cy="4473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716826-318E-DB91-DFFF-0A2CCA33B651}"/>
              </a:ext>
            </a:extLst>
          </p:cNvPr>
          <p:cNvSpPr txBox="1"/>
          <p:nvPr/>
        </p:nvSpPr>
        <p:spPr>
          <a:xfrm>
            <a:off x="7438281" y="6501103"/>
            <a:ext cx="1238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Xuan+2023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8ED7A6-7B55-2016-1503-0D5BB96F23B6}"/>
              </a:ext>
            </a:extLst>
          </p:cNvPr>
          <p:cNvSpPr txBox="1"/>
          <p:nvPr/>
        </p:nvSpPr>
        <p:spPr>
          <a:xfrm>
            <a:off x="9392672" y="3935039"/>
            <a:ext cx="1500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isotopologues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7791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FAD730-8CC4-4968-B2C0-B733B08089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616724" cy="685505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61D957-92F3-4325-AE34-8BA7C94EB58C}"/>
              </a:ext>
            </a:extLst>
          </p:cNvPr>
          <p:cNvSpPr txBox="1"/>
          <p:nvPr/>
        </p:nvSpPr>
        <p:spPr>
          <a:xfrm>
            <a:off x="7709413" y="198796"/>
            <a:ext cx="4274738" cy="2492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On-going survey: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~30 companions detected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20+ nights requested in 2024A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848117" y="2345312"/>
            <a:ext cx="4136034" cy="4293153"/>
            <a:chOff x="7895545" y="2767915"/>
            <a:chExt cx="3779900" cy="3923490"/>
          </a:xfrm>
        </p:grpSpPr>
        <p:pic>
          <p:nvPicPr>
            <p:cNvPr id="7" name="Content Placeholder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2568" y="2776886"/>
              <a:ext cx="1779279" cy="177927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981177" y="2810633"/>
              <a:ext cx="1770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HR7672b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1848" y="2801009"/>
              <a:ext cx="1755156" cy="175515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599145" y="4499986"/>
              <a:ext cx="20763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NAOJ / Subaru / J. Carson / T. Currie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895545" y="4499986"/>
              <a:ext cx="91403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Liu et al. 2002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751847" y="2767915"/>
              <a:ext cx="8044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κ</a:t>
              </a:r>
              <a:r>
                <a: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Andb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l="373" t="976" r="1"/>
            <a:stretch/>
          </p:blipFill>
          <p:spPr>
            <a:xfrm>
              <a:off x="8028926" y="4715137"/>
              <a:ext cx="1722921" cy="173004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l="685" t="640" r="1470" b="297"/>
            <a:stretch/>
          </p:blipFill>
          <p:spPr>
            <a:xfrm>
              <a:off x="9751847" y="4715137"/>
              <a:ext cx="1722921" cy="1706639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8028926" y="6445184"/>
              <a:ext cx="347807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Kraus et al. 2013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8496466" y="4041650"/>
              <a:ext cx="272149" cy="272149"/>
            </a:xfrm>
            <a:prstGeom prst="ellipse">
              <a:avLst/>
            </a:prstGeom>
            <a:noFill/>
            <a:ln w="508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9952365" y="3179965"/>
              <a:ext cx="272149" cy="272149"/>
            </a:xfrm>
            <a:prstGeom prst="ellipse">
              <a:avLst/>
            </a:prstGeom>
            <a:noFill/>
            <a:ln w="508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146093" y="5444086"/>
              <a:ext cx="272149" cy="272149"/>
            </a:xfrm>
            <a:prstGeom prst="ellipse">
              <a:avLst/>
            </a:prstGeom>
            <a:noFill/>
            <a:ln w="508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0694116" y="4865462"/>
              <a:ext cx="272149" cy="272149"/>
            </a:xfrm>
            <a:prstGeom prst="ellipse">
              <a:avLst/>
            </a:prstGeom>
            <a:noFill/>
            <a:ln w="508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52224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9AA38A-18FE-004C-8FA6-BD3E957E7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Finding more exoplanets to characterize requires a couple breakthroughs, starting with Gaia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5EF0C2E-D5CE-6B4C-87D0-6364C60A6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246" y="2509911"/>
            <a:ext cx="8328409" cy="39976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274625-1512-F947-24AC-812596D6E6EE}"/>
              </a:ext>
            </a:extLst>
          </p:cNvPr>
          <p:cNvSpPr/>
          <p:nvPr/>
        </p:nvSpPr>
        <p:spPr>
          <a:xfrm>
            <a:off x="2847109" y="2722418"/>
            <a:ext cx="1704109" cy="3065318"/>
          </a:xfrm>
          <a:prstGeom prst="rect">
            <a:avLst/>
          </a:prstGeom>
          <a:solidFill>
            <a:srgbClr val="4472C4">
              <a:alpha val="3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7674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2A8EAD-11B4-D443-8CA6-E72F512D8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485" y="1084082"/>
            <a:ext cx="11139854" cy="93044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Characterizing new planets with the Vortex Fiber </a:t>
            </a:r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Nuller</a:t>
            </a:r>
            <a:b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Ruane et al. 2018,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Echeverri</a:t>
            </a: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et al. 2020, 2023ab, Xin et al. 2022, 2023</a:t>
            </a:r>
            <a:endParaRPr lang="en-US" sz="3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>
            <a:extLst>
              <a:ext uri="{FF2B5EF4-FFF2-40B4-BE49-F238E27FC236}">
                <a16:creationId xmlns:a16="http://schemas.microsoft.com/office/drawing/2014/main" id="{9982F51C-BD09-9C47-85FF-FD2B08FF2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577" y="2548879"/>
            <a:ext cx="10383477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6C315D5-6076-D047-83CE-DA103B18C632}"/>
              </a:ext>
            </a:extLst>
          </p:cNvPr>
          <p:cNvCxnSpPr>
            <a:cxnSpLocks/>
          </p:cNvCxnSpPr>
          <p:nvPr/>
        </p:nvCxnSpPr>
        <p:spPr>
          <a:xfrm flipH="1">
            <a:off x="7481048" y="5963769"/>
            <a:ext cx="175708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>
            <a:extLst>
              <a:ext uri="{FF2B5EF4-FFF2-40B4-BE49-F238E27FC236}">
                <a16:creationId xmlns:a16="http://schemas.microsoft.com/office/drawing/2014/main" id="{4BC67ABB-F399-FD4B-B9DE-9A5E41600B71}"/>
              </a:ext>
            </a:extLst>
          </p:cNvPr>
          <p:cNvSpPr/>
          <p:nvPr/>
        </p:nvSpPr>
        <p:spPr>
          <a:xfrm>
            <a:off x="9244852" y="5735170"/>
            <a:ext cx="558053" cy="228646"/>
          </a:xfrm>
          <a:custGeom>
            <a:avLst/>
            <a:gdLst>
              <a:gd name="connsiteX0" fmla="*/ 0 w 558053"/>
              <a:gd name="connsiteY0" fmla="*/ 221876 h 228646"/>
              <a:gd name="connsiteX1" fmla="*/ 67236 w 558053"/>
              <a:gd name="connsiteY1" fmla="*/ 221876 h 228646"/>
              <a:gd name="connsiteX2" fmla="*/ 168089 w 558053"/>
              <a:gd name="connsiteY2" fmla="*/ 208429 h 228646"/>
              <a:gd name="connsiteX3" fmla="*/ 201706 w 558053"/>
              <a:gd name="connsiteY3" fmla="*/ 201706 h 228646"/>
              <a:gd name="connsiteX4" fmla="*/ 255495 w 558053"/>
              <a:gd name="connsiteY4" fmla="*/ 188258 h 228646"/>
              <a:gd name="connsiteX5" fmla="*/ 316006 w 558053"/>
              <a:gd name="connsiteY5" fmla="*/ 174811 h 228646"/>
              <a:gd name="connsiteX6" fmla="*/ 356348 w 558053"/>
              <a:gd name="connsiteY6" fmla="*/ 161364 h 228646"/>
              <a:gd name="connsiteX7" fmla="*/ 376518 w 558053"/>
              <a:gd name="connsiteY7" fmla="*/ 154641 h 228646"/>
              <a:gd name="connsiteX8" fmla="*/ 396689 w 558053"/>
              <a:gd name="connsiteY8" fmla="*/ 141194 h 228646"/>
              <a:gd name="connsiteX9" fmla="*/ 416859 w 558053"/>
              <a:gd name="connsiteY9" fmla="*/ 134470 h 228646"/>
              <a:gd name="connsiteX10" fmla="*/ 430306 w 558053"/>
              <a:gd name="connsiteY10" fmla="*/ 114300 h 228646"/>
              <a:gd name="connsiteX11" fmla="*/ 450477 w 558053"/>
              <a:gd name="connsiteY11" fmla="*/ 100853 h 228646"/>
              <a:gd name="connsiteX12" fmla="*/ 484095 w 558053"/>
              <a:gd name="connsiteY12" fmla="*/ 73958 h 228646"/>
              <a:gd name="connsiteX13" fmla="*/ 497542 w 558053"/>
              <a:gd name="connsiteY13" fmla="*/ 53788 h 228646"/>
              <a:gd name="connsiteX14" fmla="*/ 517712 w 558053"/>
              <a:gd name="connsiteY14" fmla="*/ 40341 h 228646"/>
              <a:gd name="connsiteX15" fmla="*/ 524436 w 558053"/>
              <a:gd name="connsiteY15" fmla="*/ 20170 h 228646"/>
              <a:gd name="connsiteX16" fmla="*/ 544606 w 558053"/>
              <a:gd name="connsiteY16" fmla="*/ 13447 h 228646"/>
              <a:gd name="connsiteX17" fmla="*/ 558053 w 558053"/>
              <a:gd name="connsiteY17" fmla="*/ 0 h 228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58053" h="228646">
                <a:moveTo>
                  <a:pt x="0" y="221876"/>
                </a:moveTo>
                <a:cubicBezTo>
                  <a:pt x="52296" y="232336"/>
                  <a:pt x="14940" y="229347"/>
                  <a:pt x="67236" y="221876"/>
                </a:cubicBezTo>
                <a:cubicBezTo>
                  <a:pt x="166737" y="207662"/>
                  <a:pt x="90641" y="222511"/>
                  <a:pt x="168089" y="208429"/>
                </a:cubicBezTo>
                <a:cubicBezTo>
                  <a:pt x="179332" y="206385"/>
                  <a:pt x="190571" y="204276"/>
                  <a:pt x="201706" y="201706"/>
                </a:cubicBezTo>
                <a:cubicBezTo>
                  <a:pt x="219714" y="197550"/>
                  <a:pt x="237372" y="191882"/>
                  <a:pt x="255495" y="188258"/>
                </a:cubicBezTo>
                <a:cubicBezTo>
                  <a:pt x="274700" y="184417"/>
                  <a:pt x="297007" y="180511"/>
                  <a:pt x="316006" y="174811"/>
                </a:cubicBezTo>
                <a:cubicBezTo>
                  <a:pt x="329583" y="170738"/>
                  <a:pt x="342901" y="165846"/>
                  <a:pt x="356348" y="161364"/>
                </a:cubicBezTo>
                <a:lnTo>
                  <a:pt x="376518" y="154641"/>
                </a:lnTo>
                <a:cubicBezTo>
                  <a:pt x="383242" y="150159"/>
                  <a:pt x="389461" y="144808"/>
                  <a:pt x="396689" y="141194"/>
                </a:cubicBezTo>
                <a:cubicBezTo>
                  <a:pt x="403028" y="138024"/>
                  <a:pt x="411325" y="138897"/>
                  <a:pt x="416859" y="134470"/>
                </a:cubicBezTo>
                <a:cubicBezTo>
                  <a:pt x="423169" y="129422"/>
                  <a:pt x="424592" y="120014"/>
                  <a:pt x="430306" y="114300"/>
                </a:cubicBezTo>
                <a:cubicBezTo>
                  <a:pt x="436020" y="108586"/>
                  <a:pt x="443753" y="105335"/>
                  <a:pt x="450477" y="100853"/>
                </a:cubicBezTo>
                <a:cubicBezTo>
                  <a:pt x="489012" y="43050"/>
                  <a:pt x="437702" y="111072"/>
                  <a:pt x="484095" y="73958"/>
                </a:cubicBezTo>
                <a:cubicBezTo>
                  <a:pt x="490405" y="68910"/>
                  <a:pt x="491828" y="59502"/>
                  <a:pt x="497542" y="53788"/>
                </a:cubicBezTo>
                <a:cubicBezTo>
                  <a:pt x="503256" y="48074"/>
                  <a:pt x="510989" y="44823"/>
                  <a:pt x="517712" y="40341"/>
                </a:cubicBezTo>
                <a:cubicBezTo>
                  <a:pt x="519953" y="33617"/>
                  <a:pt x="519424" y="25182"/>
                  <a:pt x="524436" y="20170"/>
                </a:cubicBezTo>
                <a:cubicBezTo>
                  <a:pt x="529447" y="15159"/>
                  <a:pt x="538529" y="17093"/>
                  <a:pt x="544606" y="13447"/>
                </a:cubicBezTo>
                <a:cubicBezTo>
                  <a:pt x="550042" y="10186"/>
                  <a:pt x="553571" y="4482"/>
                  <a:pt x="558053" y="0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A935FF-212D-9348-9F51-730D7BE1047F}"/>
              </a:ext>
            </a:extLst>
          </p:cNvPr>
          <p:cNvSpPr txBox="1"/>
          <p:nvPr/>
        </p:nvSpPr>
        <p:spPr>
          <a:xfrm>
            <a:off x="10690915" y="4430801"/>
            <a:ext cx="155040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Operating regime of existing coronagraphs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15E288-41B3-F042-ABC2-A557C606B7D1}"/>
              </a:ext>
            </a:extLst>
          </p:cNvPr>
          <p:cNvSpPr txBox="1"/>
          <p:nvPr/>
        </p:nvSpPr>
        <p:spPr>
          <a:xfrm>
            <a:off x="9681879" y="6210791"/>
            <a:ext cx="14522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[AU] @ 50 pc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2D2301-144C-3646-AF8F-FDAB910D7410}"/>
              </a:ext>
            </a:extLst>
          </p:cNvPr>
          <p:cNvSpPr/>
          <p:nvPr/>
        </p:nvSpPr>
        <p:spPr>
          <a:xfrm>
            <a:off x="7456396" y="6052949"/>
            <a:ext cx="3534636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E5B9C8-FD93-284D-85F8-080174C75C5C}"/>
              </a:ext>
            </a:extLst>
          </p:cNvPr>
          <p:cNvSpPr txBox="1"/>
          <p:nvPr/>
        </p:nvSpPr>
        <p:spPr>
          <a:xfrm>
            <a:off x="7383577" y="5991337"/>
            <a:ext cx="20838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03594C-9D3C-C14D-850D-8686324BB9E0}"/>
              </a:ext>
            </a:extLst>
          </p:cNvPr>
          <p:cNvSpPr txBox="1"/>
          <p:nvPr/>
        </p:nvSpPr>
        <p:spPr>
          <a:xfrm>
            <a:off x="8467163" y="5991336"/>
            <a:ext cx="45271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1.3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CAFB06-759E-934A-BBDF-0A54B0A1494C}"/>
              </a:ext>
            </a:extLst>
          </p:cNvPr>
          <p:cNvSpPr txBox="1"/>
          <p:nvPr/>
        </p:nvSpPr>
        <p:spPr>
          <a:xfrm>
            <a:off x="9658608" y="5999840"/>
            <a:ext cx="45271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2.6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585A40-0DB2-AB49-B225-DCD4845D4558}"/>
              </a:ext>
            </a:extLst>
          </p:cNvPr>
          <p:cNvSpPr txBox="1"/>
          <p:nvPr/>
        </p:nvSpPr>
        <p:spPr>
          <a:xfrm>
            <a:off x="10834622" y="5999839"/>
            <a:ext cx="45271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3.9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5757F0-D3BC-734E-B6C4-DA70DBF62CBD}"/>
              </a:ext>
            </a:extLst>
          </p:cNvPr>
          <p:cNvSpPr txBox="1"/>
          <p:nvPr/>
        </p:nvSpPr>
        <p:spPr>
          <a:xfrm>
            <a:off x="11739282" y="5999757"/>
            <a:ext cx="45271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5.2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F975F87-1FE7-3F4B-BE34-950F85EC69BD}"/>
              </a:ext>
            </a:extLst>
          </p:cNvPr>
          <p:cNvCxnSpPr/>
          <p:nvPr/>
        </p:nvCxnSpPr>
        <p:spPr>
          <a:xfrm>
            <a:off x="10690915" y="5963769"/>
            <a:ext cx="1438332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8D55B95-1BA6-B549-9281-6B2EFA1D2961}"/>
              </a:ext>
            </a:extLst>
          </p:cNvPr>
          <p:cNvCxnSpPr>
            <a:cxnSpLocks/>
          </p:cNvCxnSpPr>
          <p:nvPr/>
        </p:nvCxnSpPr>
        <p:spPr>
          <a:xfrm flipV="1">
            <a:off x="11059244" y="5911751"/>
            <a:ext cx="0" cy="54864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8497B80-89B9-C24F-8DC4-EB1F54741A02}"/>
              </a:ext>
            </a:extLst>
          </p:cNvPr>
          <p:cNvCxnSpPr>
            <a:cxnSpLocks/>
          </p:cNvCxnSpPr>
          <p:nvPr/>
        </p:nvCxnSpPr>
        <p:spPr>
          <a:xfrm flipV="1">
            <a:off x="11951236" y="5909507"/>
            <a:ext cx="0" cy="54864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59AA4118-6747-5544-BFF4-07373630796B}"/>
              </a:ext>
            </a:extLst>
          </p:cNvPr>
          <p:cNvSpPr/>
          <p:nvPr/>
        </p:nvSpPr>
        <p:spPr>
          <a:xfrm>
            <a:off x="7756560" y="5519041"/>
            <a:ext cx="1347314" cy="424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762F618-AE04-7D46-9525-F2E19E155695}"/>
              </a:ext>
            </a:extLst>
          </p:cNvPr>
          <p:cNvSpPr/>
          <p:nvPr/>
        </p:nvSpPr>
        <p:spPr>
          <a:xfrm>
            <a:off x="8082542" y="4430801"/>
            <a:ext cx="989723" cy="1399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8CF728-FFCC-004D-9560-FDF828289138}"/>
              </a:ext>
            </a:extLst>
          </p:cNvPr>
          <p:cNvSpPr/>
          <p:nvPr/>
        </p:nvSpPr>
        <p:spPr>
          <a:xfrm rot="3263928">
            <a:off x="8923068" y="4774951"/>
            <a:ext cx="1253348" cy="214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D924D9A-3CD6-674C-952A-69596F81F307}"/>
              </a:ext>
            </a:extLst>
          </p:cNvPr>
          <p:cNvSpPr/>
          <p:nvPr/>
        </p:nvSpPr>
        <p:spPr>
          <a:xfrm>
            <a:off x="10068077" y="5506002"/>
            <a:ext cx="625502" cy="431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4475FF5-8DED-A544-8522-83BEDC5CA286}"/>
              </a:ext>
            </a:extLst>
          </p:cNvPr>
          <p:cNvSpPr/>
          <p:nvPr/>
        </p:nvSpPr>
        <p:spPr>
          <a:xfrm>
            <a:off x="9967027" y="5501755"/>
            <a:ext cx="508014" cy="299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745569B-A2D6-D447-8766-3A0374A7027F}"/>
              </a:ext>
            </a:extLst>
          </p:cNvPr>
          <p:cNvSpPr/>
          <p:nvPr/>
        </p:nvSpPr>
        <p:spPr>
          <a:xfrm>
            <a:off x="9716579" y="5185738"/>
            <a:ext cx="223598" cy="299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441B862-E971-D44B-AC84-6D410D8ED3ED}"/>
              </a:ext>
            </a:extLst>
          </p:cNvPr>
          <p:cNvSpPr/>
          <p:nvPr/>
        </p:nvSpPr>
        <p:spPr>
          <a:xfrm>
            <a:off x="9997745" y="4732224"/>
            <a:ext cx="640080" cy="219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63893B-8736-5449-9459-A8C6A104506C}"/>
              </a:ext>
            </a:extLst>
          </p:cNvPr>
          <p:cNvCxnSpPr/>
          <p:nvPr/>
        </p:nvCxnSpPr>
        <p:spPr>
          <a:xfrm flipH="1">
            <a:off x="9782734" y="2427194"/>
            <a:ext cx="2299447" cy="3321424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0F61063-69EB-8F46-BC84-CAB167F011D9}"/>
              </a:ext>
            </a:extLst>
          </p:cNvPr>
          <p:cNvSpPr txBox="1"/>
          <p:nvPr/>
        </p:nvSpPr>
        <p:spPr>
          <a:xfrm>
            <a:off x="7988736" y="4366904"/>
            <a:ext cx="105856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VFN allows exploration of the inner solar system</a:t>
            </a:r>
          </a:p>
        </p:txBody>
      </p:sp>
    </p:spTree>
    <p:extLst>
      <p:ext uri="{BB962C8B-B14F-4D97-AF65-F5344CB8AC3E}">
        <p14:creationId xmlns:p14="http://schemas.microsoft.com/office/powerpoint/2010/main" val="20193405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DA92F8-6374-404D-0A5A-CB289900A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VFN first light and proof of concept</a:t>
            </a:r>
          </a:p>
        </p:txBody>
      </p:sp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0CAF22DA-3C8C-BF08-C003-ECCBD0F07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597047"/>
            <a:ext cx="6780700" cy="366157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9DAE2-1F88-DC57-0159-D7D868684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187018-EA74-6906-9E81-505B83135C1E}"/>
              </a:ext>
            </a:extLst>
          </p:cNvPr>
          <p:cNvSpPr txBox="1"/>
          <p:nvPr/>
        </p:nvSpPr>
        <p:spPr>
          <a:xfrm>
            <a:off x="5448359" y="5484321"/>
            <a:ext cx="6100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HIP 21543: G0V + M4V spectroscopic binary system with a ~50:1 K-band flux ratio and a separation of ~50 mas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18EF2B-CB01-A9C9-6197-123F01AD12E4}"/>
              </a:ext>
            </a:extLst>
          </p:cNvPr>
          <p:cNvSpPr txBox="1"/>
          <p:nvPr/>
        </p:nvSpPr>
        <p:spPr>
          <a:xfrm>
            <a:off x="843969" y="5073957"/>
            <a:ext cx="297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Daniel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Echeverri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2023ab</a:t>
            </a:r>
          </a:p>
        </p:txBody>
      </p:sp>
    </p:spTree>
    <p:extLst>
      <p:ext uri="{BB962C8B-B14F-4D97-AF65-F5344CB8AC3E}">
        <p14:creationId xmlns:p14="http://schemas.microsoft.com/office/powerpoint/2010/main" val="2705918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4BBF2-EBEE-424A-AAEE-99568EFC7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Atmospheric composition (C/O, C/H, O/H, </a:t>
            </a:r>
            <a:r>
              <a:rPr lang="en-US" sz="3200" dirty="0" err="1"/>
              <a:t>metallicity+isotopologue</a:t>
            </a:r>
            <a:r>
              <a:rPr lang="en-US" sz="3200" dirty="0"/>
              <a:t> ratios) as a tracer of formation (Oberg+2011, </a:t>
            </a:r>
            <a:r>
              <a:rPr lang="en-US" sz="3200" dirty="0" err="1"/>
              <a:t>Madhusudhan</a:t>
            </a:r>
            <a:r>
              <a:rPr lang="en-US" sz="3200" dirty="0"/>
              <a:t> 2011)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E77EDE76-9B68-BC45-A45A-BEC7184D95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58" t="9498" r="7080" b="72189"/>
          <a:stretch>
            <a:fillRect/>
          </a:stretch>
        </p:blipFill>
        <p:spPr>
          <a:xfrm>
            <a:off x="748419" y="2422953"/>
            <a:ext cx="5347581" cy="2242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0F9415ED-D662-E540-AB1E-5D7464C423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72" t="29991" r="6772" b="51283"/>
          <a:stretch>
            <a:fillRect/>
          </a:stretch>
        </p:blipFill>
        <p:spPr>
          <a:xfrm>
            <a:off x="6011333" y="2380883"/>
            <a:ext cx="5046133" cy="219866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3F28B4-01D8-D04C-83F1-A536D5E0635D}"/>
              </a:ext>
            </a:extLst>
          </p:cNvPr>
          <p:cNvSpPr txBox="1"/>
          <p:nvPr/>
        </p:nvSpPr>
        <p:spPr>
          <a:xfrm>
            <a:off x="1083733" y="5283200"/>
            <a:ext cx="2937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Differing composition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between host star and planet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C9E18F-F46E-DC4E-9B28-36157ECEF41D}"/>
              </a:ext>
            </a:extLst>
          </p:cNvPr>
          <p:cNvSpPr txBox="1"/>
          <p:nvPr/>
        </p:nvSpPr>
        <p:spPr>
          <a:xfrm>
            <a:off x="7300353" y="5421699"/>
            <a:ext cx="2338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Chemical homogeneity</a:t>
            </a:r>
          </a:p>
        </p:txBody>
      </p:sp>
    </p:spTree>
    <p:extLst>
      <p:ext uri="{BB962C8B-B14F-4D97-AF65-F5344CB8AC3E}">
        <p14:creationId xmlns:p14="http://schemas.microsoft.com/office/powerpoint/2010/main" val="3080156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41" y="709033"/>
            <a:ext cx="9790917" cy="6148967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The next frontier: Characterizing exoplanet atmospheres &amp; search for biosignatures"/>
          <p:cNvSpPr txBox="1">
            <a:spLocks noGrp="1"/>
          </p:cNvSpPr>
          <p:nvPr>
            <p:ph type="title"/>
          </p:nvPr>
        </p:nvSpPr>
        <p:spPr>
          <a:xfrm>
            <a:off x="1988344" y="205841"/>
            <a:ext cx="8215313" cy="100012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73887">
              <a:defRPr sz="2880" spc="460"/>
            </a:lvl1pPr>
          </a:lstStyle>
          <a:p>
            <a:r>
              <a:rPr dirty="0"/>
              <a:t>The next frontier: Characterizing exoplanet atmospheres &amp; search for biosignatures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9EC7A3-CFC2-841A-77A9-9EAA7266D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Keck-HISPEC 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&amp; 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TMT-MODHIS team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95A888-51E7-89F3-A3F2-61D48306E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804" y="1039360"/>
            <a:ext cx="7312976" cy="5173928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C6D6DCFC-EA2C-EB02-0CF8-CA8AEB207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1" y="4907769"/>
            <a:ext cx="4222891" cy="1608818"/>
          </a:xfrm>
          <a:prstGeom prst="rect">
            <a:avLst/>
          </a:prstGeom>
        </p:spPr>
      </p:pic>
      <p:pic>
        <p:nvPicPr>
          <p:cNvPr id="5" name="Google Shape;67;p15">
            <a:extLst>
              <a:ext uri="{FF2B5EF4-FFF2-40B4-BE49-F238E27FC236}">
                <a16:creationId xmlns:a16="http://schemas.microsoft.com/office/drawing/2014/main" id="{AC2B2DC7-5011-ED26-30F8-0AAA89863CD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581" y="87843"/>
            <a:ext cx="4415950" cy="1682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1141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447B4A-59C5-AAB1-CD2D-AC669FD9D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Top-level requirements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697ACD7-9123-D718-6941-A2D2C337DAC5}"/>
              </a:ext>
            </a:extLst>
          </p:cNvPr>
          <p:cNvGraphicFramePr>
            <a:graphicFrameLocks noGrp="1"/>
          </p:cNvGraphicFramePr>
          <p:nvPr/>
        </p:nvGraphicFramePr>
        <p:xfrm>
          <a:off x="3647090" y="961812"/>
          <a:ext cx="8153614" cy="4930991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291255">
                  <a:extLst>
                    <a:ext uri="{9D8B030D-6E8A-4147-A177-3AD203B41FA5}">
                      <a16:colId xmlns:a16="http://schemas.microsoft.com/office/drawing/2014/main" val="3148554742"/>
                    </a:ext>
                  </a:extLst>
                </a:gridCol>
                <a:gridCol w="3391387">
                  <a:extLst>
                    <a:ext uri="{9D8B030D-6E8A-4147-A177-3AD203B41FA5}">
                      <a16:colId xmlns:a16="http://schemas.microsoft.com/office/drawing/2014/main" val="2960750356"/>
                    </a:ext>
                  </a:extLst>
                </a:gridCol>
                <a:gridCol w="2470972">
                  <a:extLst>
                    <a:ext uri="{9D8B030D-6E8A-4147-A177-3AD203B41FA5}">
                      <a16:colId xmlns:a16="http://schemas.microsoft.com/office/drawing/2014/main" val="540555144"/>
                    </a:ext>
                  </a:extLst>
                </a:gridCol>
              </a:tblGrid>
              <a:tr h="397369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800"/>
                    </a:p>
                  </a:txBody>
                  <a:tcPr marL="90311" marR="90311" marT="45156" marB="45156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Requirements</a:t>
                      </a:r>
                    </a:p>
                  </a:txBody>
                  <a:tcPr marL="90311" marR="90311" marT="45156" marB="45156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Comments</a:t>
                      </a:r>
                    </a:p>
                  </a:txBody>
                  <a:tcPr marL="90311" marR="90311" marT="45156" marB="45156"/>
                </a:tc>
                <a:extLst>
                  <a:ext uri="{0D108BD9-81ED-4DB2-BD59-A6C34878D82A}">
                    <a16:rowId xmlns:a16="http://schemas.microsoft.com/office/drawing/2014/main" val="557194629"/>
                  </a:ext>
                </a:extLst>
              </a:tr>
              <a:tr h="397369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noProof="0">
                          <a:solidFill>
                            <a:srgbClr val="000000"/>
                          </a:solidFill>
                        </a:rPr>
                        <a:t>Wavelength Range</a:t>
                      </a:r>
                      <a:endParaRPr lang="en-US" sz="18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0311" marR="90311" marT="45156" marB="45156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u="none" strike="noStrike" baseline="0" noProof="0">
                          <a:solidFill>
                            <a:srgbClr val="000000"/>
                          </a:solidFill>
                        </a:rPr>
                        <a:t>0.98-2.46 µm</a:t>
                      </a:r>
                      <a:endParaRPr lang="en-US" sz="1800"/>
                    </a:p>
                  </a:txBody>
                  <a:tcPr marL="90311" marR="90311" marT="45156" marB="45156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Simultaneous</a:t>
                      </a:r>
                    </a:p>
                  </a:txBody>
                  <a:tcPr marL="90311" marR="90311" marT="45156" marB="45156"/>
                </a:tc>
                <a:extLst>
                  <a:ext uri="{0D108BD9-81ED-4DB2-BD59-A6C34878D82A}">
                    <a16:rowId xmlns:a16="http://schemas.microsoft.com/office/drawing/2014/main" val="1506496182"/>
                  </a:ext>
                </a:extLst>
              </a:tr>
              <a:tr h="668303">
                <a:tc>
                  <a:txBody>
                    <a:bodyPr/>
                    <a:lstStyle/>
                    <a:p>
                      <a:r>
                        <a:rPr lang="en-US" sz="1800"/>
                        <a:t>Field of View </a:t>
                      </a:r>
                    </a:p>
                  </a:txBody>
                  <a:tcPr marL="90311" marR="90311" marT="45156" marB="4515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~4-6” diameter</a:t>
                      </a:r>
                    </a:p>
                    <a:p>
                      <a:r>
                        <a:rPr lang="en-US" sz="1800" dirty="0"/>
                        <a:t>(at the diffraction limit: 7-17 mas)</a:t>
                      </a:r>
                    </a:p>
                  </a:txBody>
                  <a:tcPr marL="90311" marR="90311" marT="45156" marB="45156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Acquisition and guiding</a:t>
                      </a:r>
                    </a:p>
                  </a:txBody>
                  <a:tcPr marL="90311" marR="90311" marT="45156" marB="45156"/>
                </a:tc>
                <a:extLst>
                  <a:ext uri="{0D108BD9-81ED-4DB2-BD59-A6C34878D82A}">
                    <a16:rowId xmlns:a16="http://schemas.microsoft.com/office/drawing/2014/main" val="38731059"/>
                  </a:ext>
                </a:extLst>
              </a:tr>
              <a:tr h="668303">
                <a:tc>
                  <a:txBody>
                    <a:bodyPr/>
                    <a:lstStyle/>
                    <a:p>
                      <a:r>
                        <a:rPr lang="en-US" sz="1800" dirty="0"/>
                        <a:t>Spectral Sampling</a:t>
                      </a:r>
                    </a:p>
                  </a:txBody>
                  <a:tcPr marL="90311" marR="90311" marT="45156" marB="4515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 pixel LSF</a:t>
                      </a:r>
                    </a:p>
                  </a:txBody>
                  <a:tcPr marL="90311" marR="90311" marT="45156" marB="45156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Doppler measurements</a:t>
                      </a:r>
                    </a:p>
                  </a:txBody>
                  <a:tcPr marL="90311" marR="90311" marT="45156" marB="45156"/>
                </a:tc>
                <a:extLst>
                  <a:ext uri="{0D108BD9-81ED-4DB2-BD59-A6C34878D82A}">
                    <a16:rowId xmlns:a16="http://schemas.microsoft.com/office/drawing/2014/main" val="1688594213"/>
                  </a:ext>
                </a:extLst>
              </a:tr>
              <a:tr h="397369">
                <a:tc>
                  <a:txBody>
                    <a:bodyPr/>
                    <a:lstStyle/>
                    <a:p>
                      <a:r>
                        <a:rPr lang="en-US" sz="1800"/>
                        <a:t>Resolving power</a:t>
                      </a:r>
                    </a:p>
                  </a:txBody>
                  <a:tcPr marL="90311" marR="90311" marT="45156" marB="45156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100,000 on average</a:t>
                      </a:r>
                    </a:p>
                  </a:txBody>
                  <a:tcPr marL="90311" marR="90311" marT="45156" marB="4515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Driven by transits</a:t>
                      </a:r>
                    </a:p>
                  </a:txBody>
                  <a:tcPr marL="90311" marR="90311" marT="45156" marB="45156"/>
                </a:tc>
                <a:extLst>
                  <a:ext uri="{0D108BD9-81ED-4DB2-BD59-A6C34878D82A}">
                    <a16:rowId xmlns:a16="http://schemas.microsoft.com/office/drawing/2014/main" val="461740859"/>
                  </a:ext>
                </a:extLst>
              </a:tr>
              <a:tr h="668303">
                <a:tc>
                  <a:txBody>
                    <a:bodyPr/>
                    <a:lstStyle/>
                    <a:p>
                      <a:r>
                        <a:rPr lang="en-US" sz="1800"/>
                        <a:t>Efficiency</a:t>
                      </a:r>
                    </a:p>
                  </a:txBody>
                  <a:tcPr marL="90311" marR="90311" marT="45156" marB="45156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&gt;10%</a:t>
                      </a:r>
                    </a:p>
                  </a:txBody>
                  <a:tcPr marL="90311" marR="90311" marT="45156" marB="45156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Internal (excludes atmosphere)</a:t>
                      </a:r>
                    </a:p>
                  </a:txBody>
                  <a:tcPr marL="90311" marR="90311" marT="45156" marB="45156"/>
                </a:tc>
                <a:extLst>
                  <a:ext uri="{0D108BD9-81ED-4DB2-BD59-A6C34878D82A}">
                    <a16:rowId xmlns:a16="http://schemas.microsoft.com/office/drawing/2014/main" val="2376935606"/>
                  </a:ext>
                </a:extLst>
              </a:tr>
              <a:tr h="668303">
                <a:tc>
                  <a:txBody>
                    <a:bodyPr/>
                    <a:lstStyle/>
                    <a:p>
                      <a:r>
                        <a:rPr lang="en-US" sz="1800"/>
                        <a:t>Observing modes</a:t>
                      </a:r>
                    </a:p>
                  </a:txBody>
                  <a:tcPr marL="90311" marR="90311" marT="45156" marB="45156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Single-object on-axis</a:t>
                      </a:r>
                      <a:br>
                        <a:rPr lang="en-US" sz="1800"/>
                      </a:br>
                      <a:r>
                        <a:rPr lang="en-US" sz="1800"/>
                        <a:t>Off-axis, high contrast</a:t>
                      </a:r>
                    </a:p>
                  </a:txBody>
                  <a:tcPr marL="90311" marR="90311" marT="45156" marB="4515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See next slide</a:t>
                      </a:r>
                    </a:p>
                  </a:txBody>
                  <a:tcPr marL="90311" marR="90311" marT="45156" marB="45156"/>
                </a:tc>
                <a:extLst>
                  <a:ext uri="{0D108BD9-81ED-4DB2-BD59-A6C34878D82A}">
                    <a16:rowId xmlns:a16="http://schemas.microsoft.com/office/drawing/2014/main" val="450418013"/>
                  </a:ext>
                </a:extLst>
              </a:tr>
              <a:tr h="668303">
                <a:tc>
                  <a:txBody>
                    <a:bodyPr/>
                    <a:lstStyle/>
                    <a:p>
                      <a:r>
                        <a:rPr lang="en-US" sz="1800"/>
                        <a:t>Acquisition and guiding</a:t>
                      </a:r>
                    </a:p>
                  </a:txBody>
                  <a:tcPr marL="90311" marR="90311" marT="45156" marB="4515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&lt; 15-17 mag</a:t>
                      </a:r>
                    </a:p>
                  </a:txBody>
                  <a:tcPr marL="90311" marR="90311" marT="45156" marB="45156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Limited by AO performance</a:t>
                      </a:r>
                    </a:p>
                  </a:txBody>
                  <a:tcPr marL="90311" marR="90311" marT="45156" marB="45156"/>
                </a:tc>
                <a:extLst>
                  <a:ext uri="{0D108BD9-81ED-4DB2-BD59-A6C34878D82A}">
                    <a16:rowId xmlns:a16="http://schemas.microsoft.com/office/drawing/2014/main" val="3865693214"/>
                  </a:ext>
                </a:extLst>
              </a:tr>
              <a:tr h="39736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Internal RV precision</a:t>
                      </a:r>
                    </a:p>
                  </a:txBody>
                  <a:tcPr marL="90311" marR="90311" marT="45156" marB="45156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&lt; 30 cm/s</a:t>
                      </a:r>
                    </a:p>
                  </a:txBody>
                  <a:tcPr marL="90311" marR="90311" marT="45156" marB="45156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dirty="0"/>
                        <a:t>Fiber to fiber</a:t>
                      </a:r>
                    </a:p>
                  </a:txBody>
                  <a:tcPr marL="90311" marR="90311" marT="45156" marB="45156"/>
                </a:tc>
                <a:extLst>
                  <a:ext uri="{0D108BD9-81ED-4DB2-BD59-A6C34878D82A}">
                    <a16:rowId xmlns:a16="http://schemas.microsoft.com/office/drawing/2014/main" val="20343367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5811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6DD499-2CE5-53C0-695E-E2C733608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Single-mode Fiber: o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bserving modes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12FE28-9D55-B949-DC35-66E0FCBC7A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612" y="1526946"/>
            <a:ext cx="10312776" cy="489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15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E7AC499AD2CF43A25811F7776DE0A4" ma:contentTypeVersion="18" ma:contentTypeDescription="Create a new document." ma:contentTypeScope="" ma:versionID="1dd2617f7434ce888059de6e326bdbed">
  <xsd:schema xmlns:xsd="http://www.w3.org/2001/XMLSchema" xmlns:xs="http://www.w3.org/2001/XMLSchema" xmlns:p="http://schemas.microsoft.com/office/2006/metadata/properties" xmlns:ns2="fce64670-e999-4019-b25a-9d7dac6419a7" xmlns:ns3="7bdbfaba-addc-4ef5-a19e-1af729a4b030" targetNamespace="http://schemas.microsoft.com/office/2006/metadata/properties" ma:root="true" ma:fieldsID="590ccceef0107eebe2fa8ac16a3a9628" ns2:_="" ns3:_="">
    <xsd:import namespace="fce64670-e999-4019-b25a-9d7dac6419a7"/>
    <xsd:import namespace="7bdbfaba-addc-4ef5-a19e-1af729a4b0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Number" minOccurs="0"/>
                <xsd:element ref="ns2:Description" minOccurs="0"/>
                <xsd:element ref="ns2:MediaServiceAutoKeyPoints" minOccurs="0"/>
                <xsd:element ref="ns2:MediaServiceKeyPoints" minOccurs="0"/>
                <xsd:element ref="ns3:Doc_x0020_Number" minOccurs="0"/>
                <xsd:element ref="ns3:COO_x0020_Doc_x0020_Type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TMTDocN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e64670-e999-4019-b25a-9d7dac6419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umber" ma:index="12" nillable="true" ma:displayName="Number" ma:format="Dropdown" ma:internalName="Number" ma:percentage="FALSE">
      <xsd:simpleType>
        <xsd:restriction base="dms:Number"/>
      </xsd:simpleType>
    </xsd:element>
    <xsd:element name="Description" ma:index="13" nillable="true" ma:displayName="Description" ma:format="Dropdown" ma:internalName="Description">
      <xsd:simpleType>
        <xsd:restriction base="dms:Text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c2113186-39af-432d-951a-a58ab5eae6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MTDocNo" ma:index="25" nillable="true" ma:displayName="TMT Doc No" ma:format="Dropdown" ma:internalName="TMTDocNo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dbfaba-addc-4ef5-a19e-1af729a4b03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Doc_x0020_Number" ma:index="16" nillable="true" ma:displayName="COO Doc No" ma:indexed="true" ma:internalName="Doc_x0020_Number">
      <xsd:simpleType>
        <xsd:restriction base="dms:Text">
          <xsd:maxLength value="255"/>
        </xsd:restriction>
      </xsd:simpleType>
    </xsd:element>
    <xsd:element name="COO_x0020_Doc_x0020_Type" ma:index="17" nillable="true" ma:displayName="COO Doc Type" ma:format="Dropdown" ma:internalName="COO_x0020_Doc_x0020_Type">
      <xsd:simpleType>
        <xsd:restriction base="dms:Choice">
          <xsd:enumeration value="CCR"/>
          <xsd:enumeration value="CON"/>
          <xsd:enumeration value="CST"/>
          <xsd:enumeration value="DRD"/>
          <xsd:enumeration value="EXT"/>
          <xsd:enumeration value="GRA"/>
          <xsd:enumeration value="ICD"/>
          <xsd:enumeration value="JOU"/>
          <xsd:enumeration value="MGT"/>
          <xsd:enumeration value="PHO"/>
          <xsd:enumeration value="PRE"/>
          <xsd:enumeration value="SCH"/>
          <xsd:enumeration value="SCI"/>
          <xsd:enumeration value="SPE"/>
          <xsd:enumeration value="TEC"/>
          <xsd:enumeration value="TMP"/>
        </xsd:restriction>
      </xsd:simpleType>
    </xsd:element>
    <xsd:element name="TaxCatchAll" ma:index="24" nillable="true" ma:displayName="Taxonomy Catch All Column" ma:hidden="true" ma:list="{bc98e8f2-6689-4eb7-b093-f8f535e5ba23}" ma:internalName="TaxCatchAll" ma:showField="CatchAllData" ma:web="7bdbfaba-addc-4ef5-a19e-1af729a4b0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_x0020_Number xmlns="7bdbfaba-addc-4ef5-a19e-1af729a4b030" xsi:nil="true"/>
    <COO_x0020_Doc_x0020_Type xmlns="7bdbfaba-addc-4ef5-a19e-1af729a4b030" xsi:nil="true"/>
    <Description xmlns="fce64670-e999-4019-b25a-9d7dac6419a7" xsi:nil="true"/>
    <lcf76f155ced4ddcb4097134ff3c332f xmlns="fce64670-e999-4019-b25a-9d7dac6419a7">
      <Terms xmlns="http://schemas.microsoft.com/office/infopath/2007/PartnerControls"/>
    </lcf76f155ced4ddcb4097134ff3c332f>
    <TaxCatchAll xmlns="7bdbfaba-addc-4ef5-a19e-1af729a4b030" xsi:nil="true"/>
    <TMTDocNo xmlns="fce64670-e999-4019-b25a-9d7dac6419a7" xsi:nil="true"/>
    <Number xmlns="fce64670-e999-4019-b25a-9d7dac6419a7" xsi:nil="true"/>
  </documentManagement>
</p:properties>
</file>

<file path=customXml/itemProps1.xml><?xml version="1.0" encoding="utf-8"?>
<ds:datastoreItem xmlns:ds="http://schemas.openxmlformats.org/officeDocument/2006/customXml" ds:itemID="{4637475D-66BE-4DBE-BAFE-5398879532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8F244E-3C44-4F8C-B9C5-484D67249AAF}">
  <ds:schemaRefs>
    <ds:schemaRef ds:uri="7bdbfaba-addc-4ef5-a19e-1af729a4b030"/>
    <ds:schemaRef ds:uri="fce64670-e999-4019-b25a-9d7dac6419a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262B692-FD54-44FF-8AFB-466B91EDF572}">
  <ds:schemaRefs>
    <ds:schemaRef ds:uri="7bdbfaba-addc-4ef5-a19e-1af729a4b030"/>
    <ds:schemaRef ds:uri="fce64670-e999-4019-b25a-9d7dac6419a7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11388</TotalTime>
  <Words>1558</Words>
  <Application>Microsoft Macintosh PowerPoint</Application>
  <PresentationFormat>Widescreen</PresentationFormat>
  <Paragraphs>220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Arial Rounded MT Bold</vt:lpstr>
      <vt:lpstr>Calibri</vt:lpstr>
      <vt:lpstr>Calibri Light</vt:lpstr>
      <vt:lpstr>office theme</vt:lpstr>
      <vt:lpstr>1_Office Theme</vt:lpstr>
      <vt:lpstr>2_Office Theme</vt:lpstr>
      <vt:lpstr>3_office theme</vt:lpstr>
      <vt:lpstr>Next-generation diffraction-limited fiber-fed high-resolution infrared spectrographs for Keck and TMT</vt:lpstr>
      <vt:lpstr>High-resolution spectroscopy unlocks full information  content of molecular lines =&gt; PRV, close-in/transits, direct</vt:lpstr>
      <vt:lpstr>High-Dispersion Coronagraphy: characterization of exoplanets at high contrast</vt:lpstr>
      <vt:lpstr>Exoplanet science at high-R</vt:lpstr>
      <vt:lpstr>Atmospheric composition (C/O, C/H, O/H, metallicity+isotopologue ratios) as a tracer of formation (Oberg+2011, Madhusudhan 2011)</vt:lpstr>
      <vt:lpstr>The next frontier: Characterizing exoplanet atmospheres &amp; search for biosignatures</vt:lpstr>
      <vt:lpstr>Keck-HISPEC  &amp;  TMT-MODHIS team</vt:lpstr>
      <vt:lpstr>Top-level requirements</vt:lpstr>
      <vt:lpstr>Single-mode Fiber: observing modes</vt:lpstr>
      <vt:lpstr>PowerPoint Presentation</vt:lpstr>
      <vt:lpstr>Heritage across collaboration</vt:lpstr>
      <vt:lpstr>HISPEC and MODHIS will continue the trend of detailed atmospheric characterization of transiting planets at high spectral resolution.</vt:lpstr>
      <vt:lpstr>HISPEC &amp; MODHIS will characterize the atmosphere of many exoplanet types from hot Jupiters to mini-Neptunes, Super-Earth, and Earth-size planets </vt:lpstr>
      <vt:lpstr>HISPEC/MODHIS High Contrast Spectroscopy survey capabilities</vt:lpstr>
      <vt:lpstr>Abundance measurements and atmospheric dynamics</vt:lpstr>
      <vt:lpstr>Example: HR8799c</vt:lpstr>
      <vt:lpstr>NIR Precision Radial Velocity</vt:lpstr>
      <vt:lpstr>Example Trappist 1</vt:lpstr>
      <vt:lpstr>Exomoons around young giant exoplanets</vt:lpstr>
      <vt:lpstr>Galactic Center</vt:lpstr>
      <vt:lpstr>Other Science</vt:lpstr>
      <vt:lpstr>HISPEC &amp; MODHIS sensitivity – 4 hours</vt:lpstr>
      <vt:lpstr>RV error budget</vt:lpstr>
      <vt:lpstr>Instrument architecture</vt:lpstr>
      <vt:lpstr>FEI mechanical design</vt:lpstr>
      <vt:lpstr>Spectrometers</vt:lpstr>
      <vt:lpstr>Other enabling technologies</vt:lpstr>
      <vt:lpstr>Extensive suite of calibration sources</vt:lpstr>
      <vt:lpstr>HISPEC and MODHIS status</vt:lpstr>
      <vt:lpstr>What is KPIC?</vt:lpstr>
      <vt:lpstr>The Keck Planet Imager and Characterizer (KPIC)</vt:lpstr>
      <vt:lpstr>PowerPoint Presentation</vt:lpstr>
      <vt:lpstr>Spectroscopy with single mode fibers</vt:lpstr>
      <vt:lpstr>High spectral resolution resolves molecular signatures</vt:lpstr>
      <vt:lpstr>The star and the planet have different spectral signatures…</vt:lpstr>
      <vt:lpstr>…So the star and the planet signal can be fitted jointly…</vt:lpstr>
      <vt:lpstr>… And a cross correlation function obtained.</vt:lpstr>
      <vt:lpstr>First spin measurements for the HR 8799 planets </vt:lpstr>
      <vt:lpstr>Comparative study on benchmark BD HD 4747 B  Xuan et al. 2022 </vt:lpstr>
      <vt:lpstr>Low resolution vs high resolution retrievals</vt:lpstr>
      <vt:lpstr>Exquisite, clean spectra with KPIC (HD55507) yield precise abundance measurements</vt:lpstr>
      <vt:lpstr>PowerPoint Presentation</vt:lpstr>
      <vt:lpstr>Finding more exoplanets to characterize requires a couple breakthroughs, starting with Gaia</vt:lpstr>
      <vt:lpstr>Characterizing new planets with the Vortex Fiber Nuller  Ruane et al. 2018, Echeverri et al. 2020, 2023ab, Xin et al. 2022, 2023</vt:lpstr>
      <vt:lpstr>VFN first light and proof of concept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Mawet, Dimitri</cp:lastModifiedBy>
  <cp:revision>43</cp:revision>
  <dcterms:created xsi:type="dcterms:W3CDTF">2023-04-22T14:12:29Z</dcterms:created>
  <dcterms:modified xsi:type="dcterms:W3CDTF">2023-12-11T16:39:51Z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0x0101004BE7AC499AD2CF43A25811F7776DE0A4</vt:lpwstr>
  </property>
  <property fmtid="{D5CDD505-2E9C-101B-9397-08002B2CF9AE}" pid="3" name="MediaServiceImageTags">
    <vt:lpwstr/>
  </property>
</Properties>
</file>