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8"/>
  </p:notesMasterIdLst>
  <p:sldIdLst>
    <p:sldId id="256" r:id="rId2"/>
    <p:sldId id="263" r:id="rId3"/>
    <p:sldId id="289" r:id="rId4"/>
    <p:sldId id="278" r:id="rId5"/>
    <p:sldId id="291" r:id="rId6"/>
    <p:sldId id="271" r:id="rId7"/>
    <p:sldId id="290" r:id="rId8"/>
    <p:sldId id="280" r:id="rId9"/>
    <p:sldId id="293" r:id="rId10"/>
    <p:sldId id="292" r:id="rId11"/>
    <p:sldId id="282" r:id="rId12"/>
    <p:sldId id="297" r:id="rId13"/>
    <p:sldId id="296" r:id="rId14"/>
    <p:sldId id="295" r:id="rId15"/>
    <p:sldId id="287" r:id="rId16"/>
    <p:sldId id="298" r:id="rId17"/>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4" d="100"/>
          <a:sy n="74" d="100"/>
        </p:scale>
        <p:origin x="106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E:\OneDrive\OneDrive%20-%20NRC%20Herzberg%20Astronomy%20&amp;%20Astrophysics\Publications\All%202015-2019\All%202015-201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OneDrive\OneDrive%20-%20NRC%20Herzberg%20Astronomy%20&amp;%20Astrophysics\Publications\Author%20trends.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189273275483711"/>
          <c:y val="5.9993745966010585E-2"/>
          <c:w val="0.75501957894687666"/>
          <c:h val="0.81905689010303051"/>
        </c:manualLayout>
      </c:layout>
      <c:lineChart>
        <c:grouping val="standard"/>
        <c:varyColors val="0"/>
        <c:ser>
          <c:idx val="0"/>
          <c:order val="0"/>
          <c:tx>
            <c:v># of Papers</c:v>
          </c:tx>
          <c:spPr>
            <a:ln w="28575" cap="rnd">
              <a:solidFill>
                <a:schemeClr val="accent1"/>
              </a:solidFill>
              <a:round/>
            </a:ln>
            <a:effectLst/>
          </c:spPr>
          <c:marker>
            <c:symbol val="circle"/>
            <c:size val="5"/>
            <c:spPr>
              <a:solidFill>
                <a:schemeClr val="accent1"/>
              </a:solidFill>
              <a:ln w="9525">
                <a:solidFill>
                  <a:schemeClr val="accent1"/>
                </a:solidFill>
              </a:ln>
              <a:effectLst/>
            </c:spPr>
          </c:marker>
          <c:val>
            <c:numRef>
              <c:f>Sheet9!$H$4:$H$28</c:f>
              <c:numCache>
                <c:formatCode>General</c:formatCode>
                <c:ptCount val="25"/>
                <c:pt idx="0">
                  <c:v>294</c:v>
                </c:pt>
                <c:pt idx="1">
                  <c:v>818</c:v>
                </c:pt>
                <c:pt idx="2">
                  <c:v>1092</c:v>
                </c:pt>
                <c:pt idx="3">
                  <c:v>1342</c:v>
                </c:pt>
                <c:pt idx="4">
                  <c:v>1281</c:v>
                </c:pt>
                <c:pt idx="5">
                  <c:v>1242</c:v>
                </c:pt>
                <c:pt idx="6">
                  <c:v>1173</c:v>
                </c:pt>
                <c:pt idx="7">
                  <c:v>967</c:v>
                </c:pt>
                <c:pt idx="8">
                  <c:v>861</c:v>
                </c:pt>
                <c:pt idx="9">
                  <c:v>745</c:v>
                </c:pt>
                <c:pt idx="10">
                  <c:v>585</c:v>
                </c:pt>
                <c:pt idx="11">
                  <c:v>540</c:v>
                </c:pt>
                <c:pt idx="12">
                  <c:v>408</c:v>
                </c:pt>
                <c:pt idx="13">
                  <c:v>379</c:v>
                </c:pt>
                <c:pt idx="14">
                  <c:v>348</c:v>
                </c:pt>
                <c:pt idx="15">
                  <c:v>309</c:v>
                </c:pt>
                <c:pt idx="16">
                  <c:v>293</c:v>
                </c:pt>
                <c:pt idx="17">
                  <c:v>232</c:v>
                </c:pt>
                <c:pt idx="18">
                  <c:v>182</c:v>
                </c:pt>
                <c:pt idx="19">
                  <c:v>170</c:v>
                </c:pt>
                <c:pt idx="20">
                  <c:v>138</c:v>
                </c:pt>
                <c:pt idx="21">
                  <c:v>161</c:v>
                </c:pt>
                <c:pt idx="22">
                  <c:v>128</c:v>
                </c:pt>
                <c:pt idx="23">
                  <c:v>123</c:v>
                </c:pt>
                <c:pt idx="24">
                  <c:v>113</c:v>
                </c:pt>
              </c:numCache>
            </c:numRef>
          </c:val>
          <c:smooth val="0"/>
          <c:extLst>
            <c:ext xmlns:c16="http://schemas.microsoft.com/office/drawing/2014/chart" uri="{C3380CC4-5D6E-409C-BE32-E72D297353CC}">
              <c16:uniqueId val="{00000000-AF61-46D3-9C9E-85735EC35B86}"/>
            </c:ext>
          </c:extLst>
        </c:ser>
        <c:dLbls>
          <c:showLegendKey val="0"/>
          <c:showVal val="0"/>
          <c:showCatName val="0"/>
          <c:showSerName val="0"/>
          <c:showPercent val="0"/>
          <c:showBubbleSize val="0"/>
        </c:dLbls>
        <c:marker val="1"/>
        <c:smooth val="0"/>
        <c:axId val="263971144"/>
        <c:axId val="263966440"/>
      </c:lineChart>
      <c:lineChart>
        <c:grouping val="standard"/>
        <c:varyColors val="0"/>
        <c:ser>
          <c:idx val="1"/>
          <c:order val="1"/>
          <c:tx>
            <c:v>ln(AIPP)</c:v>
          </c:tx>
          <c:spPr>
            <a:ln w="28575" cap="rnd">
              <a:solidFill>
                <a:schemeClr val="accent2"/>
              </a:solidFill>
              <a:round/>
            </a:ln>
            <a:effectLst/>
          </c:spPr>
          <c:marker>
            <c:symbol val="circle"/>
            <c:size val="5"/>
            <c:spPr>
              <a:solidFill>
                <a:schemeClr val="accent2"/>
              </a:solidFill>
              <a:ln w="9525">
                <a:solidFill>
                  <a:schemeClr val="accent2"/>
                </a:solidFill>
              </a:ln>
              <a:effectLst/>
            </c:spPr>
          </c:marker>
          <c:errBars>
            <c:errDir val="y"/>
            <c:errBarType val="both"/>
            <c:errValType val="cust"/>
            <c:noEndCap val="0"/>
            <c:plus>
              <c:numRef>
                <c:f>Sheet9!$J$4:$J$28</c:f>
                <c:numCache>
                  <c:formatCode>General</c:formatCode>
                  <c:ptCount val="25"/>
                  <c:pt idx="0">
                    <c:v>9.0689276317280187E-2</c:v>
                  </c:pt>
                  <c:pt idx="1">
                    <c:v>4.5292167854866942E-2</c:v>
                  </c:pt>
                  <c:pt idx="2">
                    <c:v>3.6778959159904485E-2</c:v>
                  </c:pt>
                  <c:pt idx="3">
                    <c:v>3.2534548649950472E-2</c:v>
                  </c:pt>
                  <c:pt idx="4">
                    <c:v>3.1619203484777224E-2</c:v>
                  </c:pt>
                  <c:pt idx="5">
                    <c:v>3.0798801290742393E-2</c:v>
                  </c:pt>
                  <c:pt idx="6">
                    <c:v>3.0543419832785825E-2</c:v>
                  </c:pt>
                  <c:pt idx="7">
                    <c:v>3.1110738586807688E-2</c:v>
                  </c:pt>
                  <c:pt idx="8">
                    <c:v>3.4818049069263959E-2</c:v>
                  </c:pt>
                  <c:pt idx="9">
                    <c:v>3.7245704296922845E-2</c:v>
                  </c:pt>
                  <c:pt idx="10">
                    <c:v>4.1671062560141539E-2</c:v>
                  </c:pt>
                  <c:pt idx="11">
                    <c:v>4.1578866486314488E-2</c:v>
                  </c:pt>
                  <c:pt idx="12">
                    <c:v>5.2161817662024129E-2</c:v>
                  </c:pt>
                  <c:pt idx="13">
                    <c:v>5.3520087273495137E-2</c:v>
                  </c:pt>
                  <c:pt idx="14">
                    <c:v>5.4224911879719992E-2</c:v>
                  </c:pt>
                  <c:pt idx="15">
                    <c:v>5.6230053849786459E-2</c:v>
                  </c:pt>
                  <c:pt idx="16">
                    <c:v>5.7966021619426079E-2</c:v>
                  </c:pt>
                  <c:pt idx="17">
                    <c:v>6.3090862455449898E-2</c:v>
                  </c:pt>
                  <c:pt idx="18">
                    <c:v>5.6879233198724136E-2</c:v>
                  </c:pt>
                  <c:pt idx="19">
                    <c:v>8.1070432467920575E-2</c:v>
                  </c:pt>
                  <c:pt idx="20">
                    <c:v>7.3229991843632297E-2</c:v>
                  </c:pt>
                  <c:pt idx="21">
                    <c:v>7.9134764372476699E-2</c:v>
                  </c:pt>
                  <c:pt idx="22">
                    <c:v>8.0379493146561787E-2</c:v>
                  </c:pt>
                  <c:pt idx="23">
                    <c:v>8.9172102932200306E-2</c:v>
                  </c:pt>
                  <c:pt idx="24">
                    <c:v>0.10193429862979515</c:v>
                  </c:pt>
                </c:numCache>
              </c:numRef>
            </c:plus>
            <c:minus>
              <c:numRef>
                <c:f>Sheet9!$J$4:$J$28</c:f>
                <c:numCache>
                  <c:formatCode>General</c:formatCode>
                  <c:ptCount val="25"/>
                  <c:pt idx="0">
                    <c:v>9.0689276317280187E-2</c:v>
                  </c:pt>
                  <c:pt idx="1">
                    <c:v>4.5292167854866942E-2</c:v>
                  </c:pt>
                  <c:pt idx="2">
                    <c:v>3.6778959159904485E-2</c:v>
                  </c:pt>
                  <c:pt idx="3">
                    <c:v>3.2534548649950472E-2</c:v>
                  </c:pt>
                  <c:pt idx="4">
                    <c:v>3.1619203484777224E-2</c:v>
                  </c:pt>
                  <c:pt idx="5">
                    <c:v>3.0798801290742393E-2</c:v>
                  </c:pt>
                  <c:pt idx="6">
                    <c:v>3.0543419832785825E-2</c:v>
                  </c:pt>
                  <c:pt idx="7">
                    <c:v>3.1110738586807688E-2</c:v>
                  </c:pt>
                  <c:pt idx="8">
                    <c:v>3.4818049069263959E-2</c:v>
                  </c:pt>
                  <c:pt idx="9">
                    <c:v>3.7245704296922845E-2</c:v>
                  </c:pt>
                  <c:pt idx="10">
                    <c:v>4.1671062560141539E-2</c:v>
                  </c:pt>
                  <c:pt idx="11">
                    <c:v>4.1578866486314488E-2</c:v>
                  </c:pt>
                  <c:pt idx="12">
                    <c:v>5.2161817662024129E-2</c:v>
                  </c:pt>
                  <c:pt idx="13">
                    <c:v>5.3520087273495137E-2</c:v>
                  </c:pt>
                  <c:pt idx="14">
                    <c:v>5.4224911879719992E-2</c:v>
                  </c:pt>
                  <c:pt idx="15">
                    <c:v>5.6230053849786459E-2</c:v>
                  </c:pt>
                  <c:pt idx="16">
                    <c:v>5.7966021619426079E-2</c:v>
                  </c:pt>
                  <c:pt idx="17">
                    <c:v>6.3090862455449898E-2</c:v>
                  </c:pt>
                  <c:pt idx="18">
                    <c:v>5.6879233198724136E-2</c:v>
                  </c:pt>
                  <c:pt idx="19">
                    <c:v>8.1070432467920575E-2</c:v>
                  </c:pt>
                  <c:pt idx="20">
                    <c:v>7.3229991843632297E-2</c:v>
                  </c:pt>
                  <c:pt idx="21">
                    <c:v>7.9134764372476699E-2</c:v>
                  </c:pt>
                  <c:pt idx="22">
                    <c:v>8.0379493146561787E-2</c:v>
                  </c:pt>
                  <c:pt idx="23">
                    <c:v>8.9172102932200306E-2</c:v>
                  </c:pt>
                  <c:pt idx="24">
                    <c:v>0.10193429862979515</c:v>
                  </c:pt>
                </c:numCache>
              </c:numRef>
            </c:minus>
            <c:spPr>
              <a:noFill/>
              <a:ln w="9525" cap="flat" cmpd="sng" algn="ctr">
                <a:solidFill>
                  <a:schemeClr val="tx1">
                    <a:lumMod val="65000"/>
                    <a:lumOff val="35000"/>
                  </a:schemeClr>
                </a:solidFill>
                <a:round/>
              </a:ln>
              <a:effectLst/>
            </c:spPr>
          </c:errBars>
          <c:val>
            <c:numRef>
              <c:f>Sheet9!$I$4:$I$28</c:f>
              <c:numCache>
                <c:formatCode>0.00</c:formatCode>
                <c:ptCount val="25"/>
                <c:pt idx="0">
                  <c:v>-1.0705543643500786</c:v>
                </c:pt>
                <c:pt idx="1">
                  <c:v>-0.67182546651710029</c:v>
                </c:pt>
                <c:pt idx="2">
                  <c:v>-0.61533169220076045</c:v>
                </c:pt>
                <c:pt idx="3">
                  <c:v>-0.5406391427641648</c:v>
                </c:pt>
                <c:pt idx="4">
                  <c:v>-0.50102595233512914</c:v>
                </c:pt>
                <c:pt idx="5">
                  <c:v>-0.40299562929270216</c:v>
                </c:pt>
                <c:pt idx="6">
                  <c:v>-0.3202003498067732</c:v>
                </c:pt>
                <c:pt idx="7">
                  <c:v>-0.27530580341310701</c:v>
                </c:pt>
                <c:pt idx="8">
                  <c:v>-0.23127915619050124</c:v>
                </c:pt>
                <c:pt idx="9">
                  <c:v>-0.14401980157986796</c:v>
                </c:pt>
                <c:pt idx="10">
                  <c:v>2.6922656788306507E-2</c:v>
                </c:pt>
                <c:pt idx="11">
                  <c:v>3.1399415376802471E-2</c:v>
                </c:pt>
                <c:pt idx="12">
                  <c:v>8.4915151217329066E-2</c:v>
                </c:pt>
                <c:pt idx="13">
                  <c:v>4.4607870999776082E-2</c:v>
                </c:pt>
                <c:pt idx="14">
                  <c:v>8.2808275539085888E-2</c:v>
                </c:pt>
                <c:pt idx="15">
                  <c:v>0.10697383656791894</c:v>
                </c:pt>
                <c:pt idx="16">
                  <c:v>0.20486685774415575</c:v>
                </c:pt>
                <c:pt idx="17">
                  <c:v>0.29652544228319838</c:v>
                </c:pt>
                <c:pt idx="18">
                  <c:v>0.37418470657507896</c:v>
                </c:pt>
                <c:pt idx="19">
                  <c:v>0.35313827032100903</c:v>
                </c:pt>
                <c:pt idx="20">
                  <c:v>0.38648879074930043</c:v>
                </c:pt>
                <c:pt idx="21">
                  <c:v>0.30619625154087776</c:v>
                </c:pt>
                <c:pt idx="22">
                  <c:v>0.43329137172194998</c:v>
                </c:pt>
                <c:pt idx="23">
                  <c:v>0.39291455375277407</c:v>
                </c:pt>
                <c:pt idx="24">
                  <c:v>0.36338984432888188</c:v>
                </c:pt>
              </c:numCache>
            </c:numRef>
          </c:val>
          <c:smooth val="0"/>
          <c:extLst>
            <c:ext xmlns:c16="http://schemas.microsoft.com/office/drawing/2014/chart" uri="{C3380CC4-5D6E-409C-BE32-E72D297353CC}">
              <c16:uniqueId val="{00000001-AF61-46D3-9C9E-85735EC35B86}"/>
            </c:ext>
          </c:extLst>
        </c:ser>
        <c:dLbls>
          <c:showLegendKey val="0"/>
          <c:showVal val="0"/>
          <c:showCatName val="0"/>
          <c:showSerName val="0"/>
          <c:showPercent val="0"/>
          <c:showBubbleSize val="0"/>
        </c:dLbls>
        <c:marker val="1"/>
        <c:smooth val="0"/>
        <c:axId val="263968008"/>
        <c:axId val="263967616"/>
      </c:lineChart>
      <c:catAx>
        <c:axId val="263971144"/>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 of Authors</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63966440"/>
        <c:crosses val="autoZero"/>
        <c:auto val="1"/>
        <c:lblAlgn val="ctr"/>
        <c:lblOffset val="100"/>
        <c:noMultiLvlLbl val="0"/>
      </c:catAx>
      <c:valAx>
        <c:axId val="2639664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 of Papers</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63971144"/>
        <c:crosses val="autoZero"/>
        <c:crossBetween val="between"/>
      </c:valAx>
      <c:valAx>
        <c:axId val="263967616"/>
        <c:scaling>
          <c:orientation val="minMax"/>
        </c:scaling>
        <c:delete val="0"/>
        <c:axPos val="r"/>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ln(AIPP)</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63968008"/>
        <c:crosses val="max"/>
        <c:crossBetween val="between"/>
      </c:valAx>
      <c:catAx>
        <c:axId val="263968008"/>
        <c:scaling>
          <c:orientation val="minMax"/>
        </c:scaling>
        <c:delete val="1"/>
        <c:axPos val="b"/>
        <c:majorTickMark val="out"/>
        <c:minorTickMark val="none"/>
        <c:tickLblPos val="nextTo"/>
        <c:crossAx val="263967616"/>
        <c:crosses val="autoZero"/>
        <c:auto val="1"/>
        <c:lblAlgn val="ctr"/>
        <c:lblOffset val="100"/>
        <c:noMultiLvlLbl val="0"/>
      </c:catAx>
      <c:spPr>
        <a:noFill/>
        <a:ln>
          <a:noFill/>
        </a:ln>
        <a:effectLst/>
      </c:spPr>
    </c:plotArea>
    <c:legend>
      <c:legendPos val="b"/>
      <c:layout>
        <c:manualLayout>
          <c:xMode val="edge"/>
          <c:yMode val="edge"/>
          <c:x val="0.11227336967494446"/>
          <c:y val="0.11753161379722782"/>
          <c:w val="0.3099440597809992"/>
          <c:h val="5.7172359526814757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dirty="0"/>
              <a:t>Fraction of papers vs # of authors</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6458711891782752E-2"/>
          <c:y val="0.13243910232927103"/>
          <c:w val="0.87719954551203561"/>
          <c:h val="0.7690092048923155"/>
        </c:manualLayout>
      </c:layout>
      <c:lineChart>
        <c:grouping val="standard"/>
        <c:varyColors val="0"/>
        <c:ser>
          <c:idx val="0"/>
          <c:order val="0"/>
          <c:tx>
            <c:v>1</c:v>
          </c:tx>
          <c:spPr>
            <a:ln w="44450" cap="rnd">
              <a:solidFill>
                <a:schemeClr val="accent1"/>
              </a:solidFill>
              <a:round/>
            </a:ln>
            <a:effectLst/>
          </c:spPr>
          <c:marker>
            <c:symbol val="circle"/>
            <c:size val="5"/>
            <c:spPr>
              <a:solidFill>
                <a:schemeClr val="accent1"/>
              </a:solidFill>
              <a:ln w="9525">
                <a:solidFill>
                  <a:schemeClr val="accent1"/>
                </a:solidFill>
              </a:ln>
              <a:effectLst/>
            </c:spPr>
          </c:marker>
          <c:cat>
            <c:numRef>
              <c:f>Sheet4!$B$54:$B$73</c:f>
              <c:numCache>
                <c:formatCode>General</c:formatCod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numCache>
            </c:numRef>
          </c:cat>
          <c:val>
            <c:numRef>
              <c:f>Sheet4!$C$54:$C$73</c:f>
              <c:numCache>
                <c:formatCode>0%</c:formatCode>
                <c:ptCount val="20"/>
                <c:pt idx="0">
                  <c:v>4.4563279857397504E-2</c:v>
                </c:pt>
                <c:pt idx="1">
                  <c:v>3.3734939759036145E-2</c:v>
                </c:pt>
                <c:pt idx="2">
                  <c:v>3.1366691560866321E-2</c:v>
                </c:pt>
                <c:pt idx="3">
                  <c:v>3.5761589403973511E-2</c:v>
                </c:pt>
                <c:pt idx="4">
                  <c:v>3.7789058093626621E-2</c:v>
                </c:pt>
                <c:pt idx="5">
                  <c:v>3.2831001076426267E-2</c:v>
                </c:pt>
                <c:pt idx="6">
                  <c:v>3.6736641221374045E-2</c:v>
                </c:pt>
                <c:pt idx="7">
                  <c:v>2.7675276752767528E-2</c:v>
                </c:pt>
                <c:pt idx="8">
                  <c:v>2.6405867970660146E-2</c:v>
                </c:pt>
                <c:pt idx="9">
                  <c:v>2.9609690444145357E-2</c:v>
                </c:pt>
                <c:pt idx="10">
                  <c:v>2.5929127052722559E-2</c:v>
                </c:pt>
                <c:pt idx="11">
                  <c:v>2.818003913894325E-2</c:v>
                </c:pt>
                <c:pt idx="12">
                  <c:v>2.6701767581797667E-2</c:v>
                </c:pt>
                <c:pt idx="13">
                  <c:v>2.7516019600452319E-2</c:v>
                </c:pt>
                <c:pt idx="14">
                  <c:v>1.7188693659281894E-2</c:v>
                </c:pt>
                <c:pt idx="15">
                  <c:v>2.2743177046885936E-2</c:v>
                </c:pt>
                <c:pt idx="16">
                  <c:v>1.4375876577840112E-2</c:v>
                </c:pt>
                <c:pt idx="17">
                  <c:v>1.5556938394523958E-2</c:v>
                </c:pt>
                <c:pt idx="18">
                  <c:v>2.4871094934789201E-2</c:v>
                </c:pt>
                <c:pt idx="19">
                  <c:v>1.7321373337457469E-2</c:v>
                </c:pt>
              </c:numCache>
            </c:numRef>
          </c:val>
          <c:smooth val="0"/>
          <c:extLst>
            <c:ext xmlns:c16="http://schemas.microsoft.com/office/drawing/2014/chart" uri="{C3380CC4-5D6E-409C-BE32-E72D297353CC}">
              <c16:uniqueId val="{00000000-E385-465E-9138-5B933C9108F4}"/>
            </c:ext>
          </c:extLst>
        </c:ser>
        <c:ser>
          <c:idx val="1"/>
          <c:order val="1"/>
          <c:tx>
            <c:v>2</c:v>
          </c:tx>
          <c:spPr>
            <a:ln w="44450" cap="rnd">
              <a:solidFill>
                <a:schemeClr val="accent2"/>
              </a:solidFill>
              <a:round/>
            </a:ln>
            <a:effectLst/>
          </c:spPr>
          <c:marker>
            <c:symbol val="circle"/>
            <c:size val="5"/>
            <c:spPr>
              <a:solidFill>
                <a:schemeClr val="accent2"/>
              </a:solidFill>
              <a:ln w="9525">
                <a:solidFill>
                  <a:schemeClr val="accent2"/>
                </a:solidFill>
              </a:ln>
              <a:effectLst/>
            </c:spPr>
          </c:marker>
          <c:cat>
            <c:numRef>
              <c:f>Sheet4!$B$54:$B$73</c:f>
              <c:numCache>
                <c:formatCode>General</c:formatCod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numCache>
            </c:numRef>
          </c:cat>
          <c:val>
            <c:numRef>
              <c:f>Sheet4!$D$54:$D$73</c:f>
              <c:numCache>
                <c:formatCode>0%</c:formatCode>
                <c:ptCount val="20"/>
                <c:pt idx="0">
                  <c:v>0.14616755793226383</c:v>
                </c:pt>
                <c:pt idx="1">
                  <c:v>0.13092369477911647</c:v>
                </c:pt>
                <c:pt idx="2">
                  <c:v>0.10828976848394324</c:v>
                </c:pt>
                <c:pt idx="3">
                  <c:v>0.10860927152317881</c:v>
                </c:pt>
                <c:pt idx="4">
                  <c:v>0.11731528482797518</c:v>
                </c:pt>
                <c:pt idx="5">
                  <c:v>9.1496232508073191E-2</c:v>
                </c:pt>
                <c:pt idx="6">
                  <c:v>0.10162213740458015</c:v>
                </c:pt>
                <c:pt idx="7">
                  <c:v>9.1789667896678973E-2</c:v>
                </c:pt>
                <c:pt idx="8">
                  <c:v>9.8777506112469438E-2</c:v>
                </c:pt>
                <c:pt idx="9">
                  <c:v>9.1520861372812914E-2</c:v>
                </c:pt>
                <c:pt idx="10">
                  <c:v>8.1676750216076052E-2</c:v>
                </c:pt>
                <c:pt idx="11">
                  <c:v>6.6144814090019571E-2</c:v>
                </c:pt>
                <c:pt idx="12">
                  <c:v>7.4088003008649872E-2</c:v>
                </c:pt>
                <c:pt idx="13">
                  <c:v>6.0309084055785903E-2</c:v>
                </c:pt>
                <c:pt idx="14">
                  <c:v>6.1497326203208559E-2</c:v>
                </c:pt>
                <c:pt idx="15">
                  <c:v>5.2134359692092375E-2</c:v>
                </c:pt>
                <c:pt idx="16">
                  <c:v>5.2945301542776997E-2</c:v>
                </c:pt>
                <c:pt idx="17">
                  <c:v>5.3515868077162417E-2</c:v>
                </c:pt>
                <c:pt idx="18">
                  <c:v>5.7324840764331211E-2</c:v>
                </c:pt>
                <c:pt idx="19">
                  <c:v>4.9798948345190226E-2</c:v>
                </c:pt>
              </c:numCache>
            </c:numRef>
          </c:val>
          <c:smooth val="0"/>
          <c:extLst>
            <c:ext xmlns:c16="http://schemas.microsoft.com/office/drawing/2014/chart" uri="{C3380CC4-5D6E-409C-BE32-E72D297353CC}">
              <c16:uniqueId val="{00000001-E385-465E-9138-5B933C9108F4}"/>
            </c:ext>
          </c:extLst>
        </c:ser>
        <c:ser>
          <c:idx val="2"/>
          <c:order val="2"/>
          <c:tx>
            <c:v>3</c:v>
          </c:tx>
          <c:spPr>
            <a:ln w="44450" cap="rnd">
              <a:solidFill>
                <a:schemeClr val="accent3"/>
              </a:solidFill>
              <a:round/>
            </a:ln>
            <a:effectLst/>
          </c:spPr>
          <c:marker>
            <c:symbol val="circle"/>
            <c:size val="5"/>
            <c:spPr>
              <a:solidFill>
                <a:schemeClr val="accent3"/>
              </a:solidFill>
              <a:ln w="9525">
                <a:solidFill>
                  <a:schemeClr val="accent3"/>
                </a:solidFill>
              </a:ln>
              <a:effectLst/>
            </c:spPr>
          </c:marker>
          <c:cat>
            <c:numRef>
              <c:f>Sheet4!$B$54:$B$73</c:f>
              <c:numCache>
                <c:formatCode>General</c:formatCod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numCache>
            </c:numRef>
          </c:cat>
          <c:val>
            <c:numRef>
              <c:f>Sheet4!$E$54:$E$73</c:f>
              <c:numCache>
                <c:formatCode>0%</c:formatCode>
                <c:ptCount val="20"/>
                <c:pt idx="0">
                  <c:v>0.19251336898395721</c:v>
                </c:pt>
                <c:pt idx="1">
                  <c:v>0.18232931726907631</c:v>
                </c:pt>
                <c:pt idx="2">
                  <c:v>0.16206123973114264</c:v>
                </c:pt>
                <c:pt idx="3">
                  <c:v>0.16821192052980133</c:v>
                </c:pt>
                <c:pt idx="4">
                  <c:v>0.16582064297800339</c:v>
                </c:pt>
                <c:pt idx="5">
                  <c:v>0.15554359526372444</c:v>
                </c:pt>
                <c:pt idx="6">
                  <c:v>0.12595419847328243</c:v>
                </c:pt>
                <c:pt idx="7">
                  <c:v>0.136070110701107</c:v>
                </c:pt>
                <c:pt idx="8">
                  <c:v>0.13887530562347189</c:v>
                </c:pt>
                <c:pt idx="9">
                  <c:v>0.12471960520412741</c:v>
                </c:pt>
                <c:pt idx="10">
                  <c:v>0.11840968020743302</c:v>
                </c:pt>
                <c:pt idx="11">
                  <c:v>0.10880626223091977</c:v>
                </c:pt>
                <c:pt idx="12">
                  <c:v>0.10229409552463332</c:v>
                </c:pt>
                <c:pt idx="13">
                  <c:v>8.8578967206935547E-2</c:v>
                </c:pt>
                <c:pt idx="14">
                  <c:v>8.7853323147440793E-2</c:v>
                </c:pt>
                <c:pt idx="15">
                  <c:v>8.2225332400279919E-2</c:v>
                </c:pt>
                <c:pt idx="16">
                  <c:v>7.7489481065918658E-2</c:v>
                </c:pt>
                <c:pt idx="17">
                  <c:v>6.5650280024891108E-2</c:v>
                </c:pt>
                <c:pt idx="18">
                  <c:v>5.9447983014861996E-2</c:v>
                </c:pt>
                <c:pt idx="19">
                  <c:v>7.2687905969687591E-2</c:v>
                </c:pt>
              </c:numCache>
            </c:numRef>
          </c:val>
          <c:smooth val="0"/>
          <c:extLst>
            <c:ext xmlns:c16="http://schemas.microsoft.com/office/drawing/2014/chart" uri="{C3380CC4-5D6E-409C-BE32-E72D297353CC}">
              <c16:uniqueId val="{00000002-E385-465E-9138-5B933C9108F4}"/>
            </c:ext>
          </c:extLst>
        </c:ser>
        <c:ser>
          <c:idx val="3"/>
          <c:order val="3"/>
          <c:tx>
            <c:v>4</c:v>
          </c:tx>
          <c:spPr>
            <a:ln w="44450" cap="rnd">
              <a:solidFill>
                <a:schemeClr val="accent4"/>
              </a:solidFill>
              <a:round/>
            </a:ln>
            <a:effectLst/>
          </c:spPr>
          <c:marker>
            <c:symbol val="circle"/>
            <c:size val="5"/>
            <c:spPr>
              <a:solidFill>
                <a:schemeClr val="accent4"/>
              </a:solidFill>
              <a:ln w="9525">
                <a:solidFill>
                  <a:schemeClr val="accent4"/>
                </a:solidFill>
              </a:ln>
              <a:effectLst/>
            </c:spPr>
          </c:marker>
          <c:cat>
            <c:numRef>
              <c:f>Sheet4!$B$54:$B$73</c:f>
              <c:numCache>
                <c:formatCode>General</c:formatCod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numCache>
            </c:numRef>
          </c:cat>
          <c:val>
            <c:numRef>
              <c:f>Sheet4!$F$54:$F$73</c:f>
              <c:numCache>
                <c:formatCode>0%</c:formatCode>
                <c:ptCount val="20"/>
                <c:pt idx="0">
                  <c:v>0.17557932263814616</c:v>
                </c:pt>
                <c:pt idx="1">
                  <c:v>0.15421686746987953</c:v>
                </c:pt>
                <c:pt idx="2">
                  <c:v>0.18745332337565349</c:v>
                </c:pt>
                <c:pt idx="3">
                  <c:v>0.17019867549668874</c:v>
                </c:pt>
                <c:pt idx="4">
                  <c:v>0.15284827975183304</c:v>
                </c:pt>
                <c:pt idx="5">
                  <c:v>0.15069967707212056</c:v>
                </c:pt>
                <c:pt idx="6">
                  <c:v>0.14026717557251908</c:v>
                </c:pt>
                <c:pt idx="7">
                  <c:v>0.13145756457564575</c:v>
                </c:pt>
                <c:pt idx="8">
                  <c:v>0.13789731051344745</c:v>
                </c:pt>
                <c:pt idx="9">
                  <c:v>0.12786002691790041</c:v>
                </c:pt>
                <c:pt idx="10">
                  <c:v>0.13267070008643042</c:v>
                </c:pt>
                <c:pt idx="11">
                  <c:v>0.11037181996086105</c:v>
                </c:pt>
                <c:pt idx="12">
                  <c:v>9.9285445656261753E-2</c:v>
                </c:pt>
                <c:pt idx="13">
                  <c:v>0.10064078401809272</c:v>
                </c:pt>
                <c:pt idx="14">
                  <c:v>9.3200916730328501E-2</c:v>
                </c:pt>
                <c:pt idx="15">
                  <c:v>9.8670398880335894E-2</c:v>
                </c:pt>
                <c:pt idx="16">
                  <c:v>8.6956521739130432E-2</c:v>
                </c:pt>
                <c:pt idx="17">
                  <c:v>8.4318606098319857E-2</c:v>
                </c:pt>
                <c:pt idx="18">
                  <c:v>8.1286017591750082E-2</c:v>
                </c:pt>
                <c:pt idx="19">
                  <c:v>8.6297556449118462E-2</c:v>
                </c:pt>
              </c:numCache>
            </c:numRef>
          </c:val>
          <c:smooth val="0"/>
          <c:extLst>
            <c:ext xmlns:c16="http://schemas.microsoft.com/office/drawing/2014/chart" uri="{C3380CC4-5D6E-409C-BE32-E72D297353CC}">
              <c16:uniqueId val="{00000003-E385-465E-9138-5B933C9108F4}"/>
            </c:ext>
          </c:extLst>
        </c:ser>
        <c:ser>
          <c:idx val="4"/>
          <c:order val="4"/>
          <c:tx>
            <c:v>5</c:v>
          </c:tx>
          <c:spPr>
            <a:ln w="44450" cap="rnd">
              <a:solidFill>
                <a:schemeClr val="accent5"/>
              </a:solidFill>
              <a:round/>
            </a:ln>
            <a:effectLst/>
          </c:spPr>
          <c:marker>
            <c:symbol val="circle"/>
            <c:size val="5"/>
            <c:spPr>
              <a:solidFill>
                <a:schemeClr val="accent5"/>
              </a:solidFill>
              <a:ln w="9525">
                <a:solidFill>
                  <a:schemeClr val="accent5"/>
                </a:solidFill>
              </a:ln>
              <a:effectLst/>
            </c:spPr>
          </c:marker>
          <c:cat>
            <c:numRef>
              <c:f>Sheet4!$B$54:$B$73</c:f>
              <c:numCache>
                <c:formatCode>General</c:formatCod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numCache>
            </c:numRef>
          </c:cat>
          <c:val>
            <c:numRef>
              <c:f>Sheet4!$G$54:$G$73</c:f>
              <c:numCache>
                <c:formatCode>0%</c:formatCode>
                <c:ptCount val="20"/>
                <c:pt idx="0">
                  <c:v>0.12299465240641712</c:v>
                </c:pt>
                <c:pt idx="1">
                  <c:v>0.14216867469879518</c:v>
                </c:pt>
                <c:pt idx="2">
                  <c:v>0.12994772218073189</c:v>
                </c:pt>
                <c:pt idx="3">
                  <c:v>0.11920529801324503</c:v>
                </c:pt>
                <c:pt idx="4">
                  <c:v>0.12464749012972363</c:v>
                </c:pt>
                <c:pt idx="5">
                  <c:v>0.15069967707212056</c:v>
                </c:pt>
                <c:pt idx="6">
                  <c:v>0.13263358778625955</c:v>
                </c:pt>
                <c:pt idx="7">
                  <c:v>0.13653136531365315</c:v>
                </c:pt>
                <c:pt idx="8">
                  <c:v>0.12616136919315404</c:v>
                </c:pt>
                <c:pt idx="9">
                  <c:v>0.10408254822790489</c:v>
                </c:pt>
                <c:pt idx="10">
                  <c:v>0.10890233362143474</c:v>
                </c:pt>
                <c:pt idx="11">
                  <c:v>0.11311154598825832</c:v>
                </c:pt>
                <c:pt idx="12">
                  <c:v>9.7028958254983075E-2</c:v>
                </c:pt>
                <c:pt idx="13">
                  <c:v>9.9133056916698076E-2</c:v>
                </c:pt>
                <c:pt idx="14">
                  <c:v>0.10580595874713522</c:v>
                </c:pt>
                <c:pt idx="15">
                  <c:v>8.8173547935619309E-2</c:v>
                </c:pt>
                <c:pt idx="16">
                  <c:v>8.8008415147265082E-2</c:v>
                </c:pt>
                <c:pt idx="17">
                  <c:v>8.8363410080896085E-2</c:v>
                </c:pt>
                <c:pt idx="18">
                  <c:v>7.9162875341219296E-2</c:v>
                </c:pt>
                <c:pt idx="19">
                  <c:v>7.206928549334983E-2</c:v>
                </c:pt>
              </c:numCache>
            </c:numRef>
          </c:val>
          <c:smooth val="0"/>
          <c:extLst>
            <c:ext xmlns:c16="http://schemas.microsoft.com/office/drawing/2014/chart" uri="{C3380CC4-5D6E-409C-BE32-E72D297353CC}">
              <c16:uniqueId val="{00000004-E385-465E-9138-5B933C9108F4}"/>
            </c:ext>
          </c:extLst>
        </c:ser>
        <c:ser>
          <c:idx val="5"/>
          <c:order val="5"/>
          <c:tx>
            <c:v>6</c:v>
          </c:tx>
          <c:spPr>
            <a:ln w="44450" cap="rnd">
              <a:solidFill>
                <a:schemeClr val="accent6"/>
              </a:solidFill>
              <a:round/>
            </a:ln>
            <a:effectLst/>
          </c:spPr>
          <c:marker>
            <c:symbol val="circle"/>
            <c:size val="5"/>
            <c:spPr>
              <a:solidFill>
                <a:schemeClr val="accent6"/>
              </a:solidFill>
              <a:ln w="9525">
                <a:solidFill>
                  <a:schemeClr val="accent6"/>
                </a:solidFill>
              </a:ln>
              <a:effectLst/>
            </c:spPr>
          </c:marker>
          <c:cat>
            <c:numRef>
              <c:f>Sheet4!$B$54:$B$73</c:f>
              <c:numCache>
                <c:formatCode>General</c:formatCod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numCache>
            </c:numRef>
          </c:cat>
          <c:val>
            <c:numRef>
              <c:f>Sheet4!$H$54:$H$73</c:f>
              <c:numCache>
                <c:formatCode>0%</c:formatCode>
                <c:ptCount val="20"/>
                <c:pt idx="0">
                  <c:v>7.575757575757576E-2</c:v>
                </c:pt>
                <c:pt idx="1">
                  <c:v>8.9959839357429724E-2</c:v>
                </c:pt>
                <c:pt idx="2">
                  <c:v>0.10978342046303212</c:v>
                </c:pt>
                <c:pt idx="3">
                  <c:v>9.602649006622517E-2</c:v>
                </c:pt>
                <c:pt idx="4">
                  <c:v>9.8702763677382968E-2</c:v>
                </c:pt>
                <c:pt idx="5">
                  <c:v>0.10064585575888052</c:v>
                </c:pt>
                <c:pt idx="6">
                  <c:v>0.10639312977099237</c:v>
                </c:pt>
                <c:pt idx="7">
                  <c:v>9.9630996309963096E-2</c:v>
                </c:pt>
                <c:pt idx="8">
                  <c:v>0.10171149144254278</c:v>
                </c:pt>
                <c:pt idx="9">
                  <c:v>9.5109914759982053E-2</c:v>
                </c:pt>
                <c:pt idx="10">
                  <c:v>9.5505617977528087E-2</c:v>
                </c:pt>
                <c:pt idx="11">
                  <c:v>0.10136986301369863</c:v>
                </c:pt>
                <c:pt idx="12">
                  <c:v>9.4772470853704396E-2</c:v>
                </c:pt>
                <c:pt idx="13">
                  <c:v>8.3301922352054275E-2</c:v>
                </c:pt>
                <c:pt idx="14">
                  <c:v>8.6707410236822005E-2</c:v>
                </c:pt>
                <c:pt idx="15">
                  <c:v>9.0272918124562632E-2</c:v>
                </c:pt>
                <c:pt idx="16">
                  <c:v>7.9593267882187943E-2</c:v>
                </c:pt>
                <c:pt idx="17">
                  <c:v>7.8095830740510269E-2</c:v>
                </c:pt>
                <c:pt idx="18">
                  <c:v>7.9769487412799517E-2</c:v>
                </c:pt>
                <c:pt idx="19">
                  <c:v>7.6708939065883081E-2</c:v>
                </c:pt>
              </c:numCache>
            </c:numRef>
          </c:val>
          <c:smooth val="0"/>
          <c:extLst>
            <c:ext xmlns:c16="http://schemas.microsoft.com/office/drawing/2014/chart" uri="{C3380CC4-5D6E-409C-BE32-E72D297353CC}">
              <c16:uniqueId val="{00000005-E385-465E-9138-5B933C9108F4}"/>
            </c:ext>
          </c:extLst>
        </c:ser>
        <c:ser>
          <c:idx val="6"/>
          <c:order val="6"/>
          <c:tx>
            <c:v>7</c:v>
          </c:tx>
          <c:spPr>
            <a:ln w="44450"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numRef>
              <c:f>Sheet4!$B$54:$B$73</c:f>
              <c:numCache>
                <c:formatCode>General</c:formatCod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numCache>
            </c:numRef>
          </c:cat>
          <c:val>
            <c:numRef>
              <c:f>Sheet4!$I$54:$I$73</c:f>
              <c:numCache>
                <c:formatCode>0%</c:formatCode>
                <c:ptCount val="20"/>
                <c:pt idx="0">
                  <c:v>5.6149732620320858E-2</c:v>
                </c:pt>
                <c:pt idx="1">
                  <c:v>7.3092369477911645E-2</c:v>
                </c:pt>
                <c:pt idx="2">
                  <c:v>6.4973861090365945E-2</c:v>
                </c:pt>
                <c:pt idx="3">
                  <c:v>7.8145695364238404E-2</c:v>
                </c:pt>
                <c:pt idx="4">
                  <c:v>7.6142131979695438E-2</c:v>
                </c:pt>
                <c:pt idx="5">
                  <c:v>6.2970936490850379E-2</c:v>
                </c:pt>
                <c:pt idx="6">
                  <c:v>7.9198473282442741E-2</c:v>
                </c:pt>
                <c:pt idx="7">
                  <c:v>7.7952029520295202E-2</c:v>
                </c:pt>
                <c:pt idx="8">
                  <c:v>7.9217603911980433E-2</c:v>
                </c:pt>
                <c:pt idx="9">
                  <c:v>8.0753701211305512E-2</c:v>
                </c:pt>
                <c:pt idx="10">
                  <c:v>8.3405358686257564E-2</c:v>
                </c:pt>
                <c:pt idx="11">
                  <c:v>7.9452054794520555E-2</c:v>
                </c:pt>
                <c:pt idx="12">
                  <c:v>7.5968409176382104E-2</c:v>
                </c:pt>
                <c:pt idx="13">
                  <c:v>8.2171127026008289E-2</c:v>
                </c:pt>
                <c:pt idx="14">
                  <c:v>7.7540106951871662E-2</c:v>
                </c:pt>
                <c:pt idx="15">
                  <c:v>8.1875437368789369E-2</c:v>
                </c:pt>
                <c:pt idx="16">
                  <c:v>8.5904628330995797E-2</c:v>
                </c:pt>
                <c:pt idx="17">
                  <c:v>7.7162414436838828E-2</c:v>
                </c:pt>
                <c:pt idx="18">
                  <c:v>6.7333939945404916E-2</c:v>
                </c:pt>
                <c:pt idx="19">
                  <c:v>7.0832044540674294E-2</c:v>
                </c:pt>
              </c:numCache>
            </c:numRef>
          </c:val>
          <c:smooth val="0"/>
          <c:extLst>
            <c:ext xmlns:c16="http://schemas.microsoft.com/office/drawing/2014/chart" uri="{C3380CC4-5D6E-409C-BE32-E72D297353CC}">
              <c16:uniqueId val="{00000006-E385-465E-9138-5B933C9108F4}"/>
            </c:ext>
          </c:extLst>
        </c:ser>
        <c:ser>
          <c:idx val="7"/>
          <c:order val="7"/>
          <c:tx>
            <c:v>8</c:v>
          </c:tx>
          <c:spPr>
            <a:ln w="44450" cap="rnd">
              <a:solidFill>
                <a:schemeClr val="accent2">
                  <a:lumMod val="60000"/>
                </a:schemeClr>
              </a:solidFill>
              <a:round/>
            </a:ln>
            <a:effectLst/>
          </c:spPr>
          <c:marker>
            <c:symbol val="circle"/>
            <c:size val="5"/>
            <c:spPr>
              <a:solidFill>
                <a:schemeClr val="accent2">
                  <a:lumMod val="60000"/>
                </a:schemeClr>
              </a:solidFill>
              <a:ln w="9525">
                <a:solidFill>
                  <a:schemeClr val="accent2">
                    <a:lumMod val="60000"/>
                  </a:schemeClr>
                </a:solidFill>
              </a:ln>
              <a:effectLst/>
            </c:spPr>
          </c:marker>
          <c:cat>
            <c:numRef>
              <c:f>Sheet4!$B$54:$B$73</c:f>
              <c:numCache>
                <c:formatCode>General</c:formatCod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numCache>
            </c:numRef>
          </c:cat>
          <c:val>
            <c:numRef>
              <c:f>Sheet4!$J$54:$J$73</c:f>
              <c:numCache>
                <c:formatCode>0%</c:formatCode>
                <c:ptCount val="20"/>
                <c:pt idx="0">
                  <c:v>4.0998217468805706E-2</c:v>
                </c:pt>
                <c:pt idx="1">
                  <c:v>4.4176706827309238E-2</c:v>
                </c:pt>
                <c:pt idx="2">
                  <c:v>4.7796863330843917E-2</c:v>
                </c:pt>
                <c:pt idx="3">
                  <c:v>4.6357615894039736E-2</c:v>
                </c:pt>
                <c:pt idx="4">
                  <c:v>4.1737168640721939E-2</c:v>
                </c:pt>
                <c:pt idx="5">
                  <c:v>5.7050592034445638E-2</c:v>
                </c:pt>
                <c:pt idx="6">
                  <c:v>5.9637404580152674E-2</c:v>
                </c:pt>
                <c:pt idx="7">
                  <c:v>5.3044280442804431E-2</c:v>
                </c:pt>
                <c:pt idx="8">
                  <c:v>5.330073349633252E-2</c:v>
                </c:pt>
                <c:pt idx="9">
                  <c:v>6.415432929564828E-2</c:v>
                </c:pt>
                <c:pt idx="10">
                  <c:v>4.6672428694900604E-2</c:v>
                </c:pt>
                <c:pt idx="11">
                  <c:v>5.6360078277886499E-2</c:v>
                </c:pt>
                <c:pt idx="12">
                  <c:v>6.8822865738999622E-2</c:v>
                </c:pt>
                <c:pt idx="13">
                  <c:v>7.0109310214851117E-2</c:v>
                </c:pt>
                <c:pt idx="14">
                  <c:v>5.8823529411764705E-2</c:v>
                </c:pt>
                <c:pt idx="15">
                  <c:v>6.403079076277117E-2</c:v>
                </c:pt>
                <c:pt idx="16">
                  <c:v>6.311360448807854E-2</c:v>
                </c:pt>
                <c:pt idx="17">
                  <c:v>6.7517112632233978E-2</c:v>
                </c:pt>
                <c:pt idx="18">
                  <c:v>6.1267819229602671E-2</c:v>
                </c:pt>
                <c:pt idx="19">
                  <c:v>5.753170429941231E-2</c:v>
                </c:pt>
              </c:numCache>
            </c:numRef>
          </c:val>
          <c:smooth val="0"/>
          <c:extLst>
            <c:ext xmlns:c16="http://schemas.microsoft.com/office/drawing/2014/chart" uri="{C3380CC4-5D6E-409C-BE32-E72D297353CC}">
              <c16:uniqueId val="{00000007-E385-465E-9138-5B933C9108F4}"/>
            </c:ext>
          </c:extLst>
        </c:ser>
        <c:ser>
          <c:idx val="8"/>
          <c:order val="8"/>
          <c:tx>
            <c:v>9</c:v>
          </c:tx>
          <c:spPr>
            <a:ln w="44450" cap="rnd">
              <a:solidFill>
                <a:schemeClr val="accent3">
                  <a:lumMod val="60000"/>
                </a:schemeClr>
              </a:solidFill>
              <a:round/>
            </a:ln>
            <a:effectLst/>
          </c:spPr>
          <c:marker>
            <c:symbol val="circle"/>
            <c:size val="5"/>
            <c:spPr>
              <a:solidFill>
                <a:schemeClr val="accent3">
                  <a:lumMod val="60000"/>
                </a:schemeClr>
              </a:solidFill>
              <a:ln w="9525">
                <a:solidFill>
                  <a:schemeClr val="accent3">
                    <a:lumMod val="60000"/>
                  </a:schemeClr>
                </a:solidFill>
              </a:ln>
              <a:effectLst/>
            </c:spPr>
          </c:marker>
          <c:cat>
            <c:numRef>
              <c:f>Sheet4!$B$54:$B$73</c:f>
              <c:numCache>
                <c:formatCode>General</c:formatCod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numCache>
            </c:numRef>
          </c:cat>
          <c:val>
            <c:numRef>
              <c:f>Sheet4!$K$54:$K$73</c:f>
              <c:numCache>
                <c:formatCode>0%</c:formatCode>
                <c:ptCount val="20"/>
                <c:pt idx="0">
                  <c:v>3.4759358288770054E-2</c:v>
                </c:pt>
                <c:pt idx="1">
                  <c:v>3.1325301204819279E-2</c:v>
                </c:pt>
                <c:pt idx="2">
                  <c:v>3.0619865571321882E-2</c:v>
                </c:pt>
                <c:pt idx="3">
                  <c:v>3.5099337748344374E-2</c:v>
                </c:pt>
                <c:pt idx="4">
                  <c:v>2.6508742244782856E-2</c:v>
                </c:pt>
                <c:pt idx="5">
                  <c:v>3.2831001076426267E-2</c:v>
                </c:pt>
                <c:pt idx="6">
                  <c:v>3.196564885496183E-2</c:v>
                </c:pt>
                <c:pt idx="7">
                  <c:v>3.4132841328413287E-2</c:v>
                </c:pt>
                <c:pt idx="8">
                  <c:v>3.6185819070904644E-2</c:v>
                </c:pt>
                <c:pt idx="9">
                  <c:v>5.2489905787348586E-2</c:v>
                </c:pt>
                <c:pt idx="10">
                  <c:v>4.5808124459809856E-2</c:v>
                </c:pt>
                <c:pt idx="11">
                  <c:v>4.8140900195694718E-2</c:v>
                </c:pt>
                <c:pt idx="12">
                  <c:v>5.4907860097781119E-2</c:v>
                </c:pt>
                <c:pt idx="13">
                  <c:v>4.8247267244628723E-2</c:v>
                </c:pt>
                <c:pt idx="14">
                  <c:v>5.5385790679908328E-2</c:v>
                </c:pt>
                <c:pt idx="15">
                  <c:v>5.2484254723582924E-2</c:v>
                </c:pt>
                <c:pt idx="16">
                  <c:v>5.1893408134642355E-2</c:v>
                </c:pt>
                <c:pt idx="17">
                  <c:v>5.9427504667081521E-2</c:v>
                </c:pt>
                <c:pt idx="18">
                  <c:v>5.5201698513800426E-2</c:v>
                </c:pt>
                <c:pt idx="19">
                  <c:v>5.8150324775750079E-2</c:v>
                </c:pt>
              </c:numCache>
            </c:numRef>
          </c:val>
          <c:smooth val="0"/>
          <c:extLst>
            <c:ext xmlns:c16="http://schemas.microsoft.com/office/drawing/2014/chart" uri="{C3380CC4-5D6E-409C-BE32-E72D297353CC}">
              <c16:uniqueId val="{00000008-E385-465E-9138-5B933C9108F4}"/>
            </c:ext>
          </c:extLst>
        </c:ser>
        <c:ser>
          <c:idx val="9"/>
          <c:order val="9"/>
          <c:tx>
            <c:v>10</c:v>
          </c:tx>
          <c:spPr>
            <a:ln w="44450" cap="rnd">
              <a:solidFill>
                <a:schemeClr val="accent4">
                  <a:lumMod val="60000"/>
                </a:schemeClr>
              </a:solidFill>
              <a:round/>
            </a:ln>
            <a:effectLst/>
          </c:spPr>
          <c:marker>
            <c:symbol val="circle"/>
            <c:size val="5"/>
            <c:spPr>
              <a:solidFill>
                <a:schemeClr val="accent4">
                  <a:lumMod val="60000"/>
                </a:schemeClr>
              </a:solidFill>
              <a:ln w="9525">
                <a:solidFill>
                  <a:schemeClr val="accent4">
                    <a:lumMod val="60000"/>
                  </a:schemeClr>
                </a:solidFill>
              </a:ln>
              <a:effectLst/>
            </c:spPr>
          </c:marker>
          <c:cat>
            <c:numRef>
              <c:f>Sheet4!$B$54:$B$73</c:f>
              <c:numCache>
                <c:formatCode>General</c:formatCode>
                <c:ptCount val="20"/>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numCache>
            </c:numRef>
          </c:cat>
          <c:val>
            <c:numRef>
              <c:f>Sheet4!$L$54:$L$73</c:f>
              <c:numCache>
                <c:formatCode>0%</c:formatCode>
                <c:ptCount val="20"/>
                <c:pt idx="0">
                  <c:v>2.2281639928698752E-2</c:v>
                </c:pt>
                <c:pt idx="1">
                  <c:v>2.0883534136546186E-2</c:v>
                </c:pt>
                <c:pt idx="2">
                  <c:v>1.7923823749066467E-2</c:v>
                </c:pt>
                <c:pt idx="3">
                  <c:v>2.2516556291390728E-2</c:v>
                </c:pt>
                <c:pt idx="4">
                  <c:v>2.4252679075014102E-2</c:v>
                </c:pt>
                <c:pt idx="5">
                  <c:v>2.4757804090419805E-2</c:v>
                </c:pt>
                <c:pt idx="6">
                  <c:v>2.7671755725190841E-2</c:v>
                </c:pt>
                <c:pt idx="7">
                  <c:v>2.7214022140221401E-2</c:v>
                </c:pt>
                <c:pt idx="8">
                  <c:v>2.7872860635696821E-2</c:v>
                </c:pt>
                <c:pt idx="9">
                  <c:v>3.6787797218483624E-2</c:v>
                </c:pt>
                <c:pt idx="10">
                  <c:v>3.5868625756266204E-2</c:v>
                </c:pt>
                <c:pt idx="11">
                  <c:v>3.4442270058708417E-2</c:v>
                </c:pt>
                <c:pt idx="12">
                  <c:v>4.4001504324934188E-2</c:v>
                </c:pt>
                <c:pt idx="13">
                  <c:v>4.6739540143234073E-2</c:v>
                </c:pt>
                <c:pt idx="14">
                  <c:v>4.4308632543926661E-2</c:v>
                </c:pt>
                <c:pt idx="15">
                  <c:v>4.9335199440167947E-2</c:v>
                </c:pt>
                <c:pt idx="16">
                  <c:v>4.3127629733520335E-2</c:v>
                </c:pt>
                <c:pt idx="17">
                  <c:v>4.6048537647790912E-2</c:v>
                </c:pt>
                <c:pt idx="18">
                  <c:v>4.7922353654837734E-2</c:v>
                </c:pt>
                <c:pt idx="19">
                  <c:v>5.2273430250541292E-2</c:v>
                </c:pt>
              </c:numCache>
            </c:numRef>
          </c:val>
          <c:smooth val="0"/>
          <c:extLst>
            <c:ext xmlns:c16="http://schemas.microsoft.com/office/drawing/2014/chart" uri="{C3380CC4-5D6E-409C-BE32-E72D297353CC}">
              <c16:uniqueId val="{00000009-E385-465E-9138-5B933C9108F4}"/>
            </c:ext>
          </c:extLst>
        </c:ser>
        <c:dLbls>
          <c:showLegendKey val="0"/>
          <c:showVal val="0"/>
          <c:showCatName val="0"/>
          <c:showSerName val="0"/>
          <c:showPercent val="0"/>
          <c:showBubbleSize val="0"/>
        </c:dLbls>
        <c:marker val="1"/>
        <c:smooth val="0"/>
        <c:axId val="353715328"/>
        <c:axId val="353712976"/>
      </c:lineChart>
      <c:catAx>
        <c:axId val="353715328"/>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Year</a:t>
                </a:r>
              </a:p>
            </c:rich>
          </c:tx>
          <c:layout>
            <c:manualLayout>
              <c:xMode val="edge"/>
              <c:yMode val="edge"/>
              <c:x val="0.50097592368261656"/>
              <c:y val="0.9566731123602496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53712976"/>
        <c:crosses val="autoZero"/>
        <c:auto val="1"/>
        <c:lblAlgn val="ctr"/>
        <c:lblOffset val="100"/>
        <c:noMultiLvlLbl val="0"/>
      </c:catAx>
      <c:valAx>
        <c:axId val="353712976"/>
        <c:scaling>
          <c:orientation val="minMax"/>
          <c:max val="0.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Percentage of papers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in"/>
        <c:minorTickMark val="in"/>
        <c:tickLblPos val="nextTo"/>
        <c:spPr>
          <a:noFill/>
          <a:ln>
            <a:solidFill>
              <a:schemeClr val="accent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53715328"/>
        <c:crosses val="autoZero"/>
        <c:crossBetween val="between"/>
      </c:valAx>
      <c:spPr>
        <a:noFill/>
        <a:ln>
          <a:noFill/>
        </a:ln>
        <a:effectLst/>
      </c:spPr>
    </c:plotArea>
    <c:legend>
      <c:legendPos val="b"/>
      <c:layout>
        <c:manualLayout>
          <c:xMode val="edge"/>
          <c:yMode val="edge"/>
          <c:x val="8.6626034726428422E-2"/>
          <c:y val="8.4362827512362473E-2"/>
          <c:w val="0.83559068521107471"/>
          <c:h val="2.8827874397233461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0.55769</cdr:x>
      <cdr:y>0.15794</cdr:y>
    </cdr:from>
    <cdr:to>
      <cdr:x>0.98077</cdr:x>
      <cdr:y>0.34363</cdr:y>
    </cdr:to>
    <cdr:sp macro="" textlink="">
      <cdr:nvSpPr>
        <cdr:cNvPr id="2" name="TextBox 1">
          <a:extLst xmlns:a="http://schemas.openxmlformats.org/drawingml/2006/main">
            <a:ext uri="{FF2B5EF4-FFF2-40B4-BE49-F238E27FC236}">
              <a16:creationId xmlns:a16="http://schemas.microsoft.com/office/drawing/2014/main" id="{3F1B258B-05D4-49E8-85A0-304BE579ADCD}"/>
            </a:ext>
          </a:extLst>
        </cdr:cNvPr>
        <cdr:cNvSpPr txBox="1"/>
      </cdr:nvSpPr>
      <cdr:spPr>
        <a:xfrm xmlns:a="http://schemas.openxmlformats.org/drawingml/2006/main">
          <a:off x="4419600" y="972229"/>
          <a:ext cx="3352800" cy="1143000"/>
        </a:xfrm>
        <a:prstGeom xmlns:a="http://schemas.openxmlformats.org/drawingml/2006/main" prst="rect">
          <a:avLst/>
        </a:prstGeom>
        <a:solidFill xmlns:a="http://schemas.openxmlformats.org/drawingml/2006/main">
          <a:schemeClr val="bg1">
            <a:lumMod val="95000"/>
          </a:schemeClr>
        </a:solidFill>
      </cdr:spPr>
      <cdr:txBody>
        <a:bodyPr xmlns:a="http://schemas.openxmlformats.org/drawingml/2006/main" vertOverflow="clip" wrap="none" rtlCol="0"/>
        <a:lstStyle xmlns:a="http://schemas.openxmlformats.org/drawingml/2006/main"/>
        <a:p xmlns:a="http://schemas.openxmlformats.org/drawingml/2006/main">
          <a:r>
            <a:rPr lang="en-US" sz="1200" dirty="0"/>
            <a:t>This plot shows the fraction of papers each vs the</a:t>
          </a:r>
          <a:br>
            <a:rPr lang="en-US" sz="1200" dirty="0"/>
          </a:br>
          <a:r>
            <a:rPr lang="en-US" sz="1200" dirty="0"/>
            <a:t>number of authors. Note the declining percentage of</a:t>
          </a:r>
          <a:br>
            <a:rPr lang="en-US" sz="1200" dirty="0"/>
          </a:br>
          <a:r>
            <a:rPr lang="en-US" sz="1200" dirty="0"/>
            <a:t>papers with 6 or fewer authors and the increasing</a:t>
          </a:r>
          <a:br>
            <a:rPr lang="en-US" sz="1200" dirty="0"/>
          </a:br>
          <a:r>
            <a:rPr lang="en-US" sz="1200" dirty="0"/>
            <a:t>percentage for papers with higher # of authors.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51092A66-43DA-44E4-B80A-8147303D8BE1}" type="datetimeFigureOut">
              <a:rPr lang="en-US" smtClean="0"/>
              <a:pPr/>
              <a:t>7/14/2021</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83365A7E-781F-4FFB-B1B3-3CB933873F34}" type="slidenum">
              <a:rPr lang="en-US" smtClean="0"/>
              <a:pPr/>
              <a:t>‹#›</a:t>
            </a:fld>
            <a:endParaRPr lang="en-US"/>
          </a:p>
        </p:txBody>
      </p:sp>
    </p:spTree>
    <p:extLst>
      <p:ext uri="{BB962C8B-B14F-4D97-AF65-F5344CB8AC3E}">
        <p14:creationId xmlns:p14="http://schemas.microsoft.com/office/powerpoint/2010/main" val="2584285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365A7E-781F-4FFB-B1B3-3CB933873F34}" type="slidenum">
              <a:rPr lang="en-US" smtClean="0"/>
              <a:pPr/>
              <a:t>1</a:t>
            </a:fld>
            <a:endParaRPr lang="en-US"/>
          </a:p>
        </p:txBody>
      </p:sp>
    </p:spTree>
    <p:extLst>
      <p:ext uri="{BB962C8B-B14F-4D97-AF65-F5344CB8AC3E}">
        <p14:creationId xmlns:p14="http://schemas.microsoft.com/office/powerpoint/2010/main" val="2861051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365A7E-781F-4FFB-B1B3-3CB933873F34}" type="slidenum">
              <a:rPr lang="en-US" smtClean="0"/>
              <a:pPr/>
              <a:t>2</a:t>
            </a:fld>
            <a:endParaRPr lang="en-US"/>
          </a:p>
        </p:txBody>
      </p:sp>
    </p:spTree>
    <p:extLst>
      <p:ext uri="{BB962C8B-B14F-4D97-AF65-F5344CB8AC3E}">
        <p14:creationId xmlns:p14="http://schemas.microsoft.com/office/powerpoint/2010/main" val="3479943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2760FC-0714-4C21-868D-209E0997B8E9}" type="slidenum">
              <a:rPr lang="en-US" altLang="en-US" smtClean="0"/>
              <a:pPr/>
              <a:t>4</a:t>
            </a:fld>
            <a:endParaRPr lang="en-US" altLang="en-US"/>
          </a:p>
        </p:txBody>
      </p:sp>
    </p:spTree>
    <p:extLst>
      <p:ext uri="{BB962C8B-B14F-4D97-AF65-F5344CB8AC3E}">
        <p14:creationId xmlns:p14="http://schemas.microsoft.com/office/powerpoint/2010/main" val="1480202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4DE6C9-EB64-4330-B915-0E6109E1AD52}" type="slidenum">
              <a:rPr lang="en-US" altLang="en-US"/>
              <a:pPr/>
              <a:t>15</a:t>
            </a:fld>
            <a:endParaRPr lang="en-US" alt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01512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8D7AA961-FCD9-43B2-9B0F-F66B4F5CF161}" type="datetime1">
              <a:rPr lang="en-US" smtClean="0"/>
              <a:t>7/14/2021</a:t>
            </a:fld>
            <a:endParaRPr lang="en-US"/>
          </a:p>
        </p:txBody>
      </p:sp>
      <p:sp>
        <p:nvSpPr>
          <p:cNvPr id="5" name="Footer Placeholder 4"/>
          <p:cNvSpPr>
            <a:spLocks noGrp="1"/>
          </p:cNvSpPr>
          <p:nvPr>
            <p:ph type="ftr" sz="quarter" idx="11"/>
          </p:nvPr>
        </p:nvSpPr>
        <p:spPr>
          <a:xfrm>
            <a:off x="3623733" y="6117336"/>
            <a:ext cx="3609438" cy="365125"/>
          </a:xfrm>
        </p:spPr>
        <p:txBody>
          <a:bodyPr/>
          <a:lstStyle/>
          <a:p>
            <a:r>
              <a:rPr lang="en-US"/>
              <a:t>Dennis Crabtree</a:t>
            </a:r>
          </a:p>
        </p:txBody>
      </p:sp>
      <p:sp>
        <p:nvSpPr>
          <p:cNvPr id="6" name="Slide Number Placeholder 5"/>
          <p:cNvSpPr>
            <a:spLocks noGrp="1"/>
          </p:cNvSpPr>
          <p:nvPr>
            <p:ph type="sldNum" sz="quarter" idx="12"/>
          </p:nvPr>
        </p:nvSpPr>
        <p:spPr>
          <a:xfrm>
            <a:off x="8275320" y="6117336"/>
            <a:ext cx="411480" cy="365125"/>
          </a:xfrm>
        </p:spPr>
        <p:txBody>
          <a:bodyPr/>
          <a:lstStyle/>
          <a:p>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3409896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56603E-C3CD-44A6-B228-92B137D73749}" type="datetime1">
              <a:rPr lang="en-US" smtClean="0"/>
              <a:t>7/14/2021</a:t>
            </a:fld>
            <a:endParaRPr lang="en-US"/>
          </a:p>
        </p:txBody>
      </p:sp>
      <p:sp>
        <p:nvSpPr>
          <p:cNvPr id="6" name="Footer Placeholder 5"/>
          <p:cNvSpPr>
            <a:spLocks noGrp="1"/>
          </p:cNvSpPr>
          <p:nvPr>
            <p:ph type="ftr" sz="quarter" idx="11"/>
          </p:nvPr>
        </p:nvSpPr>
        <p:spPr/>
        <p:txBody>
          <a:bodyPr/>
          <a:lstStyle/>
          <a:p>
            <a:r>
              <a:rPr lang="en-US"/>
              <a:t>Dennis Crabtree</a:t>
            </a:r>
          </a:p>
        </p:txBody>
      </p:sp>
      <p:sp>
        <p:nvSpPr>
          <p:cNvPr id="7" name="Slide Number Placeholder 6"/>
          <p:cNvSpPr>
            <a:spLocks noGrp="1"/>
          </p:cNvSpPr>
          <p:nvPr>
            <p:ph type="sldNum" sz="quarter" idx="12"/>
          </p:nvPr>
        </p:nvSpPr>
        <p:spPr/>
        <p:txBody>
          <a:bodyPr/>
          <a:lstStyle/>
          <a:p>
            <a:r>
              <a:rPr lang="en-US"/>
              <a:t>Dennis Crabtree</a:t>
            </a:r>
            <a:endParaRPr lang="en-US" dirty="0"/>
          </a:p>
        </p:txBody>
      </p:sp>
    </p:spTree>
    <p:extLst>
      <p:ext uri="{BB962C8B-B14F-4D97-AF65-F5344CB8AC3E}">
        <p14:creationId xmlns:p14="http://schemas.microsoft.com/office/powerpoint/2010/main" val="321859315"/>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56603E-C3CD-44A6-B228-92B137D73749}" type="datetime1">
              <a:rPr lang="en-US" smtClean="0"/>
              <a:t>7/14/2021</a:t>
            </a:fld>
            <a:endParaRPr lang="en-US"/>
          </a:p>
        </p:txBody>
      </p:sp>
      <p:sp>
        <p:nvSpPr>
          <p:cNvPr id="5" name="Footer Placeholder 4"/>
          <p:cNvSpPr>
            <a:spLocks noGrp="1"/>
          </p:cNvSpPr>
          <p:nvPr>
            <p:ph type="ftr" sz="quarter" idx="11"/>
          </p:nvPr>
        </p:nvSpPr>
        <p:spPr/>
        <p:txBody>
          <a:bodyPr/>
          <a:lstStyle/>
          <a:p>
            <a:r>
              <a:rPr lang="en-US"/>
              <a:t>Dennis Crabtree</a:t>
            </a:r>
          </a:p>
        </p:txBody>
      </p:sp>
      <p:sp>
        <p:nvSpPr>
          <p:cNvPr id="6" name="Slide Number Placeholder 5"/>
          <p:cNvSpPr>
            <a:spLocks noGrp="1"/>
          </p:cNvSpPr>
          <p:nvPr>
            <p:ph type="sldNum" sz="quarter" idx="12"/>
          </p:nvPr>
        </p:nvSpPr>
        <p:spPr/>
        <p:txBody>
          <a:bodyPr/>
          <a:lstStyle/>
          <a:p>
            <a:r>
              <a:rPr lang="en-US"/>
              <a:t>Dennis Crabtree</a:t>
            </a:r>
            <a:endParaRPr lang="en-US" dirty="0"/>
          </a:p>
        </p:txBody>
      </p:sp>
    </p:spTree>
    <p:extLst>
      <p:ext uri="{BB962C8B-B14F-4D97-AF65-F5344CB8AC3E}">
        <p14:creationId xmlns:p14="http://schemas.microsoft.com/office/powerpoint/2010/main" val="318070089"/>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56603E-C3CD-44A6-B228-92B137D73749}" type="datetime1">
              <a:rPr lang="en-US" smtClean="0"/>
              <a:t>7/14/2021</a:t>
            </a:fld>
            <a:endParaRPr lang="en-US"/>
          </a:p>
        </p:txBody>
      </p:sp>
      <p:sp>
        <p:nvSpPr>
          <p:cNvPr id="5" name="Footer Placeholder 4"/>
          <p:cNvSpPr>
            <a:spLocks noGrp="1"/>
          </p:cNvSpPr>
          <p:nvPr>
            <p:ph type="ftr" sz="quarter" idx="11"/>
          </p:nvPr>
        </p:nvSpPr>
        <p:spPr/>
        <p:txBody>
          <a:bodyPr/>
          <a:lstStyle/>
          <a:p>
            <a:r>
              <a:rPr lang="en-US"/>
              <a:t>Dennis Crabtree</a:t>
            </a:r>
          </a:p>
        </p:txBody>
      </p:sp>
      <p:sp>
        <p:nvSpPr>
          <p:cNvPr id="6" name="Slide Number Placeholder 5"/>
          <p:cNvSpPr>
            <a:spLocks noGrp="1"/>
          </p:cNvSpPr>
          <p:nvPr>
            <p:ph type="sldNum" sz="quarter" idx="12"/>
          </p:nvPr>
        </p:nvSpPr>
        <p:spPr/>
        <p:txBody>
          <a:bodyPr/>
          <a:lstStyle/>
          <a:p>
            <a:r>
              <a:rPr lang="en-US"/>
              <a:t>Dennis Crabtree</a:t>
            </a:r>
            <a:endParaRPr lang="en-US" dirty="0"/>
          </a:p>
        </p:txBody>
      </p:sp>
    </p:spTree>
    <p:extLst>
      <p:ext uri="{BB962C8B-B14F-4D97-AF65-F5344CB8AC3E}">
        <p14:creationId xmlns:p14="http://schemas.microsoft.com/office/powerpoint/2010/main" val="3747382894"/>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56603E-C3CD-44A6-B228-92B137D73749}" type="datetime1">
              <a:rPr lang="en-US" smtClean="0"/>
              <a:t>7/14/2021</a:t>
            </a:fld>
            <a:endParaRPr lang="en-US"/>
          </a:p>
        </p:txBody>
      </p:sp>
      <p:sp>
        <p:nvSpPr>
          <p:cNvPr id="5" name="Footer Placeholder 4"/>
          <p:cNvSpPr>
            <a:spLocks noGrp="1"/>
          </p:cNvSpPr>
          <p:nvPr>
            <p:ph type="ftr" sz="quarter" idx="11"/>
          </p:nvPr>
        </p:nvSpPr>
        <p:spPr/>
        <p:txBody>
          <a:bodyPr/>
          <a:lstStyle/>
          <a:p>
            <a:r>
              <a:rPr lang="en-US"/>
              <a:t>Dennis Crabtree</a:t>
            </a:r>
          </a:p>
        </p:txBody>
      </p:sp>
      <p:sp>
        <p:nvSpPr>
          <p:cNvPr id="6" name="Slide Number Placeholder 5"/>
          <p:cNvSpPr>
            <a:spLocks noGrp="1"/>
          </p:cNvSpPr>
          <p:nvPr>
            <p:ph type="sldNum" sz="quarter" idx="12"/>
          </p:nvPr>
        </p:nvSpPr>
        <p:spPr/>
        <p:txBody>
          <a:bodyPr/>
          <a:lstStyle/>
          <a:p>
            <a:r>
              <a:rPr lang="en-US"/>
              <a:t>Dennis Crabtree</a:t>
            </a:r>
            <a:endParaRPr lang="en-US" dirty="0"/>
          </a:p>
        </p:txBody>
      </p:sp>
    </p:spTree>
    <p:extLst>
      <p:ext uri="{BB962C8B-B14F-4D97-AF65-F5344CB8AC3E}">
        <p14:creationId xmlns:p14="http://schemas.microsoft.com/office/powerpoint/2010/main" val="2571604044"/>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56603E-C3CD-44A6-B228-92B137D73749}" type="datetime1">
              <a:rPr lang="en-US" smtClean="0"/>
              <a:t>7/14/2021</a:t>
            </a:fld>
            <a:endParaRPr lang="en-US"/>
          </a:p>
        </p:txBody>
      </p:sp>
      <p:sp>
        <p:nvSpPr>
          <p:cNvPr id="5" name="Footer Placeholder 4"/>
          <p:cNvSpPr>
            <a:spLocks noGrp="1"/>
          </p:cNvSpPr>
          <p:nvPr>
            <p:ph type="ftr" sz="quarter" idx="11"/>
          </p:nvPr>
        </p:nvSpPr>
        <p:spPr/>
        <p:txBody>
          <a:bodyPr/>
          <a:lstStyle/>
          <a:p>
            <a:r>
              <a:rPr lang="en-US"/>
              <a:t>Dennis Crabtree</a:t>
            </a:r>
          </a:p>
        </p:txBody>
      </p:sp>
      <p:sp>
        <p:nvSpPr>
          <p:cNvPr id="6" name="Slide Number Placeholder 5"/>
          <p:cNvSpPr>
            <a:spLocks noGrp="1"/>
          </p:cNvSpPr>
          <p:nvPr>
            <p:ph type="sldNum" sz="quarter" idx="12"/>
          </p:nvPr>
        </p:nvSpPr>
        <p:spPr/>
        <p:txBody>
          <a:bodyPr/>
          <a:lstStyle/>
          <a:p>
            <a:r>
              <a:rPr lang="en-US"/>
              <a:t>Dennis Crabtree</a:t>
            </a:r>
            <a:endParaRPr lang="en-US" dirty="0"/>
          </a:p>
        </p:txBody>
      </p:sp>
    </p:spTree>
    <p:extLst>
      <p:ext uri="{BB962C8B-B14F-4D97-AF65-F5344CB8AC3E}">
        <p14:creationId xmlns:p14="http://schemas.microsoft.com/office/powerpoint/2010/main" val="3794805129"/>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56603E-C3CD-44A6-B228-92B137D73749}" type="datetime1">
              <a:rPr lang="en-US" smtClean="0"/>
              <a:t>7/14/2021</a:t>
            </a:fld>
            <a:endParaRPr lang="en-US"/>
          </a:p>
        </p:txBody>
      </p:sp>
      <p:sp>
        <p:nvSpPr>
          <p:cNvPr id="5" name="Footer Placeholder 4"/>
          <p:cNvSpPr>
            <a:spLocks noGrp="1"/>
          </p:cNvSpPr>
          <p:nvPr>
            <p:ph type="ftr" sz="quarter" idx="11"/>
          </p:nvPr>
        </p:nvSpPr>
        <p:spPr/>
        <p:txBody>
          <a:bodyPr/>
          <a:lstStyle/>
          <a:p>
            <a:r>
              <a:rPr lang="en-US"/>
              <a:t>Dennis Crabtree</a:t>
            </a:r>
          </a:p>
        </p:txBody>
      </p:sp>
      <p:sp>
        <p:nvSpPr>
          <p:cNvPr id="6" name="Slide Number Placeholder 5"/>
          <p:cNvSpPr>
            <a:spLocks noGrp="1"/>
          </p:cNvSpPr>
          <p:nvPr>
            <p:ph type="sldNum" sz="quarter" idx="12"/>
          </p:nvPr>
        </p:nvSpPr>
        <p:spPr/>
        <p:txBody>
          <a:bodyPr/>
          <a:lstStyle/>
          <a:p>
            <a:r>
              <a:rPr lang="en-US"/>
              <a:t>Dennis Crabtree</a:t>
            </a:r>
            <a:endParaRPr lang="en-US" dirty="0"/>
          </a:p>
        </p:txBody>
      </p:sp>
    </p:spTree>
    <p:extLst>
      <p:ext uri="{BB962C8B-B14F-4D97-AF65-F5344CB8AC3E}">
        <p14:creationId xmlns:p14="http://schemas.microsoft.com/office/powerpoint/2010/main" val="1405519347"/>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F985DA-60E4-43AE-983F-190967E4B040}" type="datetime1">
              <a:rPr lang="en-US" smtClean="0"/>
              <a:t>7/14/2021</a:t>
            </a:fld>
            <a:endParaRPr lang="en-US"/>
          </a:p>
        </p:txBody>
      </p:sp>
      <p:sp>
        <p:nvSpPr>
          <p:cNvPr id="5" name="Footer Placeholder 4"/>
          <p:cNvSpPr>
            <a:spLocks noGrp="1"/>
          </p:cNvSpPr>
          <p:nvPr>
            <p:ph type="ftr" sz="quarter" idx="11"/>
          </p:nvPr>
        </p:nvSpPr>
        <p:spPr/>
        <p:txBody>
          <a:bodyPr/>
          <a:lstStyle/>
          <a:p>
            <a:r>
              <a:rPr lang="en-US"/>
              <a:t>Dennis Crabtree</a:t>
            </a:r>
          </a:p>
        </p:txBody>
      </p:sp>
      <p:sp>
        <p:nvSpPr>
          <p:cNvPr id="6" name="Slide Number Placeholder 5"/>
          <p:cNvSpPr>
            <a:spLocks noGrp="1"/>
          </p:cNvSpPr>
          <p:nvPr>
            <p:ph type="sldNum" sz="quarter" idx="12"/>
          </p:nvPr>
        </p:nvSpPr>
        <p:spPr/>
        <p:txBody>
          <a:bodyPr/>
          <a:lstStyle/>
          <a:p>
            <a:fld id="{F8C11D5B-49FF-4208-AD4E-1FDC42D5C6D3}" type="slidenum">
              <a:rPr lang="en-US" smtClean="0"/>
              <a:pPr/>
              <a:t>‹#›</a:t>
            </a:fld>
            <a:endParaRPr lang="en-US"/>
          </a:p>
        </p:txBody>
      </p:sp>
    </p:spTree>
    <p:extLst>
      <p:ext uri="{BB962C8B-B14F-4D97-AF65-F5344CB8AC3E}">
        <p14:creationId xmlns:p14="http://schemas.microsoft.com/office/powerpoint/2010/main" val="23807029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BE400-BB1F-421E-822B-80A7C6CEA9B0}" type="datetime1">
              <a:rPr lang="en-US" smtClean="0"/>
              <a:t>7/14/2021</a:t>
            </a:fld>
            <a:endParaRPr lang="en-US"/>
          </a:p>
        </p:txBody>
      </p:sp>
      <p:sp>
        <p:nvSpPr>
          <p:cNvPr id="5" name="Footer Placeholder 4"/>
          <p:cNvSpPr>
            <a:spLocks noGrp="1"/>
          </p:cNvSpPr>
          <p:nvPr>
            <p:ph type="ftr" sz="quarter" idx="11"/>
          </p:nvPr>
        </p:nvSpPr>
        <p:spPr/>
        <p:txBody>
          <a:bodyPr/>
          <a:lstStyle/>
          <a:p>
            <a:r>
              <a:rPr lang="en-US"/>
              <a:t>Dennis Crabtree</a:t>
            </a:r>
          </a:p>
        </p:txBody>
      </p:sp>
      <p:sp>
        <p:nvSpPr>
          <p:cNvPr id="6" name="Slide Number Placeholder 5"/>
          <p:cNvSpPr>
            <a:spLocks noGrp="1"/>
          </p:cNvSpPr>
          <p:nvPr>
            <p:ph type="sldNum" sz="quarter" idx="12"/>
          </p:nvPr>
        </p:nvSpPr>
        <p:spPr/>
        <p:txBody>
          <a:bodyPr/>
          <a:lstStyle/>
          <a:p>
            <a:fld id="{F8C11D5B-49FF-4208-AD4E-1FDC42D5C6D3}" type="slidenum">
              <a:rPr lang="en-US" smtClean="0"/>
              <a:pPr/>
              <a:t>‹#›</a:t>
            </a:fld>
            <a:endParaRPr lang="en-US"/>
          </a:p>
        </p:txBody>
      </p:sp>
    </p:spTree>
    <p:extLst>
      <p:ext uri="{BB962C8B-B14F-4D97-AF65-F5344CB8AC3E}">
        <p14:creationId xmlns:p14="http://schemas.microsoft.com/office/powerpoint/2010/main" val="25543082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fld id="{28304705-2E24-45BC-B430-6CF991802CA5}" type="datetime1">
              <a:rPr lang="en-US" smtClean="0"/>
              <a:t>7/14/2021</a:t>
            </a:fld>
            <a:endParaRPr lang="en-US"/>
          </a:p>
        </p:txBody>
      </p:sp>
      <p:sp>
        <p:nvSpPr>
          <p:cNvPr id="8" name="Footer Placeholder 7"/>
          <p:cNvSpPr>
            <a:spLocks noGrp="1"/>
          </p:cNvSpPr>
          <p:nvPr>
            <p:ph type="ftr" sz="quarter" idx="12"/>
          </p:nvPr>
        </p:nvSpPr>
        <p:spPr/>
        <p:txBody>
          <a:bodyPr/>
          <a:lstStyle/>
          <a:p>
            <a:r>
              <a:rPr lang="en-US"/>
              <a:t>Dennis Crabtree</a:t>
            </a:r>
            <a:endParaRPr lang="en-US" dirty="0"/>
          </a:p>
        </p:txBody>
      </p:sp>
      <p:sp>
        <p:nvSpPr>
          <p:cNvPr id="7" name="Slide Number Placeholder 6"/>
          <p:cNvSpPr>
            <a:spLocks noGrp="1"/>
          </p:cNvSpPr>
          <p:nvPr>
            <p:ph type="sldNum" sz="quarter" idx="11"/>
          </p:nvPr>
        </p:nvSpPr>
        <p:spPr/>
        <p:txBody>
          <a:bodyPr/>
          <a:lstStyle>
            <a:lvl1pPr>
              <a:defRPr baseline="0">
                <a:solidFill>
                  <a:schemeClr val="tx1"/>
                </a:solidFill>
              </a:defRPr>
            </a:lvl1pPr>
          </a:lstStyle>
          <a:p>
            <a:r>
              <a:rPr lang="en-US" dirty="0"/>
              <a:t>Dennis Crabtree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A92B527F-9477-4CD7-9E0D-CAB69D66259D}" type="datetime1">
              <a:rPr lang="en-US" smtClean="0"/>
              <a:t>7/14/2021</a:t>
            </a:fld>
            <a:endParaRPr lang="en-US"/>
          </a:p>
        </p:txBody>
      </p:sp>
      <p:sp>
        <p:nvSpPr>
          <p:cNvPr id="5" name="Footer Placeholder 4"/>
          <p:cNvSpPr>
            <a:spLocks noGrp="1"/>
          </p:cNvSpPr>
          <p:nvPr>
            <p:ph type="ftr" sz="quarter" idx="11"/>
          </p:nvPr>
        </p:nvSpPr>
        <p:spPr>
          <a:xfrm>
            <a:off x="1972647" y="6108173"/>
            <a:ext cx="5314517" cy="365125"/>
          </a:xfrm>
        </p:spPr>
        <p:txBody>
          <a:bodyPr/>
          <a:lstStyle/>
          <a:p>
            <a:r>
              <a:rPr lang="en-US"/>
              <a:t>Dennis Crabtree</a:t>
            </a:r>
          </a:p>
        </p:txBody>
      </p:sp>
      <p:sp>
        <p:nvSpPr>
          <p:cNvPr id="6" name="Slide Number Placeholder 5"/>
          <p:cNvSpPr>
            <a:spLocks noGrp="1"/>
          </p:cNvSpPr>
          <p:nvPr>
            <p:ph type="sldNum" sz="quarter" idx="12"/>
          </p:nvPr>
        </p:nvSpPr>
        <p:spPr>
          <a:xfrm>
            <a:off x="8258967" y="6108173"/>
            <a:ext cx="427833" cy="365125"/>
          </a:xfrm>
        </p:spPr>
        <p:txBody>
          <a:bodyPr/>
          <a:lstStyle/>
          <a:p>
            <a:fld id="{F8C11D5B-49FF-4208-AD4E-1FDC42D5C6D3}" type="slidenum">
              <a:rPr lang="en-US" smtClean="0"/>
              <a:pPr/>
              <a:t>‹#›</a:t>
            </a:fld>
            <a:endParaRPr lang="en-US"/>
          </a:p>
        </p:txBody>
      </p:sp>
    </p:spTree>
    <p:extLst>
      <p:ext uri="{BB962C8B-B14F-4D97-AF65-F5344CB8AC3E}">
        <p14:creationId xmlns:p14="http://schemas.microsoft.com/office/powerpoint/2010/main" val="3836156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C99EF2-3533-4923-9B60-6AECB385D0C1}" type="datetime1">
              <a:rPr lang="en-US" smtClean="0"/>
              <a:t>7/14/2021</a:t>
            </a:fld>
            <a:endParaRPr lang="en-US"/>
          </a:p>
        </p:txBody>
      </p:sp>
      <p:sp>
        <p:nvSpPr>
          <p:cNvPr id="5" name="Footer Placeholder 4"/>
          <p:cNvSpPr>
            <a:spLocks noGrp="1"/>
          </p:cNvSpPr>
          <p:nvPr>
            <p:ph type="ftr" sz="quarter" idx="11"/>
          </p:nvPr>
        </p:nvSpPr>
        <p:spPr/>
        <p:txBody>
          <a:bodyPr/>
          <a:lstStyle/>
          <a:p>
            <a:r>
              <a:rPr lang="en-US"/>
              <a:t>Dennis Crabtree</a:t>
            </a:r>
          </a:p>
        </p:txBody>
      </p:sp>
      <p:sp>
        <p:nvSpPr>
          <p:cNvPr id="6" name="Slide Number Placeholder 5"/>
          <p:cNvSpPr>
            <a:spLocks noGrp="1"/>
          </p:cNvSpPr>
          <p:nvPr>
            <p:ph type="sldNum" sz="quarter" idx="12"/>
          </p:nvPr>
        </p:nvSpPr>
        <p:spPr>
          <a:xfrm>
            <a:off x="8273317" y="6116070"/>
            <a:ext cx="413483" cy="365125"/>
          </a:xfrm>
        </p:spPr>
        <p:txBody>
          <a:bodyPr/>
          <a:lstStyle/>
          <a:p>
            <a:fld id="{F8C11D5B-49FF-4208-AD4E-1FDC42D5C6D3}" type="slidenum">
              <a:rPr lang="en-US" smtClean="0"/>
              <a:pPr/>
              <a:t>‹#›</a:t>
            </a:fld>
            <a:endParaRPr lang="en-US"/>
          </a:p>
        </p:txBody>
      </p:sp>
    </p:spTree>
    <p:extLst>
      <p:ext uri="{BB962C8B-B14F-4D97-AF65-F5344CB8AC3E}">
        <p14:creationId xmlns:p14="http://schemas.microsoft.com/office/powerpoint/2010/main" val="1097672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92F26A-5CE5-4B13-8BAB-DACCFE2BAE01}" type="datetime1">
              <a:rPr lang="en-US" smtClean="0"/>
              <a:t>7/14/2021</a:t>
            </a:fld>
            <a:endParaRPr lang="en-US"/>
          </a:p>
        </p:txBody>
      </p:sp>
      <p:sp>
        <p:nvSpPr>
          <p:cNvPr id="6" name="Footer Placeholder 5"/>
          <p:cNvSpPr>
            <a:spLocks noGrp="1"/>
          </p:cNvSpPr>
          <p:nvPr>
            <p:ph type="ftr" sz="quarter" idx="11"/>
          </p:nvPr>
        </p:nvSpPr>
        <p:spPr/>
        <p:txBody>
          <a:bodyPr/>
          <a:lstStyle/>
          <a:p>
            <a:r>
              <a:rPr lang="en-US"/>
              <a:t>Dennis Crabtree</a:t>
            </a:r>
          </a:p>
        </p:txBody>
      </p:sp>
      <p:sp>
        <p:nvSpPr>
          <p:cNvPr id="7" name="Slide Number Placeholder 6"/>
          <p:cNvSpPr>
            <a:spLocks noGrp="1"/>
          </p:cNvSpPr>
          <p:nvPr>
            <p:ph type="sldNum" sz="quarter" idx="12"/>
          </p:nvPr>
        </p:nvSpPr>
        <p:spPr/>
        <p:txBody>
          <a:bodyPr/>
          <a:lstStyle/>
          <a:p>
            <a:fld id="{F8C11D5B-49FF-4208-AD4E-1FDC42D5C6D3}" type="slidenum">
              <a:rPr lang="en-US" smtClean="0"/>
              <a:pPr/>
              <a:t>‹#›</a:t>
            </a:fld>
            <a:endParaRPr lang="en-US"/>
          </a:p>
        </p:txBody>
      </p:sp>
    </p:spTree>
    <p:extLst>
      <p:ext uri="{BB962C8B-B14F-4D97-AF65-F5344CB8AC3E}">
        <p14:creationId xmlns:p14="http://schemas.microsoft.com/office/powerpoint/2010/main" val="2158763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4751E8-BA76-4464-9614-6EC7FEAF8E65}" type="datetime1">
              <a:rPr lang="en-US" smtClean="0"/>
              <a:t>7/14/2021</a:t>
            </a:fld>
            <a:endParaRPr lang="en-US"/>
          </a:p>
        </p:txBody>
      </p:sp>
      <p:sp>
        <p:nvSpPr>
          <p:cNvPr id="8" name="Footer Placeholder 7"/>
          <p:cNvSpPr>
            <a:spLocks noGrp="1"/>
          </p:cNvSpPr>
          <p:nvPr>
            <p:ph type="ftr" sz="quarter" idx="11"/>
          </p:nvPr>
        </p:nvSpPr>
        <p:spPr/>
        <p:txBody>
          <a:bodyPr/>
          <a:lstStyle/>
          <a:p>
            <a:r>
              <a:rPr lang="en-US"/>
              <a:t>Dennis Crabtree</a:t>
            </a:r>
          </a:p>
        </p:txBody>
      </p:sp>
      <p:sp>
        <p:nvSpPr>
          <p:cNvPr id="9" name="Slide Number Placeholder 8"/>
          <p:cNvSpPr>
            <a:spLocks noGrp="1"/>
          </p:cNvSpPr>
          <p:nvPr>
            <p:ph type="sldNum" sz="quarter" idx="12"/>
          </p:nvPr>
        </p:nvSpPr>
        <p:spPr/>
        <p:txBody>
          <a:bodyPr/>
          <a:lstStyle/>
          <a:p>
            <a:fld id="{F8C11D5B-49FF-4208-AD4E-1FDC42D5C6D3}" type="slidenum">
              <a:rPr lang="en-US" smtClean="0"/>
              <a:pPr/>
              <a:t>‹#›</a:t>
            </a:fld>
            <a:endParaRPr lang="en-US"/>
          </a:p>
        </p:txBody>
      </p:sp>
    </p:spTree>
    <p:extLst>
      <p:ext uri="{BB962C8B-B14F-4D97-AF65-F5344CB8AC3E}">
        <p14:creationId xmlns:p14="http://schemas.microsoft.com/office/powerpoint/2010/main" val="3634076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7F2304-8D38-4F54-B6D1-898CE25D7A52}" type="datetime1">
              <a:rPr lang="en-US" smtClean="0"/>
              <a:t>7/14/2021</a:t>
            </a:fld>
            <a:endParaRPr lang="en-US"/>
          </a:p>
        </p:txBody>
      </p:sp>
      <p:sp>
        <p:nvSpPr>
          <p:cNvPr id="4" name="Footer Placeholder 3"/>
          <p:cNvSpPr>
            <a:spLocks noGrp="1"/>
          </p:cNvSpPr>
          <p:nvPr>
            <p:ph type="ftr" sz="quarter" idx="11"/>
          </p:nvPr>
        </p:nvSpPr>
        <p:spPr/>
        <p:txBody>
          <a:bodyPr/>
          <a:lstStyle/>
          <a:p>
            <a:r>
              <a:rPr lang="en-US"/>
              <a:t>Dennis Crabtree</a:t>
            </a:r>
          </a:p>
        </p:txBody>
      </p:sp>
      <p:sp>
        <p:nvSpPr>
          <p:cNvPr id="5" name="Slide Number Placeholder 4"/>
          <p:cNvSpPr>
            <a:spLocks noGrp="1"/>
          </p:cNvSpPr>
          <p:nvPr>
            <p:ph type="sldNum" sz="quarter" idx="12"/>
          </p:nvPr>
        </p:nvSpPr>
        <p:spPr/>
        <p:txBody>
          <a:bodyPr/>
          <a:lstStyle/>
          <a:p>
            <a:r>
              <a:rPr lang="en-US"/>
              <a:t>Dennis Crabtree</a:t>
            </a:r>
            <a:endParaRPr lang="en-US" dirty="0"/>
          </a:p>
        </p:txBody>
      </p:sp>
    </p:spTree>
    <p:extLst>
      <p:ext uri="{BB962C8B-B14F-4D97-AF65-F5344CB8AC3E}">
        <p14:creationId xmlns:p14="http://schemas.microsoft.com/office/powerpoint/2010/main" val="4231258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62621D-BBCA-47A0-AD76-62FC6B4DDD46}" type="datetime1">
              <a:rPr lang="en-US" smtClean="0"/>
              <a:t>7/14/2021</a:t>
            </a:fld>
            <a:endParaRPr lang="en-US"/>
          </a:p>
        </p:txBody>
      </p:sp>
      <p:sp>
        <p:nvSpPr>
          <p:cNvPr id="3" name="Footer Placeholder 2"/>
          <p:cNvSpPr>
            <a:spLocks noGrp="1"/>
          </p:cNvSpPr>
          <p:nvPr>
            <p:ph type="ftr" sz="quarter" idx="11"/>
          </p:nvPr>
        </p:nvSpPr>
        <p:spPr/>
        <p:txBody>
          <a:bodyPr/>
          <a:lstStyle/>
          <a:p>
            <a:r>
              <a:rPr lang="en-US"/>
              <a:t>Dennis Crabtree</a:t>
            </a:r>
            <a:endParaRPr lang="en-US" dirty="0"/>
          </a:p>
        </p:txBody>
      </p:sp>
      <p:sp>
        <p:nvSpPr>
          <p:cNvPr id="4" name="Slide Number Placeholder 3"/>
          <p:cNvSpPr>
            <a:spLocks noGrp="1"/>
          </p:cNvSpPr>
          <p:nvPr>
            <p:ph type="sldNum" sz="quarter" idx="12"/>
          </p:nvPr>
        </p:nvSpPr>
        <p:spPr/>
        <p:txBody>
          <a:bodyPr/>
          <a:lstStyle/>
          <a:p>
            <a:r>
              <a:rPr lang="en-US"/>
              <a:t>Dennis Crabtree</a:t>
            </a:r>
            <a:endParaRPr lang="en-US" dirty="0"/>
          </a:p>
        </p:txBody>
      </p:sp>
    </p:spTree>
    <p:extLst>
      <p:ext uri="{BB962C8B-B14F-4D97-AF65-F5344CB8AC3E}">
        <p14:creationId xmlns:p14="http://schemas.microsoft.com/office/powerpoint/2010/main" val="2264845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B21431-DA4A-4C06-BD04-3B365CEE8603}" type="datetime1">
              <a:rPr lang="en-US" smtClean="0"/>
              <a:t>7/14/2021</a:t>
            </a:fld>
            <a:endParaRPr lang="en-US"/>
          </a:p>
        </p:txBody>
      </p:sp>
      <p:sp>
        <p:nvSpPr>
          <p:cNvPr id="6" name="Footer Placeholder 5"/>
          <p:cNvSpPr>
            <a:spLocks noGrp="1"/>
          </p:cNvSpPr>
          <p:nvPr>
            <p:ph type="ftr" sz="quarter" idx="11"/>
          </p:nvPr>
        </p:nvSpPr>
        <p:spPr/>
        <p:txBody>
          <a:bodyPr/>
          <a:lstStyle/>
          <a:p>
            <a:r>
              <a:rPr lang="en-US"/>
              <a:t>Dennis Crabtree</a:t>
            </a:r>
          </a:p>
        </p:txBody>
      </p:sp>
      <p:sp>
        <p:nvSpPr>
          <p:cNvPr id="7" name="Slide Number Placeholder 6"/>
          <p:cNvSpPr>
            <a:spLocks noGrp="1"/>
          </p:cNvSpPr>
          <p:nvPr>
            <p:ph type="sldNum" sz="quarter" idx="12"/>
          </p:nvPr>
        </p:nvSpPr>
        <p:spPr/>
        <p:txBody>
          <a:bodyPr/>
          <a:lstStyle/>
          <a:p>
            <a:fld id="{F8C11D5B-49FF-4208-AD4E-1FDC42D5C6D3}" type="slidenum">
              <a:rPr lang="en-US" smtClean="0"/>
              <a:pPr/>
              <a:t>‹#›</a:t>
            </a:fld>
            <a:endParaRPr lang="en-US"/>
          </a:p>
        </p:txBody>
      </p:sp>
    </p:spTree>
    <p:extLst>
      <p:ext uri="{BB962C8B-B14F-4D97-AF65-F5344CB8AC3E}">
        <p14:creationId xmlns:p14="http://schemas.microsoft.com/office/powerpoint/2010/main" val="3911941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A31C6D-7508-4A58-9408-BB17F7F0BB8E}" type="datetime1">
              <a:rPr lang="en-US" smtClean="0"/>
              <a:t>7/14/2021</a:t>
            </a:fld>
            <a:endParaRPr lang="en-US"/>
          </a:p>
        </p:txBody>
      </p:sp>
      <p:sp>
        <p:nvSpPr>
          <p:cNvPr id="6" name="Footer Placeholder 5"/>
          <p:cNvSpPr>
            <a:spLocks noGrp="1"/>
          </p:cNvSpPr>
          <p:nvPr>
            <p:ph type="ftr" sz="quarter" idx="11"/>
          </p:nvPr>
        </p:nvSpPr>
        <p:spPr/>
        <p:txBody>
          <a:bodyPr/>
          <a:lstStyle/>
          <a:p>
            <a:r>
              <a:rPr lang="en-US"/>
              <a:t>Dennis Crabtree</a:t>
            </a:r>
          </a:p>
        </p:txBody>
      </p:sp>
      <p:sp>
        <p:nvSpPr>
          <p:cNvPr id="7" name="Slide Number Placeholder 6"/>
          <p:cNvSpPr>
            <a:spLocks noGrp="1"/>
          </p:cNvSpPr>
          <p:nvPr>
            <p:ph type="sldNum" sz="quarter" idx="12"/>
          </p:nvPr>
        </p:nvSpPr>
        <p:spPr/>
        <p:txBody>
          <a:bodyPr/>
          <a:lstStyle/>
          <a:p>
            <a:fld id="{F8C11D5B-49FF-4208-AD4E-1FDC42D5C6D3}" type="slidenum">
              <a:rPr lang="en-US" smtClean="0"/>
              <a:pPr/>
              <a:t>‹#›</a:t>
            </a:fld>
            <a:endParaRPr lang="en-US"/>
          </a:p>
        </p:txBody>
      </p:sp>
    </p:spTree>
    <p:extLst>
      <p:ext uri="{BB962C8B-B14F-4D97-AF65-F5344CB8AC3E}">
        <p14:creationId xmlns:p14="http://schemas.microsoft.com/office/powerpoint/2010/main" val="3224168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556603E-C3CD-44A6-B228-92B137D73749}" type="datetime1">
              <a:rPr lang="en-US" smtClean="0"/>
              <a:t>7/14/2021</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a:t>Dennis Crabtree</a:t>
            </a:r>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r>
              <a:rPr lang="en-US"/>
              <a:t>Dennis Crabtree</a:t>
            </a:r>
            <a:endParaRPr lang="en-US" dirty="0"/>
          </a:p>
        </p:txBody>
      </p:sp>
    </p:spTree>
    <p:extLst>
      <p:ext uri="{BB962C8B-B14F-4D97-AF65-F5344CB8AC3E}">
        <p14:creationId xmlns:p14="http://schemas.microsoft.com/office/powerpoint/2010/main" val="32381901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55" r:id="rId18"/>
  </p:sldLayoutIdLst>
  <p:hf sldNum="0"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209800"/>
            <a:ext cx="7467600" cy="1828800"/>
          </a:xfrm>
        </p:spPr>
        <p:txBody>
          <a:bodyPr>
            <a:normAutofit fontScale="90000"/>
          </a:bodyPr>
          <a:lstStyle/>
          <a:p>
            <a:r>
              <a:rPr lang="en-US" dirty="0"/>
              <a:t>Observatory Publications July 2021 Update</a:t>
            </a:r>
            <a:br>
              <a:rPr lang="en-US" dirty="0"/>
            </a:br>
            <a:br>
              <a:rPr lang="en-US" dirty="0"/>
            </a:br>
            <a:r>
              <a:rPr lang="en-US" dirty="0"/>
              <a:t>2015 -2019</a:t>
            </a:r>
          </a:p>
        </p:txBody>
      </p:sp>
      <p:sp>
        <p:nvSpPr>
          <p:cNvPr id="3" name="Subtitle 2"/>
          <p:cNvSpPr>
            <a:spLocks noGrp="1"/>
          </p:cNvSpPr>
          <p:nvPr>
            <p:ph type="subTitle" idx="1"/>
          </p:nvPr>
        </p:nvSpPr>
        <p:spPr>
          <a:xfrm>
            <a:off x="1371600" y="4343400"/>
            <a:ext cx="6400800" cy="1468902"/>
          </a:xfrm>
        </p:spPr>
        <p:txBody>
          <a:bodyPr/>
          <a:lstStyle/>
          <a:p>
            <a:r>
              <a:rPr lang="en-CA" dirty="0"/>
              <a:t>Dennis Crabtree</a:t>
            </a:r>
            <a:br>
              <a:rPr lang="en-CA" dirty="0"/>
            </a:br>
            <a:r>
              <a:rPr lang="en-CA" dirty="0"/>
              <a:t>NRC Herzberg Astronomy &amp; </a:t>
            </a:r>
            <a:r>
              <a:rPr lang="en-CA" dirty="0" err="1"/>
              <a:t>Astrophyics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AE5D419-A701-4202-A5B4-20C89EA048BB}"/>
              </a:ext>
            </a:extLst>
          </p:cNvPr>
          <p:cNvSpPr>
            <a:spLocks noGrp="1"/>
          </p:cNvSpPr>
          <p:nvPr>
            <p:ph type="ftr" sz="quarter" idx="11"/>
          </p:nvPr>
        </p:nvSpPr>
        <p:spPr/>
        <p:txBody>
          <a:bodyPr/>
          <a:lstStyle/>
          <a:p>
            <a:r>
              <a:rPr lang="en-US"/>
              <a:t>Dennis Crabtree</a:t>
            </a:r>
            <a:endParaRPr lang="en-US" dirty="0"/>
          </a:p>
        </p:txBody>
      </p:sp>
      <p:pic>
        <p:nvPicPr>
          <p:cNvPr id="5" name="Picture 4" descr="Chart, histogram&#10;&#10;Description automatically generated">
            <a:extLst>
              <a:ext uri="{FF2B5EF4-FFF2-40B4-BE49-F238E27FC236}">
                <a16:creationId xmlns:a16="http://schemas.microsoft.com/office/drawing/2014/main" id="{C806C15B-341E-4B7D-AEF8-61AE57270E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22860"/>
            <a:ext cx="9144000" cy="6096000"/>
          </a:xfrm>
          <a:prstGeom prst="rect">
            <a:avLst/>
          </a:prstGeom>
        </p:spPr>
      </p:pic>
    </p:spTree>
    <p:extLst>
      <p:ext uri="{BB962C8B-B14F-4D97-AF65-F5344CB8AC3E}">
        <p14:creationId xmlns:p14="http://schemas.microsoft.com/office/powerpoint/2010/main" val="1790476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50000"/>
            <a:lumOff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29381"/>
            <a:ext cx="8229600" cy="715962"/>
          </a:xfrm>
        </p:spPr>
        <p:txBody>
          <a:bodyPr>
            <a:normAutofit/>
          </a:bodyPr>
          <a:lstStyle/>
          <a:p>
            <a:r>
              <a:rPr lang="en-CA" sz="2800" dirty="0"/>
              <a:t>Overall Performance</a:t>
            </a:r>
            <a:endParaRPr lang="en-US" sz="2800" dirty="0"/>
          </a:p>
        </p:txBody>
      </p:sp>
      <p:sp>
        <p:nvSpPr>
          <p:cNvPr id="4" name="TextBox 3"/>
          <p:cNvSpPr txBox="1"/>
          <p:nvPr/>
        </p:nvSpPr>
        <p:spPr>
          <a:xfrm>
            <a:off x="990600" y="632619"/>
            <a:ext cx="7772400" cy="738664"/>
          </a:xfrm>
          <a:prstGeom prst="rect">
            <a:avLst/>
          </a:prstGeom>
          <a:noFill/>
        </p:spPr>
        <p:txBody>
          <a:bodyPr wrap="square" rtlCol="0">
            <a:spAutoFit/>
          </a:bodyPr>
          <a:lstStyle/>
          <a:p>
            <a:r>
              <a:rPr lang="en-CA" sz="1400" dirty="0">
                <a:ln w="6350">
                  <a:noFill/>
                </a:ln>
                <a:solidFill>
                  <a:schemeClr val="accent1">
                    <a:lumMod val="75000"/>
                  </a:schemeClr>
                </a:solidFill>
                <a:latin typeface="+mj-lt"/>
                <a:ea typeface="+mj-ea"/>
                <a:cs typeface="+mj-cs"/>
              </a:rPr>
              <a:t>This slide shows a summary of telescope performance. The two axes are MIPP and Total Impact, while the size of the points represent the total papers per telescope for 2015-2019. The color of the circles represents the fraction of papers in the top 10% of cited papers in the complete sample</a:t>
            </a:r>
            <a:endParaRPr lang="en-US" sz="1400" dirty="0">
              <a:ln w="6350">
                <a:noFill/>
              </a:ln>
              <a:solidFill>
                <a:schemeClr val="accent1">
                  <a:lumMod val="75000"/>
                </a:schemeClr>
              </a:solidFill>
              <a:latin typeface="+mj-lt"/>
              <a:ea typeface="+mj-ea"/>
              <a:cs typeface="+mj-cs"/>
            </a:endParaRPr>
          </a:p>
        </p:txBody>
      </p:sp>
      <p:pic>
        <p:nvPicPr>
          <p:cNvPr id="8" name="Picture 7" descr="Chart, scatter chart&#10;&#10;Description automatically generated">
            <a:extLst>
              <a:ext uri="{FF2B5EF4-FFF2-40B4-BE49-F238E27FC236}">
                <a16:creationId xmlns:a16="http://schemas.microsoft.com/office/drawing/2014/main" id="{8EBDF798-FD7E-4D73-81E6-00C8411D91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762000"/>
            <a:ext cx="9144000" cy="6096000"/>
          </a:xfrm>
          <a:prstGeom prst="rect">
            <a:avLst/>
          </a:prstGeom>
        </p:spPr>
      </p:pic>
    </p:spTree>
    <p:extLst>
      <p:ext uri="{BB962C8B-B14F-4D97-AF65-F5344CB8AC3E}">
        <p14:creationId xmlns:p14="http://schemas.microsoft.com/office/powerpoint/2010/main" val="3366319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6AD3F-5B67-420B-A35F-0FF8E5222454}"/>
              </a:ext>
            </a:extLst>
          </p:cNvPr>
          <p:cNvSpPr>
            <a:spLocks noGrp="1"/>
          </p:cNvSpPr>
          <p:nvPr>
            <p:ph type="title"/>
          </p:nvPr>
        </p:nvSpPr>
        <p:spPr>
          <a:xfrm>
            <a:off x="1143000" y="168275"/>
            <a:ext cx="7704667" cy="761999"/>
          </a:xfrm>
        </p:spPr>
        <p:txBody>
          <a:bodyPr/>
          <a:lstStyle/>
          <a:p>
            <a:r>
              <a:rPr lang="en-CA" dirty="0"/>
              <a:t>Network Map</a:t>
            </a:r>
          </a:p>
        </p:txBody>
      </p:sp>
      <p:sp>
        <p:nvSpPr>
          <p:cNvPr id="3" name="Content Placeholder 2">
            <a:extLst>
              <a:ext uri="{FF2B5EF4-FFF2-40B4-BE49-F238E27FC236}">
                <a16:creationId xmlns:a16="http://schemas.microsoft.com/office/drawing/2014/main" id="{281A8C07-B28E-4562-A927-BA18E90704EC}"/>
              </a:ext>
            </a:extLst>
          </p:cNvPr>
          <p:cNvSpPr>
            <a:spLocks noGrp="1"/>
          </p:cNvSpPr>
          <p:nvPr>
            <p:ph idx="1"/>
          </p:nvPr>
        </p:nvSpPr>
        <p:spPr>
          <a:xfrm>
            <a:off x="990599" y="930274"/>
            <a:ext cx="8001001" cy="5470525"/>
          </a:xfrm>
        </p:spPr>
        <p:txBody>
          <a:bodyPr>
            <a:normAutofit/>
          </a:bodyPr>
          <a:lstStyle/>
          <a:p>
            <a:r>
              <a:rPr lang="en-CA" dirty="0"/>
              <a:t>Telescopes are treated as “nodes” and a paper in common is considered an “edge” in the network</a:t>
            </a:r>
          </a:p>
          <a:p>
            <a:r>
              <a:rPr lang="en-CA" dirty="0"/>
              <a:t>Map shown on following slide</a:t>
            </a:r>
          </a:p>
          <a:p>
            <a:r>
              <a:rPr lang="en-CA" dirty="0"/>
              <a:t>A </a:t>
            </a:r>
            <a:r>
              <a:rPr lang="en-CA" dirty="0" err="1"/>
              <a:t>Yifan</a:t>
            </a:r>
            <a:r>
              <a:rPr lang="en-CA" dirty="0"/>
              <a:t> Hu clustering algorithm used to generate map.</a:t>
            </a:r>
          </a:p>
          <a:p>
            <a:pPr lvl="1"/>
            <a:r>
              <a:rPr lang="en-CA" dirty="0"/>
              <a:t>Size of node proportional to log10(# of papers per telescope)</a:t>
            </a:r>
          </a:p>
          <a:p>
            <a:pPr lvl="1"/>
            <a:r>
              <a:rPr lang="en-CA" dirty="0"/>
              <a:t>Color of node is the AIPP (</a:t>
            </a:r>
            <a:r>
              <a:rPr lang="en-CA"/>
              <a:t>darker reflects  </a:t>
            </a:r>
            <a:r>
              <a:rPr lang="en-CA" dirty="0"/>
              <a:t>higher AIPP)</a:t>
            </a:r>
          </a:p>
          <a:p>
            <a:pPr lvl="1"/>
            <a:r>
              <a:rPr lang="en-CA" dirty="0"/>
              <a:t>Connecting line thickness proportional to # of common papers</a:t>
            </a:r>
          </a:p>
          <a:p>
            <a:r>
              <a:rPr lang="en-CA" dirty="0"/>
              <a:t>Network analysis shows that HST, VLT and Keck are most central to the network and that SOPHIA, ESO3p6 and LBT are least central.</a:t>
            </a:r>
          </a:p>
          <a:p>
            <a:endParaRPr lang="en-CA" dirty="0"/>
          </a:p>
        </p:txBody>
      </p:sp>
      <p:sp>
        <p:nvSpPr>
          <p:cNvPr id="4" name="Footer Placeholder 3">
            <a:extLst>
              <a:ext uri="{FF2B5EF4-FFF2-40B4-BE49-F238E27FC236}">
                <a16:creationId xmlns:a16="http://schemas.microsoft.com/office/drawing/2014/main" id="{95593729-66EB-497A-B6E5-22FF5B207631}"/>
              </a:ext>
            </a:extLst>
          </p:cNvPr>
          <p:cNvSpPr>
            <a:spLocks noGrp="1"/>
          </p:cNvSpPr>
          <p:nvPr>
            <p:ph type="ftr" sz="quarter" idx="11"/>
          </p:nvPr>
        </p:nvSpPr>
        <p:spPr>
          <a:xfrm>
            <a:off x="2057400" y="6400799"/>
            <a:ext cx="5314517" cy="365125"/>
          </a:xfrm>
        </p:spPr>
        <p:txBody>
          <a:bodyPr/>
          <a:lstStyle/>
          <a:p>
            <a:r>
              <a:rPr lang="en-US" dirty="0"/>
              <a:t>Dennis Crabtree</a:t>
            </a:r>
          </a:p>
        </p:txBody>
      </p:sp>
      <p:cxnSp>
        <p:nvCxnSpPr>
          <p:cNvPr id="7" name="Straight Arrow Connector 6">
            <a:extLst>
              <a:ext uri="{FF2B5EF4-FFF2-40B4-BE49-F238E27FC236}">
                <a16:creationId xmlns:a16="http://schemas.microsoft.com/office/drawing/2014/main" id="{B949614A-02E4-456D-9A3B-70D316BCD484}"/>
              </a:ext>
            </a:extLst>
          </p:cNvPr>
          <p:cNvCxnSpPr/>
          <p:nvPr/>
        </p:nvCxnSpPr>
        <p:spPr>
          <a:xfrm>
            <a:off x="5181600" y="3086100"/>
            <a:ext cx="304800" cy="0"/>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56641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A4F78F81-4805-46DB-A228-E7BCE3A5D79A}"/>
              </a:ext>
            </a:extLst>
          </p:cNvPr>
          <p:cNvSpPr>
            <a:spLocks noGrp="1"/>
          </p:cNvSpPr>
          <p:nvPr>
            <p:ph type="ftr" sz="quarter" idx="11"/>
          </p:nvPr>
        </p:nvSpPr>
        <p:spPr/>
        <p:txBody>
          <a:bodyPr/>
          <a:lstStyle/>
          <a:p>
            <a:r>
              <a:rPr lang="en-US"/>
              <a:t>Dennis Crabtree</a:t>
            </a:r>
          </a:p>
        </p:txBody>
      </p:sp>
      <p:pic>
        <p:nvPicPr>
          <p:cNvPr id="7" name="Picture 6" descr="A picture containing outdoor, black, dark&#10;&#10;Description automatically generated">
            <a:extLst>
              <a:ext uri="{FF2B5EF4-FFF2-40B4-BE49-F238E27FC236}">
                <a16:creationId xmlns:a16="http://schemas.microsoft.com/office/drawing/2014/main" id="{618ACB18-AB36-460C-8474-8D2D0BC499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0"/>
            <a:ext cx="8698523" cy="6625828"/>
          </a:xfrm>
          <a:prstGeom prst="rect">
            <a:avLst/>
          </a:prstGeom>
        </p:spPr>
      </p:pic>
    </p:spTree>
    <p:extLst>
      <p:ext uri="{BB962C8B-B14F-4D97-AF65-F5344CB8AC3E}">
        <p14:creationId xmlns:p14="http://schemas.microsoft.com/office/powerpoint/2010/main" val="4019313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7E29732-C190-48A7-8FF1-463CCD6F1DC0}"/>
              </a:ext>
            </a:extLst>
          </p:cNvPr>
          <p:cNvSpPr>
            <a:spLocks noGrp="1"/>
          </p:cNvSpPr>
          <p:nvPr>
            <p:ph type="title"/>
          </p:nvPr>
        </p:nvSpPr>
        <p:spPr>
          <a:xfrm>
            <a:off x="982133" y="457201"/>
            <a:ext cx="7704667" cy="1066799"/>
          </a:xfrm>
        </p:spPr>
        <p:txBody>
          <a:bodyPr/>
          <a:lstStyle/>
          <a:p>
            <a:r>
              <a:rPr lang="en-CA" dirty="0"/>
              <a:t># of Authors</a:t>
            </a:r>
          </a:p>
        </p:txBody>
      </p:sp>
      <p:sp>
        <p:nvSpPr>
          <p:cNvPr id="5" name="Content Placeholder 4">
            <a:extLst>
              <a:ext uri="{FF2B5EF4-FFF2-40B4-BE49-F238E27FC236}">
                <a16:creationId xmlns:a16="http://schemas.microsoft.com/office/drawing/2014/main" id="{2496579D-F01B-4574-ACF3-E7E70B674D92}"/>
              </a:ext>
            </a:extLst>
          </p:cNvPr>
          <p:cNvSpPr>
            <a:spLocks noGrp="1"/>
          </p:cNvSpPr>
          <p:nvPr>
            <p:ph idx="1"/>
          </p:nvPr>
        </p:nvSpPr>
        <p:spPr>
          <a:xfrm>
            <a:off x="982133" y="1828800"/>
            <a:ext cx="7704667" cy="3332816"/>
          </a:xfrm>
        </p:spPr>
        <p:txBody>
          <a:bodyPr>
            <a:normAutofit fontScale="92500" lnSpcReduction="10000"/>
          </a:bodyPr>
          <a:lstStyle/>
          <a:p>
            <a:r>
              <a:rPr lang="en-CA" dirty="0"/>
              <a:t>The next slide displays the # of paper and the ln(AIPP) vs the # of authors</a:t>
            </a:r>
          </a:p>
          <a:p>
            <a:r>
              <a:rPr lang="en-CA" dirty="0"/>
              <a:t>The decline in single author papers continues – there are almost as many papers with </a:t>
            </a:r>
            <a:r>
              <a:rPr lang="en-CA" b="1" dirty="0"/>
              <a:t>17</a:t>
            </a:r>
            <a:r>
              <a:rPr lang="en-CA" dirty="0"/>
              <a:t> authors as single author papers. (For 2013-2017 almost as many papers with </a:t>
            </a:r>
            <a:r>
              <a:rPr lang="en-CA" b="1" dirty="0"/>
              <a:t>15</a:t>
            </a:r>
            <a:r>
              <a:rPr lang="en-CA" dirty="0"/>
              <a:t> authors as single author papers)</a:t>
            </a:r>
          </a:p>
          <a:p>
            <a:r>
              <a:rPr lang="en-CA" dirty="0"/>
              <a:t>The distribution of AIPP is close to log-normal. The ln(AIPP) is shown with the standard error of this variable. The mean impact of a paper increases with </a:t>
            </a:r>
            <a:r>
              <a:rPr lang="en-CA"/>
              <a:t>the number of authors.</a:t>
            </a:r>
            <a:endParaRPr lang="en-CA" dirty="0"/>
          </a:p>
        </p:txBody>
      </p:sp>
      <p:sp>
        <p:nvSpPr>
          <p:cNvPr id="3" name="Footer Placeholder 2">
            <a:extLst>
              <a:ext uri="{FF2B5EF4-FFF2-40B4-BE49-F238E27FC236}">
                <a16:creationId xmlns:a16="http://schemas.microsoft.com/office/drawing/2014/main" id="{AA9BA3B6-8F6E-44B4-88C3-238ADB6FA51D}"/>
              </a:ext>
            </a:extLst>
          </p:cNvPr>
          <p:cNvSpPr>
            <a:spLocks noGrp="1"/>
          </p:cNvSpPr>
          <p:nvPr>
            <p:ph type="ftr" sz="quarter" idx="11"/>
          </p:nvPr>
        </p:nvSpPr>
        <p:spPr/>
        <p:txBody>
          <a:bodyPr/>
          <a:lstStyle/>
          <a:p>
            <a:r>
              <a:rPr lang="en-US"/>
              <a:t>Dennis Crabtree</a:t>
            </a:r>
          </a:p>
        </p:txBody>
      </p:sp>
    </p:spTree>
    <p:extLst>
      <p:ext uri="{BB962C8B-B14F-4D97-AF65-F5344CB8AC3E}">
        <p14:creationId xmlns:p14="http://schemas.microsoft.com/office/powerpoint/2010/main" val="1632935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381000" y="228600"/>
            <a:ext cx="8229600" cy="905022"/>
          </a:xfrm>
          <a:prstGeom prst="rect">
            <a:avLst/>
          </a:prstGeom>
        </p:spPr>
        <p:txBody>
          <a:bodyPr>
            <a:noAutofit/>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CA" sz="3200" dirty="0">
                <a:solidFill>
                  <a:schemeClr val="tx1"/>
                </a:solidFill>
                <a:effectLst/>
              </a:rPr>
              <a:t>Productivity &amp; Impact vs # of Authors</a:t>
            </a:r>
            <a:endParaRPr lang="en-US" sz="3200" dirty="0">
              <a:solidFill>
                <a:schemeClr val="tx1"/>
              </a:solidFill>
              <a:effectLst/>
            </a:endParaRPr>
          </a:p>
        </p:txBody>
      </p:sp>
      <p:graphicFrame>
        <p:nvGraphicFramePr>
          <p:cNvPr id="8" name="Chart 7">
            <a:extLst>
              <a:ext uri="{FF2B5EF4-FFF2-40B4-BE49-F238E27FC236}">
                <a16:creationId xmlns:a16="http://schemas.microsoft.com/office/drawing/2014/main" id="{C4887FE8-0B1A-40F2-89C5-0EF277017752}"/>
              </a:ext>
            </a:extLst>
          </p:cNvPr>
          <p:cNvGraphicFramePr>
            <a:graphicFrameLocks/>
          </p:cNvGraphicFramePr>
          <p:nvPr>
            <p:extLst>
              <p:ext uri="{D42A27DB-BD31-4B8C-83A1-F6EECF244321}">
                <p14:modId xmlns:p14="http://schemas.microsoft.com/office/powerpoint/2010/main" val="1645982770"/>
              </p:ext>
            </p:extLst>
          </p:nvPr>
        </p:nvGraphicFramePr>
        <p:xfrm>
          <a:off x="1295400" y="1219200"/>
          <a:ext cx="7705726" cy="50911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99435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6556F79-9731-4256-88E9-583FDCFACBF6}"/>
              </a:ext>
            </a:extLst>
          </p:cNvPr>
          <p:cNvSpPr>
            <a:spLocks noGrp="1"/>
          </p:cNvSpPr>
          <p:nvPr>
            <p:ph type="ftr" sz="quarter" idx="11"/>
          </p:nvPr>
        </p:nvSpPr>
        <p:spPr/>
        <p:txBody>
          <a:bodyPr/>
          <a:lstStyle/>
          <a:p>
            <a:r>
              <a:rPr lang="en-US"/>
              <a:t>Dennis Crabtree</a:t>
            </a:r>
            <a:endParaRPr lang="en-US" dirty="0"/>
          </a:p>
        </p:txBody>
      </p:sp>
      <p:graphicFrame>
        <p:nvGraphicFramePr>
          <p:cNvPr id="3" name="Chart 2">
            <a:extLst>
              <a:ext uri="{FF2B5EF4-FFF2-40B4-BE49-F238E27FC236}">
                <a16:creationId xmlns:a16="http://schemas.microsoft.com/office/drawing/2014/main" id="{5295F395-59FD-4DC4-8278-37E8B955C6B7}"/>
              </a:ext>
            </a:extLst>
          </p:cNvPr>
          <p:cNvGraphicFramePr>
            <a:graphicFrameLocks/>
          </p:cNvGraphicFramePr>
          <p:nvPr>
            <p:extLst>
              <p:ext uri="{D42A27DB-BD31-4B8C-83A1-F6EECF244321}">
                <p14:modId xmlns:p14="http://schemas.microsoft.com/office/powerpoint/2010/main" val="466125541"/>
              </p:ext>
            </p:extLst>
          </p:nvPr>
        </p:nvGraphicFramePr>
        <p:xfrm>
          <a:off x="914400" y="170771"/>
          <a:ext cx="7924800" cy="61555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49952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dirty="0"/>
              <a:t>Introduction</a:t>
            </a:r>
          </a:p>
        </p:txBody>
      </p:sp>
      <p:sp>
        <p:nvSpPr>
          <p:cNvPr id="3" name="Content Placeholder 2"/>
          <p:cNvSpPr>
            <a:spLocks noGrp="1"/>
          </p:cNvSpPr>
          <p:nvPr>
            <p:ph idx="1"/>
          </p:nvPr>
        </p:nvSpPr>
        <p:spPr>
          <a:xfrm>
            <a:off x="990600" y="1066800"/>
            <a:ext cx="8001000" cy="5562600"/>
          </a:xfrm>
        </p:spPr>
        <p:txBody>
          <a:bodyPr>
            <a:normAutofit lnSpcReduction="10000"/>
          </a:bodyPr>
          <a:lstStyle/>
          <a:p>
            <a:r>
              <a:rPr lang="en-US" sz="2800" dirty="0"/>
              <a:t>This update includes data for 2015 – 2019 publications</a:t>
            </a:r>
          </a:p>
          <a:p>
            <a:pPr lvl="1"/>
            <a:r>
              <a:rPr lang="en-US" sz="2400" dirty="0"/>
              <a:t>Citations updated April 2021</a:t>
            </a:r>
          </a:p>
          <a:p>
            <a:r>
              <a:rPr lang="en-US" dirty="0"/>
              <a:t>SMA added to data; AAT dropped</a:t>
            </a:r>
          </a:p>
          <a:p>
            <a:r>
              <a:rPr lang="en-US" dirty="0"/>
              <a:t>Productivity numbers for multi-telescope facilities divided by the # of telescopes to give productivity per telescope.</a:t>
            </a:r>
          </a:p>
          <a:p>
            <a:r>
              <a:rPr lang="en-US" dirty="0" err="1"/>
              <a:t>ApJ</a:t>
            </a:r>
            <a:r>
              <a:rPr lang="en-US" dirty="0"/>
              <a:t> used as the journal used to normalize citations for the “age effect”. </a:t>
            </a:r>
          </a:p>
          <a:p>
            <a:r>
              <a:rPr lang="en-US" dirty="0"/>
              <a:t>The </a:t>
            </a:r>
            <a:r>
              <a:rPr lang="en-US" i="1" dirty="0"/>
              <a:t>impact</a:t>
            </a:r>
            <a:r>
              <a:rPr lang="en-US" dirty="0"/>
              <a:t> of a paper is the ratio of the number of citations that paper has received to the citation count for the median </a:t>
            </a:r>
            <a:r>
              <a:rPr lang="en-US" dirty="0" err="1"/>
              <a:t>ApJ</a:t>
            </a:r>
            <a:r>
              <a:rPr lang="en-US" dirty="0"/>
              <a:t> paper of the </a:t>
            </a:r>
            <a:r>
              <a:rPr lang="en-US" i="1" dirty="0"/>
              <a:t>same </a:t>
            </a:r>
            <a:r>
              <a:rPr lang="en-US" dirty="0"/>
              <a:t>year</a:t>
            </a:r>
          </a:p>
          <a:p>
            <a:r>
              <a:rPr lang="en-CA" dirty="0"/>
              <a:t>AIPP – Average Impact per Paper; MIPP – Median Impact per Paper</a:t>
            </a:r>
          </a:p>
        </p:txBody>
      </p:sp>
      <p:sp>
        <p:nvSpPr>
          <p:cNvPr id="4" name="Footer Placeholder 3"/>
          <p:cNvSpPr>
            <a:spLocks noGrp="1"/>
          </p:cNvSpPr>
          <p:nvPr>
            <p:ph type="ftr" sz="quarter" idx="11"/>
          </p:nvPr>
        </p:nvSpPr>
        <p:spPr/>
        <p:txBody>
          <a:bodyPr/>
          <a:lstStyle/>
          <a:p>
            <a:r>
              <a:rPr lang="en-US"/>
              <a:t>Dennis Crabtree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338C9-20D2-4518-A562-02EEC2CCE851}"/>
              </a:ext>
            </a:extLst>
          </p:cNvPr>
          <p:cNvSpPr>
            <a:spLocks noGrp="1"/>
          </p:cNvSpPr>
          <p:nvPr>
            <p:ph type="title"/>
          </p:nvPr>
        </p:nvSpPr>
        <p:spPr>
          <a:xfrm>
            <a:off x="982133" y="457201"/>
            <a:ext cx="7704667" cy="990599"/>
          </a:xfrm>
        </p:spPr>
        <p:txBody>
          <a:bodyPr/>
          <a:lstStyle/>
          <a:p>
            <a:r>
              <a:rPr lang="en-CA" dirty="0"/>
              <a:t>Productivity</a:t>
            </a:r>
          </a:p>
        </p:txBody>
      </p:sp>
      <p:sp>
        <p:nvSpPr>
          <p:cNvPr id="3" name="Content Placeholder 2">
            <a:extLst>
              <a:ext uri="{FF2B5EF4-FFF2-40B4-BE49-F238E27FC236}">
                <a16:creationId xmlns:a16="http://schemas.microsoft.com/office/drawing/2014/main" id="{A4080323-2578-42D2-AE92-B33A8524DF0F}"/>
              </a:ext>
            </a:extLst>
          </p:cNvPr>
          <p:cNvSpPr>
            <a:spLocks noGrp="1"/>
          </p:cNvSpPr>
          <p:nvPr>
            <p:ph idx="1"/>
          </p:nvPr>
        </p:nvSpPr>
        <p:spPr>
          <a:xfrm>
            <a:off x="982133" y="1413933"/>
            <a:ext cx="7704667" cy="4986866"/>
          </a:xfrm>
        </p:spPr>
        <p:txBody>
          <a:bodyPr/>
          <a:lstStyle/>
          <a:p>
            <a:r>
              <a:rPr lang="en-CA" dirty="0"/>
              <a:t>The following slide shows telescope productivity for the period 2015 – 2019</a:t>
            </a:r>
          </a:p>
          <a:p>
            <a:r>
              <a:rPr lang="en-CA" dirty="0"/>
              <a:t>Productivity is the number of papers per telescope – multi-telescope facilities such as Keck have their numbers normalized</a:t>
            </a:r>
          </a:p>
          <a:p>
            <a:r>
              <a:rPr lang="en-CA" dirty="0"/>
              <a:t>Note the steadily increasing paper production of ALMA – expected from a new facility, as well as Blanco as a result of the large survey it has done</a:t>
            </a:r>
          </a:p>
          <a:p>
            <a:r>
              <a:rPr lang="en-CA" dirty="0"/>
              <a:t>HST continues to be a paper producing machine!</a:t>
            </a:r>
          </a:p>
        </p:txBody>
      </p:sp>
      <p:sp>
        <p:nvSpPr>
          <p:cNvPr id="4" name="Footer Placeholder 3">
            <a:extLst>
              <a:ext uri="{FF2B5EF4-FFF2-40B4-BE49-F238E27FC236}">
                <a16:creationId xmlns:a16="http://schemas.microsoft.com/office/drawing/2014/main" id="{7A8472AA-BADE-4523-B2A1-FB92FA82B8F6}"/>
              </a:ext>
            </a:extLst>
          </p:cNvPr>
          <p:cNvSpPr>
            <a:spLocks noGrp="1"/>
          </p:cNvSpPr>
          <p:nvPr>
            <p:ph type="ftr" sz="quarter" idx="11"/>
          </p:nvPr>
        </p:nvSpPr>
        <p:spPr/>
        <p:txBody>
          <a:bodyPr/>
          <a:lstStyle/>
          <a:p>
            <a:r>
              <a:rPr lang="en-US"/>
              <a:t>Dennis Crabtree</a:t>
            </a:r>
          </a:p>
        </p:txBody>
      </p:sp>
    </p:spTree>
    <p:extLst>
      <p:ext uri="{BB962C8B-B14F-4D97-AF65-F5344CB8AC3E}">
        <p14:creationId xmlns:p14="http://schemas.microsoft.com/office/powerpoint/2010/main" val="1362215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hart, histogram&#10;&#10;Description automatically generated">
            <a:extLst>
              <a:ext uri="{FF2B5EF4-FFF2-40B4-BE49-F238E27FC236}">
                <a16:creationId xmlns:a16="http://schemas.microsoft.com/office/drawing/2014/main" id="{BB699EBD-6D3D-45B5-B73D-CAD8A5AA54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304800"/>
            <a:ext cx="9144000" cy="6096000"/>
          </a:xfrm>
          <a:prstGeom prst="rect">
            <a:avLst/>
          </a:prstGeom>
        </p:spPr>
      </p:pic>
    </p:spTree>
    <p:extLst>
      <p:ext uri="{BB962C8B-B14F-4D97-AF65-F5344CB8AC3E}">
        <p14:creationId xmlns:p14="http://schemas.microsoft.com/office/powerpoint/2010/main" val="1961057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A0CF9-A317-480D-B684-17C57B303B98}"/>
              </a:ext>
            </a:extLst>
          </p:cNvPr>
          <p:cNvSpPr>
            <a:spLocks noGrp="1"/>
          </p:cNvSpPr>
          <p:nvPr>
            <p:ph type="title"/>
          </p:nvPr>
        </p:nvSpPr>
        <p:spPr>
          <a:xfrm>
            <a:off x="1014790" y="152400"/>
            <a:ext cx="7704667" cy="914399"/>
          </a:xfrm>
        </p:spPr>
        <p:txBody>
          <a:bodyPr/>
          <a:lstStyle/>
          <a:p>
            <a:r>
              <a:rPr lang="en-CA" dirty="0"/>
              <a:t>Impact</a:t>
            </a:r>
          </a:p>
        </p:txBody>
      </p:sp>
      <p:sp>
        <p:nvSpPr>
          <p:cNvPr id="3" name="Content Placeholder 2">
            <a:extLst>
              <a:ext uri="{FF2B5EF4-FFF2-40B4-BE49-F238E27FC236}">
                <a16:creationId xmlns:a16="http://schemas.microsoft.com/office/drawing/2014/main" id="{5F2AF2A0-0F1C-4D03-BFA0-430A2B399257}"/>
              </a:ext>
            </a:extLst>
          </p:cNvPr>
          <p:cNvSpPr>
            <a:spLocks noGrp="1"/>
          </p:cNvSpPr>
          <p:nvPr>
            <p:ph idx="1"/>
          </p:nvPr>
        </p:nvSpPr>
        <p:spPr>
          <a:xfrm>
            <a:off x="1014789" y="1114892"/>
            <a:ext cx="7704667" cy="4628216"/>
          </a:xfrm>
        </p:spPr>
        <p:txBody>
          <a:bodyPr>
            <a:normAutofit lnSpcReduction="10000"/>
          </a:bodyPr>
          <a:lstStyle/>
          <a:p>
            <a:r>
              <a:rPr lang="en-CA" dirty="0"/>
              <a:t>The following two slides show telescope impact per paper</a:t>
            </a:r>
          </a:p>
          <a:p>
            <a:r>
              <a:rPr lang="en-CA" dirty="0"/>
              <a:t>Recall that impact of a paper is defined as the number of citations to the paper divided by the number of citations received by the median </a:t>
            </a:r>
            <a:r>
              <a:rPr lang="en-CA" dirty="0" err="1"/>
              <a:t>ApJ</a:t>
            </a:r>
            <a:r>
              <a:rPr lang="en-CA" dirty="0"/>
              <a:t> paper of the same year.</a:t>
            </a:r>
          </a:p>
          <a:p>
            <a:r>
              <a:rPr lang="en-CA" dirty="0"/>
              <a:t>The next slide show Average Impact per Paper (AIPP) and Median Impact per Paper (MIPP) for the 5-year period</a:t>
            </a:r>
          </a:p>
          <a:p>
            <a:r>
              <a:rPr lang="en-CA" dirty="0"/>
              <a:t>The second following slide is a box and whisker plot of impact per paper. The line is the AIPP while the line inside the box is the MIPP. The ends of the box represent the upper and lower quartile while end of the ‘whiskers’ represent the minimum and maximum impact for each telescope.</a:t>
            </a:r>
          </a:p>
        </p:txBody>
      </p:sp>
      <p:sp>
        <p:nvSpPr>
          <p:cNvPr id="4" name="Footer Placeholder 3">
            <a:extLst>
              <a:ext uri="{FF2B5EF4-FFF2-40B4-BE49-F238E27FC236}">
                <a16:creationId xmlns:a16="http://schemas.microsoft.com/office/drawing/2014/main" id="{4130EF42-B958-45AA-B4AD-5808B2DA3F6A}"/>
              </a:ext>
            </a:extLst>
          </p:cNvPr>
          <p:cNvSpPr>
            <a:spLocks noGrp="1"/>
          </p:cNvSpPr>
          <p:nvPr>
            <p:ph type="ftr" sz="quarter" idx="11"/>
          </p:nvPr>
        </p:nvSpPr>
        <p:spPr/>
        <p:txBody>
          <a:bodyPr/>
          <a:lstStyle/>
          <a:p>
            <a:r>
              <a:rPr lang="en-US"/>
              <a:t>Dennis Crabtree</a:t>
            </a:r>
          </a:p>
        </p:txBody>
      </p:sp>
    </p:spTree>
    <p:extLst>
      <p:ext uri="{BB962C8B-B14F-4D97-AF65-F5344CB8AC3E}">
        <p14:creationId xmlns:p14="http://schemas.microsoft.com/office/powerpoint/2010/main" val="1774736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Dennis Crabtree</a:t>
            </a:r>
          </a:p>
        </p:txBody>
      </p:sp>
      <p:graphicFrame>
        <p:nvGraphicFramePr>
          <p:cNvPr id="3" name="Table 2"/>
          <p:cNvGraphicFramePr>
            <a:graphicFrameLocks noGrp="1"/>
          </p:cNvGraphicFramePr>
          <p:nvPr>
            <p:extLst>
              <p:ext uri="{D42A27DB-BD31-4B8C-83A1-F6EECF244321}">
                <p14:modId xmlns:p14="http://schemas.microsoft.com/office/powerpoint/2010/main" val="115246529"/>
              </p:ext>
            </p:extLst>
          </p:nvPr>
        </p:nvGraphicFramePr>
        <p:xfrm>
          <a:off x="4267200" y="3352801"/>
          <a:ext cx="609600" cy="696912"/>
        </p:xfrm>
        <a:graphic>
          <a:graphicData uri="http://schemas.openxmlformats.org/drawingml/2006/table">
            <a:tbl>
              <a:tblPr/>
              <a:tblGrid>
                <a:gridCol w="609600">
                  <a:extLst>
                    <a:ext uri="{9D8B030D-6E8A-4147-A177-3AD203B41FA5}">
                      <a16:colId xmlns:a16="http://schemas.microsoft.com/office/drawing/2014/main" val="20000"/>
                    </a:ext>
                  </a:extLst>
                </a:gridCol>
              </a:tblGrid>
              <a:tr h="696912">
                <a:tc>
                  <a:txBody>
                    <a:bodyPr/>
                    <a:lstStyle/>
                    <a:p>
                      <a:pPr algn="l" fontAlgn="b"/>
                      <a:endParaRPr lang="en-US" sz="1100" b="0" i="0" u="none" strike="noStrike" dirty="0">
                        <a:solidFill>
                          <a:srgbClr val="000000"/>
                        </a:solidFill>
                        <a:effectLst/>
                        <a:latin typeface="Calibri"/>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bl>
          </a:graphicData>
        </a:graphic>
      </p:graphicFrame>
      <p:pic>
        <p:nvPicPr>
          <p:cNvPr id="6" name="Picture 5" descr="Chart, line chart&#10;&#10;Description automatically generated">
            <a:extLst>
              <a:ext uri="{FF2B5EF4-FFF2-40B4-BE49-F238E27FC236}">
                <a16:creationId xmlns:a16="http://schemas.microsoft.com/office/drawing/2014/main" id="{F876541E-DDCD-4944-B7DC-64D75D6C25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76200"/>
            <a:ext cx="9144000" cy="6096000"/>
          </a:xfrm>
          <a:prstGeom prst="rect">
            <a:avLst/>
          </a:prstGeom>
        </p:spPr>
      </p:pic>
    </p:spTree>
    <p:extLst>
      <p:ext uri="{BB962C8B-B14F-4D97-AF65-F5344CB8AC3E}">
        <p14:creationId xmlns:p14="http://schemas.microsoft.com/office/powerpoint/2010/main" val="4258813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3DD2BD4-E4A5-4C6D-8C4E-3504B32DCE5F}"/>
              </a:ext>
            </a:extLst>
          </p:cNvPr>
          <p:cNvSpPr>
            <a:spLocks noGrp="1"/>
          </p:cNvSpPr>
          <p:nvPr>
            <p:ph type="ftr" sz="quarter" idx="11"/>
          </p:nvPr>
        </p:nvSpPr>
        <p:spPr/>
        <p:txBody>
          <a:bodyPr/>
          <a:lstStyle/>
          <a:p>
            <a:r>
              <a:rPr lang="en-US"/>
              <a:t>Dennis Crabtree</a:t>
            </a:r>
            <a:endParaRPr lang="en-US" dirty="0"/>
          </a:p>
        </p:txBody>
      </p:sp>
      <p:pic>
        <p:nvPicPr>
          <p:cNvPr id="4" name="Picture 3" descr="Chart, histogram&#10;&#10;Description automatically generated">
            <a:extLst>
              <a:ext uri="{FF2B5EF4-FFF2-40B4-BE49-F238E27FC236}">
                <a16:creationId xmlns:a16="http://schemas.microsoft.com/office/drawing/2014/main" id="{D2D58F47-2330-4CCD-9215-14393EDD5D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228600"/>
            <a:ext cx="9144000" cy="6096000"/>
          </a:xfrm>
          <a:prstGeom prst="rect">
            <a:avLst/>
          </a:prstGeom>
        </p:spPr>
      </p:pic>
    </p:spTree>
    <p:extLst>
      <p:ext uri="{BB962C8B-B14F-4D97-AF65-F5344CB8AC3E}">
        <p14:creationId xmlns:p14="http://schemas.microsoft.com/office/powerpoint/2010/main" val="4162461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152400"/>
            <a:ext cx="7704667" cy="914399"/>
          </a:xfrm>
        </p:spPr>
        <p:txBody>
          <a:bodyPr/>
          <a:lstStyle/>
          <a:p>
            <a:r>
              <a:rPr lang="en-CA" dirty="0"/>
              <a:t>Total impact per telescope</a:t>
            </a:r>
          </a:p>
        </p:txBody>
      </p:sp>
      <p:sp>
        <p:nvSpPr>
          <p:cNvPr id="2" name="Footer Placeholder 1"/>
          <p:cNvSpPr>
            <a:spLocks noGrp="1"/>
          </p:cNvSpPr>
          <p:nvPr>
            <p:ph type="ftr" sz="quarter" idx="11"/>
          </p:nvPr>
        </p:nvSpPr>
        <p:spPr/>
        <p:txBody>
          <a:bodyPr/>
          <a:lstStyle/>
          <a:p>
            <a:r>
              <a:rPr lang="en-US"/>
              <a:t>Dennis Crabtree</a:t>
            </a:r>
            <a:endParaRPr lang="en-US" dirty="0"/>
          </a:p>
        </p:txBody>
      </p:sp>
      <p:pic>
        <p:nvPicPr>
          <p:cNvPr id="4" name="Picture 3" descr="Chart, histogram&#10;&#10;Description automatically generated">
            <a:extLst>
              <a:ext uri="{FF2B5EF4-FFF2-40B4-BE49-F238E27FC236}">
                <a16:creationId xmlns:a16="http://schemas.microsoft.com/office/drawing/2014/main" id="{05FA3070-6156-4A1C-9359-CFE4ED5A30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85195"/>
            <a:ext cx="9144000" cy="6096000"/>
          </a:xfrm>
          <a:prstGeom prst="rect">
            <a:avLst/>
          </a:prstGeom>
        </p:spPr>
      </p:pic>
    </p:spTree>
    <p:extLst>
      <p:ext uri="{BB962C8B-B14F-4D97-AF65-F5344CB8AC3E}">
        <p14:creationId xmlns:p14="http://schemas.microsoft.com/office/powerpoint/2010/main" val="4158881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03B1C1-413A-4998-9F88-4D408F0D6F33}"/>
              </a:ext>
            </a:extLst>
          </p:cNvPr>
          <p:cNvSpPr>
            <a:spLocks noGrp="1"/>
          </p:cNvSpPr>
          <p:nvPr>
            <p:ph type="title"/>
          </p:nvPr>
        </p:nvSpPr>
        <p:spPr>
          <a:xfrm>
            <a:off x="982133" y="457201"/>
            <a:ext cx="7704667" cy="1142999"/>
          </a:xfrm>
        </p:spPr>
        <p:txBody>
          <a:bodyPr/>
          <a:lstStyle/>
          <a:p>
            <a:r>
              <a:rPr lang="en-CA" dirty="0"/>
              <a:t>High Impact Papers</a:t>
            </a:r>
          </a:p>
        </p:txBody>
      </p:sp>
      <p:sp>
        <p:nvSpPr>
          <p:cNvPr id="4" name="Content Placeholder 3">
            <a:extLst>
              <a:ext uri="{FF2B5EF4-FFF2-40B4-BE49-F238E27FC236}">
                <a16:creationId xmlns:a16="http://schemas.microsoft.com/office/drawing/2014/main" id="{A2B6BF10-1E5E-46E9-9829-00603E0FEAB1}"/>
              </a:ext>
            </a:extLst>
          </p:cNvPr>
          <p:cNvSpPr>
            <a:spLocks noGrp="1"/>
          </p:cNvSpPr>
          <p:nvPr>
            <p:ph idx="1"/>
          </p:nvPr>
        </p:nvSpPr>
        <p:spPr>
          <a:xfrm>
            <a:off x="982133" y="1524000"/>
            <a:ext cx="7704667" cy="4475816"/>
          </a:xfrm>
        </p:spPr>
        <p:txBody>
          <a:bodyPr/>
          <a:lstStyle/>
          <a:p>
            <a:r>
              <a:rPr lang="en-CA" dirty="0"/>
              <a:t>Another performance metric is the number or fraction of high impact papers.</a:t>
            </a:r>
          </a:p>
          <a:p>
            <a:r>
              <a:rPr lang="en-CA" dirty="0"/>
              <a:t>I define a paper as being high impact if it is in the 90</a:t>
            </a:r>
            <a:r>
              <a:rPr lang="en-CA" baseline="30000" dirty="0"/>
              <a:t>th</a:t>
            </a:r>
            <a:r>
              <a:rPr lang="en-CA" dirty="0"/>
              <a:t> percentile of the complete distribution of papers</a:t>
            </a:r>
          </a:p>
          <a:p>
            <a:r>
              <a:rPr lang="en-CA" dirty="0"/>
              <a:t>The following plot shows the percentage of a telescope’s papers that are high impact for each telescope</a:t>
            </a:r>
          </a:p>
        </p:txBody>
      </p:sp>
      <p:sp>
        <p:nvSpPr>
          <p:cNvPr id="2" name="Footer Placeholder 1">
            <a:extLst>
              <a:ext uri="{FF2B5EF4-FFF2-40B4-BE49-F238E27FC236}">
                <a16:creationId xmlns:a16="http://schemas.microsoft.com/office/drawing/2014/main" id="{6E34AB43-4F45-4806-9C1F-B1A0048499E1}"/>
              </a:ext>
            </a:extLst>
          </p:cNvPr>
          <p:cNvSpPr>
            <a:spLocks noGrp="1"/>
          </p:cNvSpPr>
          <p:nvPr>
            <p:ph type="ftr" sz="quarter" idx="11"/>
          </p:nvPr>
        </p:nvSpPr>
        <p:spPr/>
        <p:txBody>
          <a:bodyPr/>
          <a:lstStyle/>
          <a:p>
            <a:r>
              <a:rPr lang="en-US"/>
              <a:t>Dennis Crabtree</a:t>
            </a:r>
            <a:endParaRPr lang="en-US" dirty="0"/>
          </a:p>
        </p:txBody>
      </p:sp>
    </p:spTree>
    <p:extLst>
      <p:ext uri="{BB962C8B-B14F-4D97-AF65-F5344CB8AC3E}">
        <p14:creationId xmlns:p14="http://schemas.microsoft.com/office/powerpoint/2010/main" val="12349409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51809</TotalTime>
  <Words>711</Words>
  <Application>Microsoft Office PowerPoint</Application>
  <PresentationFormat>On-screen Show (4:3)</PresentationFormat>
  <Paragraphs>63</Paragraphs>
  <Slides>16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Corbel</vt:lpstr>
      <vt:lpstr>Parallax</vt:lpstr>
      <vt:lpstr>Observatory Publications July 2021 Update  2015 -2019</vt:lpstr>
      <vt:lpstr>Introduction</vt:lpstr>
      <vt:lpstr>Productivity</vt:lpstr>
      <vt:lpstr>PowerPoint Presentation</vt:lpstr>
      <vt:lpstr>Impact</vt:lpstr>
      <vt:lpstr>PowerPoint Presentation</vt:lpstr>
      <vt:lpstr>PowerPoint Presentation</vt:lpstr>
      <vt:lpstr>Total impact per telescope</vt:lpstr>
      <vt:lpstr>High Impact Papers</vt:lpstr>
      <vt:lpstr>PowerPoint Presentation</vt:lpstr>
      <vt:lpstr>Overall Performance</vt:lpstr>
      <vt:lpstr>Network Map</vt:lpstr>
      <vt:lpstr>PowerPoint Presentation</vt:lpstr>
      <vt:lpstr># of Authors</vt:lpstr>
      <vt:lpstr>PowerPoint Presentation</vt:lpstr>
      <vt:lpstr>PowerPoint Presentation</vt:lpstr>
    </vt:vector>
  </TitlesOfParts>
  <Company>nrc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Observatory Publications July 2011 Update</dc:title>
  <dc:creator>dcrabtree</dc:creator>
  <cp:lastModifiedBy>Sharon Hunt</cp:lastModifiedBy>
  <cp:revision>130</cp:revision>
  <dcterms:created xsi:type="dcterms:W3CDTF">2011-07-25T21:11:20Z</dcterms:created>
  <dcterms:modified xsi:type="dcterms:W3CDTF">2021-07-14T17:30:01Z</dcterms:modified>
</cp:coreProperties>
</file>